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8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32" r:id="rId1"/>
  </p:sldMasterIdLst>
  <p:notesMasterIdLst>
    <p:notesMasterId r:id="rId13"/>
  </p:notesMasterIdLst>
  <p:sldIdLst>
    <p:sldId id="258" r:id="rId2"/>
    <p:sldId id="268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77" r:id="rId12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AE4E"/>
    <a:srgbClr val="E26829"/>
    <a:srgbClr val="E4692A"/>
    <a:srgbClr val="4E2124"/>
    <a:srgbClr val="000A00"/>
    <a:srgbClr val="1E4E67"/>
    <a:srgbClr val="053E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/>
    <p:restoredTop sz="94609"/>
  </p:normalViewPr>
  <p:slideViewPr>
    <p:cSldViewPr snapToGrid="0" snapToObjects="1">
      <p:cViewPr varScale="1">
        <p:scale>
          <a:sx n="93" d="100"/>
          <a:sy n="93" d="100"/>
        </p:scale>
        <p:origin x="216" y="44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72" d="100"/>
          <a:sy n="72" d="100"/>
        </p:scale>
        <p:origin x="3592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587264-900D-4741-AA3A-0F7B93C96632}" type="datetimeFigureOut">
              <a:rPr lang="nb-NO" smtClean="0"/>
              <a:t>17.01.2023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9CC2D5-A920-E248-9734-F268F06FBED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66467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9CC2D5-A920-E248-9734-F268F06FBED2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13038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9CC2D5-A920-E248-9734-F268F06FBED2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60476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9CC2D5-A920-E248-9734-F268F06FBED2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641968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9CC2D5-A920-E248-9734-F268F06FBED2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51642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3017681-C136-B84B-9651-8E2B843642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E3475DEA-E57D-4148-9A2F-90A0DF5E74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2A432EE-7F69-3C40-996C-B83D32E4A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E7CDF-50D8-9A44-893A-D74DE8FD7E67}" type="datetimeFigureOut">
              <a:rPr lang="nb-NO" smtClean="0"/>
              <a:t>17.01.2023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B54D396-5ABF-8841-921C-08D271791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EEAF49A-15A8-4C4A-9CDC-B55834E63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B5D94-F5CB-5B42-8D2D-D4B21E0552D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39918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41F75FF-9C00-F147-A405-DD86705E3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5823D60D-52AE-BB4B-A8EB-BF684F9473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5DB3B50-6BD9-E544-AAAE-655611D97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E7CDF-50D8-9A44-893A-D74DE8FD7E67}" type="datetimeFigureOut">
              <a:rPr lang="nb-NO" smtClean="0"/>
              <a:t>17.01.2023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D4CCBEF-9454-EA44-B96B-5BE4E8FBD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893D90E-2860-E044-B471-EF8FF78E4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B5D94-F5CB-5B42-8D2D-D4B21E0552D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94960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48E81EF9-E526-1A43-91BB-B41C466268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65788AF7-61AF-9548-8191-9E02FF7BB9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CA9D9DB-4241-C447-9E12-856D48CB2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E7CDF-50D8-9A44-893A-D74DE8FD7E67}" type="datetimeFigureOut">
              <a:rPr lang="nb-NO" smtClean="0"/>
              <a:t>17.01.2023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23B651B-F262-FA49-A08A-0E6DE318B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E74CB99-8827-E84D-96AF-2ACBFF25D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B5D94-F5CB-5B42-8D2D-D4B21E0552D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1971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2EF10E8-AB06-B349-94F9-357DF4889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153973A-0003-B846-B9DB-66F6655054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EB04104-DCA7-AD42-81F9-1F338F388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E7CDF-50D8-9A44-893A-D74DE8FD7E67}" type="datetimeFigureOut">
              <a:rPr lang="nb-NO" smtClean="0"/>
              <a:t>17.01.2023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F38BA0C-A1A0-074D-B0A2-8421A9A88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538DDC6-B137-874F-B540-E4ADB940D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B5D94-F5CB-5B42-8D2D-D4B21E0552D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69639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F0AB2D2-4FDE-C346-9859-58204B0B1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3D604C9-1EBD-5D43-BC54-9357BE995B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8AC7B0D-C9A4-8A44-BC55-2FFE2071A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E7CDF-50D8-9A44-893A-D74DE8FD7E67}" type="datetimeFigureOut">
              <a:rPr lang="nb-NO" smtClean="0"/>
              <a:t>17.01.2023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65D16F4-3381-354E-987B-861885AB1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DF52B64-02A2-8548-8EE3-1848545FC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B5D94-F5CB-5B42-8D2D-D4B21E0552D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31407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C365FDB-EC24-1443-8F45-F843F5C49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8AD72C6-26C8-FD4C-92C3-1DA23AF528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086B3197-C4D6-BC4D-B298-1993D242E3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7860C5-750D-B441-8DD4-172524B98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E7CDF-50D8-9A44-893A-D74DE8FD7E67}" type="datetimeFigureOut">
              <a:rPr lang="nb-NO" smtClean="0"/>
              <a:t>17.01.2023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698A505-4337-B941-9D24-555087F8C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84D98DE9-AC58-FF43-AFFC-59DDA0415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B5D94-F5CB-5B42-8D2D-D4B21E0552D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87317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424A592-213A-7D44-81F4-0FA9CE9B7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D2D40F6-A4C0-5C42-8814-67F0715FD3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FA0B7794-EC1E-5E4A-B5B6-1D6776B9F1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D63E7902-9584-644B-BD9C-880FBBCEE6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A47E6D04-64DE-AF40-9B75-B69A2086E1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1F72C8B6-6F98-5C44-B33F-CC784487E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E7CDF-50D8-9A44-893A-D74DE8FD7E67}" type="datetimeFigureOut">
              <a:rPr lang="nb-NO" smtClean="0"/>
              <a:t>17.01.2023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834CFA46-D1A5-5A4D-AC16-E6A229675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8F038B82-1EB4-714F-B7FE-7BCCAB10C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B5D94-F5CB-5B42-8D2D-D4B21E0552D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140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6E7A3F0-29C0-EB42-940F-DE196FE9D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19309847-C960-8743-8880-E560FD78A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E7CDF-50D8-9A44-893A-D74DE8FD7E67}" type="datetimeFigureOut">
              <a:rPr lang="nb-NO" smtClean="0"/>
              <a:t>17.01.2023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90814FAB-97BB-CD4A-9BFB-4497D2208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70716D9C-88CF-194D-B49A-805AC51CE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B5D94-F5CB-5B42-8D2D-D4B21E0552D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23693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B7E228EA-9459-DA4D-B446-93AF6A891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E7CDF-50D8-9A44-893A-D74DE8FD7E67}" type="datetimeFigureOut">
              <a:rPr lang="nb-NO" smtClean="0"/>
              <a:t>17.01.2023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1139BC8E-9446-5347-9EEA-A2F390529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94B1778-18D0-E84F-8F8D-4B0D58DE9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B5D94-F5CB-5B42-8D2D-D4B21E0552D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30318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F8A6FF4-4D46-1042-8801-2D0451FB8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7ED5114-44A5-134E-973D-B10DE8BB9F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AA531A2-15E9-284B-B117-C54BBDFC72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BFB17E39-4C99-BB47-84AB-587D7E96D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E7CDF-50D8-9A44-893A-D74DE8FD7E67}" type="datetimeFigureOut">
              <a:rPr lang="nb-NO" smtClean="0"/>
              <a:t>17.01.2023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577DBA5C-4C83-C248-A9F4-FA1EEFF10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235373E4-32C1-9C44-9606-F8BC1201D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B5D94-F5CB-5B42-8D2D-D4B21E0552D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3808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21C8BF0-C028-A445-A67B-240337474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875135D4-940C-414D-9A7F-C3B08633EB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0D3D18AF-B80D-5B4A-85E9-61FBA18A28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45F75363-F135-9A43-8905-0DD44B60B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E7CDF-50D8-9A44-893A-D74DE8FD7E67}" type="datetimeFigureOut">
              <a:rPr lang="nb-NO" smtClean="0"/>
              <a:t>17.01.2023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1CBFF0BC-1903-4D48-AC1D-BD16C7A19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BDBBAE4A-4638-C041-91CA-0D9DA9AD0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B5D94-F5CB-5B42-8D2D-D4B21E0552D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32880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68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4131D23D-5A30-CF41-AF84-87D81C2BF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8AF3C1C-1DE0-D84D-8236-28F5363954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254A35A-9399-B149-9081-F587E4B77E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CE7CDF-50D8-9A44-893A-D74DE8FD7E67}" type="datetimeFigureOut">
              <a:rPr lang="nb-NO" smtClean="0"/>
              <a:t>17.01.2023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10CF0D4-88D3-5545-A844-39C6EA13E6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1048B1C-02E3-4D41-A827-6742755702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B5D94-F5CB-5B42-8D2D-D4B21E0552D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27472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AE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Bilde 31" descr="Et bilde som inneholder kjole&#10;&#10;Automatisk generert beskrivelse">
            <a:extLst>
              <a:ext uri="{FF2B5EF4-FFF2-40B4-BE49-F238E27FC236}">
                <a16:creationId xmlns:a16="http://schemas.microsoft.com/office/drawing/2014/main" id="{750DA2D1-A265-F747-9082-7BF7F976ED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791" r="2" b="8354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50" name="Freeform: Shape 49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2" name="Freeform: Shape 51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F6E9C54-775B-7B48-B481-1787103D9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1919" y="1069629"/>
            <a:ext cx="5499082" cy="3204134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RW DIN" pitchFamily="2" charset="77"/>
              </a:rPr>
              <a:t>KONKURRANSE 1</a:t>
            </a:r>
          </a:p>
        </p:txBody>
      </p:sp>
      <p:sp>
        <p:nvSpPr>
          <p:cNvPr id="59" name="Rectangle 5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ectangle 5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2DC4399D-B995-0C44-B146-4AD550C474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20285" y="-3475123"/>
            <a:ext cx="2752354" cy="936971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9631922A-039E-805E-AF9D-0E015795859C}"/>
              </a:ext>
            </a:extLst>
          </p:cNvPr>
          <p:cNvSpPr/>
          <p:nvPr/>
        </p:nvSpPr>
        <p:spPr>
          <a:xfrm>
            <a:off x="481029" y="497711"/>
            <a:ext cx="861634" cy="439838"/>
          </a:xfrm>
          <a:prstGeom prst="rect">
            <a:avLst/>
          </a:prstGeom>
          <a:solidFill>
            <a:srgbClr val="D0A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918842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AE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70AFA1C-37F1-4840-ADFF-AEF2BFB73F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14890" y="873000"/>
            <a:ext cx="7948247" cy="1035050"/>
          </a:xfrm>
        </p:spPr>
        <p:txBody>
          <a:bodyPr>
            <a:noAutofit/>
          </a:bodyPr>
          <a:lstStyle/>
          <a:p>
            <a:pPr algn="l"/>
            <a:r>
              <a:rPr lang="nb-NO" sz="3200" b="1" dirty="0">
                <a:solidFill>
                  <a:schemeClr val="bg1"/>
                </a:solidFill>
                <a:latin typeface="URW DIN" pitchFamily="2" charset="77"/>
              </a:rPr>
              <a:t>9. Når ble de første kirkene i Norge bygget?</a:t>
            </a:r>
            <a:endParaRPr lang="nb-NO" sz="3200" b="1" dirty="0">
              <a:solidFill>
                <a:schemeClr val="bg1"/>
              </a:solidFill>
            </a:endParaRP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BDAD6FCE-5C1D-6843-919E-F6BE83EBB687}"/>
              </a:ext>
            </a:extLst>
          </p:cNvPr>
          <p:cNvSpPr/>
          <p:nvPr/>
        </p:nvSpPr>
        <p:spPr>
          <a:xfrm>
            <a:off x="2714892" y="2237313"/>
            <a:ext cx="3157537" cy="18859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180000" rIns="180000" bIns="180000" rtlCol="0" anchor="ctr"/>
          <a:lstStyle/>
          <a:p>
            <a:endParaRPr lang="nb-NO" sz="2800" b="1" dirty="0">
              <a:solidFill>
                <a:schemeClr val="bg1"/>
              </a:solidFill>
              <a:highlight>
                <a:srgbClr val="FF0000"/>
              </a:highlight>
              <a:latin typeface="URW DIN" pitchFamily="2" charset="77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nb-NO" sz="2800" b="1" dirty="0">
              <a:solidFill>
                <a:schemeClr val="bg1"/>
              </a:solidFill>
              <a:highlight>
                <a:srgbClr val="FF0000"/>
              </a:highlight>
              <a:latin typeface="URW DIN" pitchFamily="2" charset="77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nb-NO" sz="2800" b="1" dirty="0">
                <a:solidFill>
                  <a:schemeClr val="bg1"/>
                </a:solidFill>
                <a:highlight>
                  <a:srgbClr val="FF0000"/>
                </a:highlight>
                <a:latin typeface="URW DIN" pitchFamily="2" charset="77"/>
                <a:ea typeface="Cambria" panose="02040503050406030204" pitchFamily="18" charset="0"/>
                <a:cs typeface="Times New Roman" panose="02020603050405020304" pitchFamily="18" charset="0"/>
              </a:rPr>
              <a:t>A: 1100 år siden</a:t>
            </a:r>
            <a:endParaRPr lang="nb-NO" sz="2800" b="1" dirty="0">
              <a:solidFill>
                <a:schemeClr val="bg1"/>
              </a:solidFill>
              <a:highlight>
                <a:srgbClr val="FF0000"/>
              </a:highlight>
              <a:latin typeface="URW DIN" pitchFamily="2" charset="77"/>
            </a:endParaRPr>
          </a:p>
          <a:p>
            <a:endParaRPr lang="nb-NO" sz="2800" dirty="0">
              <a:highlight>
                <a:srgbClr val="FF0000"/>
              </a:highlight>
            </a:endParaRPr>
          </a:p>
          <a:p>
            <a:endParaRPr lang="nb-NO" sz="2800" dirty="0">
              <a:highlight>
                <a:srgbClr val="FF0000"/>
              </a:highlight>
            </a:endParaRP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324B12E5-7910-034B-9453-FD7B8AF369B7}"/>
              </a:ext>
            </a:extLst>
          </p:cNvPr>
          <p:cNvSpPr/>
          <p:nvPr/>
        </p:nvSpPr>
        <p:spPr>
          <a:xfrm>
            <a:off x="2714890" y="4452526"/>
            <a:ext cx="3157537" cy="18859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180000" rIns="180000" bIns="180000" rtlCol="0" anchor="ctr"/>
          <a:lstStyle/>
          <a:p>
            <a:r>
              <a:rPr lang="nb-NO" sz="2800" b="1" dirty="0">
                <a:latin typeface="URW DIN" pitchFamily="2" charset="77"/>
              </a:rPr>
              <a:t>C: 700 år siden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5A08D40A-A9FA-D24A-A91E-2CDAB44B0F89}"/>
              </a:ext>
            </a:extLst>
          </p:cNvPr>
          <p:cNvSpPr/>
          <p:nvPr/>
        </p:nvSpPr>
        <p:spPr>
          <a:xfrm>
            <a:off x="6228500" y="4452526"/>
            <a:ext cx="3157537" cy="18859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180000" rIns="180000" bIns="180000" rtlCol="0" anchor="ctr"/>
          <a:lstStyle/>
          <a:p>
            <a:r>
              <a:rPr lang="nb-NO" sz="2800" dirty="0">
                <a:latin typeface="URW DIN" pitchFamily="2" charset="77"/>
              </a:rPr>
              <a:t> </a:t>
            </a:r>
            <a:r>
              <a:rPr lang="nb-NO" sz="2800" b="1" dirty="0">
                <a:latin typeface="URW DIN" pitchFamily="2" charset="77"/>
              </a:rPr>
              <a:t>D: 500 år siden</a:t>
            </a:r>
            <a:endParaRPr lang="nb-NO" sz="2800" dirty="0">
              <a:latin typeface="URW DIN" pitchFamily="2" charset="77"/>
            </a:endParaRP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26DC9F9F-A9D6-4249-85C7-45807FABBE0F}"/>
              </a:ext>
            </a:extLst>
          </p:cNvPr>
          <p:cNvSpPr/>
          <p:nvPr/>
        </p:nvSpPr>
        <p:spPr>
          <a:xfrm>
            <a:off x="6228500" y="2237313"/>
            <a:ext cx="3157537" cy="18859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180000" rIns="180000" bIns="180000" rtlCol="0" anchor="ctr"/>
          <a:lstStyle/>
          <a:p>
            <a:r>
              <a:rPr lang="nb-NO" sz="2800" b="1" dirty="0">
                <a:latin typeface="URW DIN" pitchFamily="2" charset="77"/>
              </a:rPr>
              <a:t>B: 900 år siden</a:t>
            </a:r>
          </a:p>
        </p:txBody>
      </p:sp>
    </p:spTree>
    <p:extLst>
      <p:ext uri="{BB962C8B-B14F-4D97-AF65-F5344CB8AC3E}">
        <p14:creationId xmlns:p14="http://schemas.microsoft.com/office/powerpoint/2010/main" val="26909990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AE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70AFA1C-37F1-4840-ADFF-AEF2BFB73F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14890" y="1143523"/>
            <a:ext cx="7837286" cy="1093790"/>
          </a:xfrm>
        </p:spPr>
        <p:txBody>
          <a:bodyPr>
            <a:noAutofit/>
          </a:bodyPr>
          <a:lstStyle/>
          <a:p>
            <a:pPr algn="l"/>
            <a:r>
              <a:rPr lang="nb-NO" sz="3200" b="1" dirty="0">
                <a:solidFill>
                  <a:schemeClr val="bg1"/>
                </a:solidFill>
                <a:latin typeface="URW DIN" pitchFamily="2" charset="77"/>
              </a:rPr>
              <a:t>10. </a:t>
            </a:r>
            <a:r>
              <a:rPr lang="nb-NO" sz="3200" b="1" i="0" dirty="0">
                <a:solidFill>
                  <a:schemeClr val="bg1"/>
                </a:solidFill>
                <a:effectLst/>
                <a:latin typeface="URW DIN" pitchFamily="2" charset="77"/>
              </a:rPr>
              <a:t>Det skjedde store forandringer i Norge etter at kristendommen ble innført. Hvilke av disse påstandene stemmer?</a:t>
            </a:r>
            <a:br>
              <a:rPr lang="nb-NO" sz="3200" b="1" dirty="0">
                <a:solidFill>
                  <a:schemeClr val="bg1"/>
                </a:solidFill>
              </a:rPr>
            </a:br>
            <a:endParaRPr lang="nb-NO" sz="3200" b="1" dirty="0">
              <a:solidFill>
                <a:schemeClr val="bg1"/>
              </a:solidFill>
            </a:endParaRP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BDAD6FCE-5C1D-6843-919E-F6BE83EBB687}"/>
              </a:ext>
            </a:extLst>
          </p:cNvPr>
          <p:cNvSpPr/>
          <p:nvPr/>
        </p:nvSpPr>
        <p:spPr>
          <a:xfrm>
            <a:off x="2714892" y="2237313"/>
            <a:ext cx="3157537" cy="18859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180000" rIns="180000" bIns="180000" rtlCol="0" anchor="ctr"/>
          <a:lstStyle/>
          <a:p>
            <a:endParaRPr lang="nb-NO" sz="2800" dirty="0">
              <a:highlight>
                <a:srgbClr val="FF0000"/>
              </a:highlight>
            </a:endParaRPr>
          </a:p>
          <a:p>
            <a:r>
              <a:rPr lang="nb-NO" sz="2800" b="1" dirty="0">
                <a:solidFill>
                  <a:schemeClr val="bg1"/>
                </a:solidFill>
                <a:highlight>
                  <a:srgbClr val="FF0000"/>
                </a:highlight>
                <a:latin typeface="URW DIN" pitchFamily="2" charset="77"/>
                <a:ea typeface="Cambria" panose="02040503050406030204" pitchFamily="18" charset="0"/>
                <a:cs typeface="Times New Roman" panose="02020603050405020304" pitchFamily="18" charset="0"/>
              </a:rPr>
              <a:t>A: Det ble gradvis slutt på å ha slaver</a:t>
            </a:r>
            <a:endParaRPr lang="nb-NO" sz="2800" b="1" dirty="0">
              <a:solidFill>
                <a:schemeClr val="bg1"/>
              </a:solidFill>
              <a:highlight>
                <a:srgbClr val="FF0000"/>
              </a:highlight>
              <a:latin typeface="URW DIN" pitchFamily="2" charset="77"/>
            </a:endParaRPr>
          </a:p>
          <a:p>
            <a:endParaRPr lang="nb-NO" sz="2800" dirty="0">
              <a:highlight>
                <a:srgbClr val="FF0000"/>
              </a:highlight>
            </a:endParaRP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324B12E5-7910-034B-9453-FD7B8AF369B7}"/>
              </a:ext>
            </a:extLst>
          </p:cNvPr>
          <p:cNvSpPr/>
          <p:nvPr/>
        </p:nvSpPr>
        <p:spPr>
          <a:xfrm>
            <a:off x="2714890" y="4452526"/>
            <a:ext cx="3157537" cy="18859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180000" rIns="180000" bIns="180000" rtlCol="0" anchor="ctr"/>
          <a:lstStyle/>
          <a:p>
            <a:r>
              <a:rPr lang="nb-NO" sz="2800" b="1" dirty="0">
                <a:latin typeface="URW DIN" pitchFamily="2" charset="77"/>
              </a:rPr>
              <a:t>C: Det ble forbudt å sette babyer ut i skogen for å dø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5A08D40A-A9FA-D24A-A91E-2CDAB44B0F89}"/>
              </a:ext>
            </a:extLst>
          </p:cNvPr>
          <p:cNvSpPr/>
          <p:nvPr/>
        </p:nvSpPr>
        <p:spPr>
          <a:xfrm>
            <a:off x="6228500" y="4452526"/>
            <a:ext cx="3157537" cy="18859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180000" rIns="180000" bIns="180000" rtlCol="0" anchor="ctr"/>
          <a:lstStyle/>
          <a:p>
            <a:r>
              <a:rPr lang="nb-NO" sz="2800" dirty="0">
                <a:latin typeface="URW DIN" pitchFamily="2" charset="77"/>
              </a:rPr>
              <a:t> </a:t>
            </a:r>
            <a:r>
              <a:rPr lang="nb-NO" sz="2800" b="1" dirty="0">
                <a:latin typeface="URW DIN" pitchFamily="2" charset="77"/>
              </a:rPr>
              <a:t>D: Det ble laget lover som beskyttet de svakeste</a:t>
            </a:r>
            <a:r>
              <a:rPr lang="nb-NO" sz="2800" dirty="0">
                <a:latin typeface="URW DIN" pitchFamily="2" charset="77"/>
              </a:rPr>
              <a:t> 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26DC9F9F-A9D6-4249-85C7-45807FABBE0F}"/>
              </a:ext>
            </a:extLst>
          </p:cNvPr>
          <p:cNvSpPr/>
          <p:nvPr/>
        </p:nvSpPr>
        <p:spPr>
          <a:xfrm>
            <a:off x="6228500" y="2237313"/>
            <a:ext cx="3157537" cy="18859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180000" rIns="180000" bIns="180000" rtlCol="0" anchor="ctr"/>
          <a:lstStyle/>
          <a:p>
            <a:r>
              <a:rPr lang="nb-NO" sz="2800" b="1" dirty="0">
                <a:latin typeface="URW DIN" pitchFamily="2" charset="77"/>
              </a:rPr>
              <a:t>B: Vi fikk nytt alfabet</a:t>
            </a:r>
          </a:p>
        </p:txBody>
      </p:sp>
    </p:spTree>
    <p:extLst>
      <p:ext uri="{BB962C8B-B14F-4D97-AF65-F5344CB8AC3E}">
        <p14:creationId xmlns:p14="http://schemas.microsoft.com/office/powerpoint/2010/main" val="40853268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AE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70AFA1C-37F1-4840-ADFF-AEF2BFB73F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14890" y="1472841"/>
            <a:ext cx="7948247" cy="870418"/>
          </a:xfrm>
        </p:spPr>
        <p:txBody>
          <a:bodyPr>
            <a:noAutofit/>
          </a:bodyPr>
          <a:lstStyle/>
          <a:p>
            <a:pPr algn="l"/>
            <a:r>
              <a:rPr lang="nb-NO" sz="3200" b="1" i="0" dirty="0">
                <a:solidFill>
                  <a:schemeClr val="bg1"/>
                </a:solidFill>
                <a:effectLst/>
                <a:latin typeface="URW DIN" pitchFamily="2" charset="77"/>
              </a:rPr>
              <a:t>1. Hvilket symbol var mest brukt blant de første kristne?</a:t>
            </a:r>
            <a:r>
              <a:rPr lang="nb-NO" sz="3200" b="0" i="0" dirty="0">
                <a:solidFill>
                  <a:schemeClr val="bg1"/>
                </a:solidFill>
                <a:effectLst/>
                <a:latin typeface="URW DIN" pitchFamily="2" charset="77"/>
              </a:rPr>
              <a:t>  </a:t>
            </a:r>
            <a:br>
              <a:rPr lang="nb-NO" sz="3200" b="1" dirty="0">
                <a:solidFill>
                  <a:schemeClr val="bg1"/>
                </a:solidFill>
              </a:rPr>
            </a:br>
            <a:endParaRPr lang="nb-NO" sz="3200" b="1" dirty="0">
              <a:solidFill>
                <a:schemeClr val="bg1"/>
              </a:solidFill>
            </a:endParaRP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BDAD6FCE-5C1D-6843-919E-F6BE83EBB687}"/>
              </a:ext>
            </a:extLst>
          </p:cNvPr>
          <p:cNvSpPr/>
          <p:nvPr/>
        </p:nvSpPr>
        <p:spPr>
          <a:xfrm>
            <a:off x="2714892" y="2237313"/>
            <a:ext cx="3157537" cy="18859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ctr" anchorCtr="0"/>
          <a:lstStyle/>
          <a:p>
            <a:pPr algn="ctr"/>
            <a:endParaRPr lang="nb-NO" sz="2800" b="1" dirty="0">
              <a:solidFill>
                <a:schemeClr val="bg1"/>
              </a:solidFill>
              <a:highlight>
                <a:srgbClr val="FF0000"/>
              </a:highlight>
              <a:latin typeface="URW DIN" pitchFamily="2" charset="77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nb-NO" sz="2800" b="1" dirty="0">
                <a:solidFill>
                  <a:schemeClr val="bg1"/>
                </a:solidFill>
                <a:highlight>
                  <a:srgbClr val="FF0000"/>
                </a:highlight>
                <a:latin typeface="URW DIN" pitchFamily="2" charset="77"/>
                <a:ea typeface="Cambria" panose="02040503050406030204" pitchFamily="18" charset="0"/>
                <a:cs typeface="Times New Roman" panose="02020603050405020304" pitchFamily="18" charset="0"/>
              </a:rPr>
              <a:t>A: Kors</a:t>
            </a:r>
            <a:endParaRPr lang="nb-NO" sz="2800" b="1" dirty="0">
              <a:solidFill>
                <a:schemeClr val="bg1"/>
              </a:solidFill>
              <a:highlight>
                <a:srgbClr val="FF0000"/>
              </a:highlight>
              <a:latin typeface="URW DIN" pitchFamily="2" charset="77"/>
            </a:endParaRPr>
          </a:p>
          <a:p>
            <a:pPr algn="ctr"/>
            <a:endParaRPr lang="nb-NO" dirty="0">
              <a:highlight>
                <a:srgbClr val="FF0000"/>
              </a:highlight>
            </a:endParaRPr>
          </a:p>
          <a:p>
            <a:pPr algn="ctr"/>
            <a:endParaRPr lang="nb-NO" dirty="0">
              <a:highlight>
                <a:srgbClr val="FF0000"/>
              </a:highlight>
            </a:endParaRP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324B12E5-7910-034B-9453-FD7B8AF369B7}"/>
              </a:ext>
            </a:extLst>
          </p:cNvPr>
          <p:cNvSpPr/>
          <p:nvPr/>
        </p:nvSpPr>
        <p:spPr>
          <a:xfrm>
            <a:off x="2714890" y="4452526"/>
            <a:ext cx="3157537" cy="18859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ctr"/>
          <a:lstStyle/>
          <a:p>
            <a:r>
              <a:rPr lang="nb-NO" sz="2800" b="1" dirty="0">
                <a:latin typeface="URW DIN" pitchFamily="2" charset="77"/>
              </a:rPr>
              <a:t>C: Fisk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5A08D40A-A9FA-D24A-A91E-2CDAB44B0F89}"/>
              </a:ext>
            </a:extLst>
          </p:cNvPr>
          <p:cNvSpPr/>
          <p:nvPr/>
        </p:nvSpPr>
        <p:spPr>
          <a:xfrm>
            <a:off x="6228500" y="4452526"/>
            <a:ext cx="3157537" cy="18859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ctr"/>
          <a:lstStyle/>
          <a:p>
            <a:r>
              <a:rPr lang="nb-NO" sz="2800" dirty="0">
                <a:latin typeface="URW DIN" pitchFamily="2" charset="77"/>
              </a:rPr>
              <a:t> </a:t>
            </a:r>
            <a:r>
              <a:rPr lang="nb-NO" sz="2800" b="1" dirty="0">
                <a:latin typeface="URW DIN" pitchFamily="2" charset="77"/>
              </a:rPr>
              <a:t>D: Brød</a:t>
            </a:r>
            <a:r>
              <a:rPr lang="nb-NO" sz="2800" dirty="0">
                <a:latin typeface="URW DIN" pitchFamily="2" charset="77"/>
              </a:rPr>
              <a:t> 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26DC9F9F-A9D6-4249-85C7-45807FABBE0F}"/>
              </a:ext>
            </a:extLst>
          </p:cNvPr>
          <p:cNvSpPr/>
          <p:nvPr/>
        </p:nvSpPr>
        <p:spPr>
          <a:xfrm>
            <a:off x="6228500" y="2237313"/>
            <a:ext cx="3157537" cy="18859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ctr"/>
          <a:lstStyle/>
          <a:p>
            <a:r>
              <a:rPr lang="nb-NO" sz="2800" b="1" dirty="0">
                <a:latin typeface="URW DIN" pitchFamily="2" charset="77"/>
              </a:rPr>
              <a:t>B: Lys</a:t>
            </a:r>
          </a:p>
        </p:txBody>
      </p:sp>
    </p:spTree>
    <p:extLst>
      <p:ext uri="{BB962C8B-B14F-4D97-AF65-F5344CB8AC3E}">
        <p14:creationId xmlns:p14="http://schemas.microsoft.com/office/powerpoint/2010/main" val="3651985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AE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70AFA1C-37F1-4840-ADFF-AEF2BFB73F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14890" y="1370424"/>
            <a:ext cx="7948247" cy="1035050"/>
          </a:xfrm>
          <a:noFill/>
        </p:spPr>
        <p:txBody>
          <a:bodyPr>
            <a:noAutofit/>
          </a:bodyPr>
          <a:lstStyle/>
          <a:p>
            <a:pPr algn="l"/>
            <a:r>
              <a:rPr lang="nb-NO" sz="3200" b="1" dirty="0">
                <a:solidFill>
                  <a:schemeClr val="bg1"/>
                </a:solidFill>
                <a:latin typeface="URW DIN" pitchFamily="2" charset="77"/>
              </a:rPr>
              <a:t>2. </a:t>
            </a:r>
            <a:r>
              <a:rPr lang="nb-NO" sz="3200" b="1" i="0" dirty="0">
                <a:solidFill>
                  <a:schemeClr val="bg1"/>
                </a:solidFill>
                <a:effectLst/>
                <a:latin typeface="URW DIN" pitchFamily="2" charset="77"/>
              </a:rPr>
              <a:t>Hvem var sankt Sunniva?</a:t>
            </a:r>
            <a:r>
              <a:rPr lang="nb-NO" sz="3200" b="0" i="0" dirty="0">
                <a:solidFill>
                  <a:schemeClr val="bg1"/>
                </a:solidFill>
                <a:effectLst/>
                <a:latin typeface="URW DIN" pitchFamily="2" charset="77"/>
              </a:rPr>
              <a:t> </a:t>
            </a:r>
            <a:br>
              <a:rPr lang="nb-NO" sz="3200" b="1" dirty="0"/>
            </a:br>
            <a:endParaRPr lang="nb-NO" sz="3200" b="1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BDAD6FCE-5C1D-6843-919E-F6BE83EBB687}"/>
              </a:ext>
            </a:extLst>
          </p:cNvPr>
          <p:cNvSpPr/>
          <p:nvPr/>
        </p:nvSpPr>
        <p:spPr>
          <a:xfrm>
            <a:off x="2714892" y="2237313"/>
            <a:ext cx="3157537" cy="18859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ctr" anchorCtr="0"/>
          <a:lstStyle/>
          <a:p>
            <a:endParaRPr lang="nb-NO" sz="2800" b="1" dirty="0">
              <a:solidFill>
                <a:schemeClr val="bg1"/>
              </a:solidFill>
              <a:highlight>
                <a:srgbClr val="FF0000"/>
              </a:highlight>
              <a:latin typeface="URW DIN" pitchFamily="2" charset="77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nb-NO" sz="2800" b="1" dirty="0">
              <a:solidFill>
                <a:schemeClr val="bg1"/>
              </a:solidFill>
              <a:highlight>
                <a:srgbClr val="FF0000"/>
              </a:highlight>
              <a:latin typeface="URW DIN" pitchFamily="2" charset="77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nb-NO" sz="2800" b="1" dirty="0">
                <a:solidFill>
                  <a:schemeClr val="bg1"/>
                </a:solidFill>
                <a:highlight>
                  <a:srgbClr val="FF0000"/>
                </a:highlight>
                <a:latin typeface="URW DIN" pitchFamily="2" charset="77"/>
                <a:ea typeface="Cambria" panose="02040503050406030204" pitchFamily="18" charset="0"/>
                <a:cs typeface="Times New Roman" panose="02020603050405020304" pitchFamily="18" charset="0"/>
              </a:rPr>
              <a:t>A: Ei irsk kongsdatter</a:t>
            </a:r>
            <a:r>
              <a:rPr lang="nb-NO" sz="18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kongsdatter </a:t>
            </a:r>
            <a:endParaRPr lang="nb-NO" sz="2800" dirty="0">
              <a:highlight>
                <a:srgbClr val="FF0000"/>
              </a:highlight>
            </a:endParaRPr>
          </a:p>
          <a:p>
            <a:endParaRPr lang="nb-NO" sz="2800" dirty="0">
              <a:highlight>
                <a:srgbClr val="FF0000"/>
              </a:highlight>
            </a:endParaRP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324B12E5-7910-034B-9453-FD7B8AF369B7}"/>
              </a:ext>
            </a:extLst>
          </p:cNvPr>
          <p:cNvSpPr/>
          <p:nvPr/>
        </p:nvSpPr>
        <p:spPr>
          <a:xfrm>
            <a:off x="2714890" y="4452526"/>
            <a:ext cx="3157537" cy="18859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180000" rIns="180000" bIns="180000" rtlCol="0" anchor="ctr"/>
          <a:lstStyle/>
          <a:p>
            <a:r>
              <a:rPr lang="nb-NO" sz="2800" b="1" dirty="0">
                <a:latin typeface="URW DIN" pitchFamily="2" charset="77"/>
              </a:rPr>
              <a:t>C: En kjent influenser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5A08D40A-A9FA-D24A-A91E-2CDAB44B0F89}"/>
              </a:ext>
            </a:extLst>
          </p:cNvPr>
          <p:cNvSpPr/>
          <p:nvPr/>
        </p:nvSpPr>
        <p:spPr>
          <a:xfrm>
            <a:off x="6228500" y="4452526"/>
            <a:ext cx="3157537" cy="18859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180000" rIns="180000" bIns="180000" rtlCol="0" anchor="ctr"/>
          <a:lstStyle/>
          <a:p>
            <a:r>
              <a:rPr lang="nb-NO" sz="2800" b="1" dirty="0">
                <a:latin typeface="URW DIN" pitchFamily="2" charset="77"/>
              </a:rPr>
              <a:t>D: Eier av en juicefabrikk</a:t>
            </a:r>
            <a:endParaRPr lang="nb-NO" sz="2800" dirty="0">
              <a:latin typeface="URW DIN" pitchFamily="2" charset="77"/>
            </a:endParaRP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26DC9F9F-A9D6-4249-85C7-45807FABBE0F}"/>
              </a:ext>
            </a:extLst>
          </p:cNvPr>
          <p:cNvSpPr/>
          <p:nvPr/>
        </p:nvSpPr>
        <p:spPr>
          <a:xfrm>
            <a:off x="6228500" y="2237313"/>
            <a:ext cx="3157537" cy="18859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180000" rIns="180000" bIns="180000" rtlCol="0" anchor="ctr" anchorCtr="0"/>
          <a:lstStyle/>
          <a:p>
            <a:r>
              <a:rPr lang="nb-NO" sz="2800" b="1" dirty="0">
                <a:latin typeface="URW DIN" pitchFamily="2" charset="77"/>
              </a:rPr>
              <a:t>B: Ei vikingedatter</a:t>
            </a:r>
          </a:p>
        </p:txBody>
      </p:sp>
    </p:spTree>
    <p:extLst>
      <p:ext uri="{BB962C8B-B14F-4D97-AF65-F5344CB8AC3E}">
        <p14:creationId xmlns:p14="http://schemas.microsoft.com/office/powerpoint/2010/main" val="9675468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AE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70AFA1C-37F1-4840-ADFF-AEF2BFB73F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14890" y="873000"/>
            <a:ext cx="7948247" cy="1035050"/>
          </a:xfrm>
        </p:spPr>
        <p:txBody>
          <a:bodyPr>
            <a:noAutofit/>
          </a:bodyPr>
          <a:lstStyle/>
          <a:p>
            <a:pPr algn="l"/>
            <a:r>
              <a:rPr lang="nb-NO" sz="3200" b="1" dirty="0">
                <a:solidFill>
                  <a:schemeClr val="bg1"/>
                </a:solidFill>
                <a:latin typeface="URW DIN" pitchFamily="2" charset="77"/>
              </a:rPr>
              <a:t>3. Hvordan kom sankt Sunniva seg til øya Selje?</a:t>
            </a:r>
            <a:endParaRPr lang="nb-NO" sz="3200" b="1" dirty="0">
              <a:solidFill>
                <a:schemeClr val="bg1"/>
              </a:solidFill>
            </a:endParaRP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BDAD6FCE-5C1D-6843-919E-F6BE83EBB687}"/>
              </a:ext>
            </a:extLst>
          </p:cNvPr>
          <p:cNvSpPr/>
          <p:nvPr/>
        </p:nvSpPr>
        <p:spPr>
          <a:xfrm>
            <a:off x="2714892" y="2237313"/>
            <a:ext cx="3157537" cy="18859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180000" rIns="180000" bIns="180000" rtlCol="0" anchor="ctr"/>
          <a:lstStyle/>
          <a:p>
            <a:endParaRPr lang="nb-NO" sz="2800" b="1" dirty="0">
              <a:solidFill>
                <a:schemeClr val="bg1"/>
              </a:solidFill>
              <a:highlight>
                <a:srgbClr val="FF0000"/>
              </a:highlight>
              <a:latin typeface="URW DIN" pitchFamily="2" charset="77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nb-NO" sz="2800" b="1" dirty="0">
              <a:solidFill>
                <a:schemeClr val="bg1"/>
              </a:solidFill>
              <a:highlight>
                <a:srgbClr val="FF0000"/>
              </a:highlight>
              <a:latin typeface="URW DIN" pitchFamily="2" charset="77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nb-NO" sz="2800" b="1" dirty="0">
                <a:solidFill>
                  <a:schemeClr val="bg1"/>
                </a:solidFill>
                <a:highlight>
                  <a:srgbClr val="FF0000"/>
                </a:highlight>
                <a:latin typeface="URW DIN" pitchFamily="2" charset="77"/>
                <a:ea typeface="Cambria" panose="02040503050406030204" pitchFamily="18" charset="0"/>
                <a:cs typeface="Times New Roman" panose="02020603050405020304" pitchFamily="18" charset="0"/>
              </a:rPr>
              <a:t>A: Med danskebåten</a:t>
            </a:r>
            <a:endParaRPr lang="nb-NO" sz="2800" b="1" dirty="0">
              <a:solidFill>
                <a:schemeClr val="bg1"/>
              </a:solidFill>
              <a:highlight>
                <a:srgbClr val="FF0000"/>
              </a:highlight>
              <a:latin typeface="URW DIN" pitchFamily="2" charset="77"/>
            </a:endParaRPr>
          </a:p>
          <a:p>
            <a:pPr algn="ctr"/>
            <a:endParaRPr lang="nb-NO" sz="2800" b="1" dirty="0">
              <a:highlight>
                <a:srgbClr val="FF0000"/>
              </a:highlight>
              <a:latin typeface="URW DIN" pitchFamily="2" charset="77"/>
            </a:endParaRPr>
          </a:p>
          <a:p>
            <a:pPr algn="ctr"/>
            <a:endParaRPr lang="nb-NO" dirty="0">
              <a:highlight>
                <a:srgbClr val="FF0000"/>
              </a:highlight>
            </a:endParaRP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324B12E5-7910-034B-9453-FD7B8AF369B7}"/>
              </a:ext>
            </a:extLst>
          </p:cNvPr>
          <p:cNvSpPr/>
          <p:nvPr/>
        </p:nvSpPr>
        <p:spPr>
          <a:xfrm>
            <a:off x="2714890" y="4452526"/>
            <a:ext cx="3157537" cy="18859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180000" rIns="180000" rtlCol="0" anchor="ctr"/>
          <a:lstStyle/>
          <a:p>
            <a:r>
              <a:rPr lang="nb-NO" sz="2800" b="1" dirty="0">
                <a:latin typeface="URW DIN" pitchFamily="2" charset="77"/>
              </a:rPr>
              <a:t>C: Hun svømte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5A08D40A-A9FA-D24A-A91E-2CDAB44B0F89}"/>
              </a:ext>
            </a:extLst>
          </p:cNvPr>
          <p:cNvSpPr/>
          <p:nvPr/>
        </p:nvSpPr>
        <p:spPr>
          <a:xfrm>
            <a:off x="6228500" y="4452526"/>
            <a:ext cx="3157537" cy="18859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r>
              <a:rPr lang="nb-NO" sz="2800" dirty="0">
                <a:latin typeface="URW DIN" pitchFamily="2" charset="77"/>
              </a:rPr>
              <a:t> </a:t>
            </a:r>
            <a:r>
              <a:rPr lang="nb-NO" sz="2800" b="1" dirty="0">
                <a:latin typeface="URW DIN" pitchFamily="2" charset="77"/>
              </a:rPr>
              <a:t>D: I en båt uten seil og årer</a:t>
            </a:r>
            <a:endParaRPr lang="nb-NO" sz="2800" dirty="0">
              <a:latin typeface="URW DIN" pitchFamily="2" charset="77"/>
            </a:endParaRP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26DC9F9F-A9D6-4249-85C7-45807FABBE0F}"/>
              </a:ext>
            </a:extLst>
          </p:cNvPr>
          <p:cNvSpPr/>
          <p:nvPr/>
        </p:nvSpPr>
        <p:spPr>
          <a:xfrm>
            <a:off x="6228500" y="2237313"/>
            <a:ext cx="3157537" cy="18859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180000" rIns="180000" bIns="180000" rtlCol="0" anchor="ctr"/>
          <a:lstStyle/>
          <a:p>
            <a:r>
              <a:rPr lang="nb-NO" sz="2800" b="1" dirty="0">
                <a:latin typeface="URW DIN" pitchFamily="2" charset="77"/>
              </a:rPr>
              <a:t>B: Med luftballong</a:t>
            </a:r>
          </a:p>
        </p:txBody>
      </p:sp>
    </p:spTree>
    <p:extLst>
      <p:ext uri="{BB962C8B-B14F-4D97-AF65-F5344CB8AC3E}">
        <p14:creationId xmlns:p14="http://schemas.microsoft.com/office/powerpoint/2010/main" val="33731785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AE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70AFA1C-37F1-4840-ADFF-AEF2BFB73F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14890" y="1370424"/>
            <a:ext cx="7764134" cy="1035050"/>
          </a:xfrm>
        </p:spPr>
        <p:txBody>
          <a:bodyPr>
            <a:noAutofit/>
          </a:bodyPr>
          <a:lstStyle/>
          <a:p>
            <a:pPr algn="l"/>
            <a:r>
              <a:rPr lang="nb-NO" sz="3200" b="1" dirty="0">
                <a:solidFill>
                  <a:schemeClr val="bg1"/>
                </a:solidFill>
                <a:latin typeface="URW DIN" pitchFamily="2" charset="77"/>
              </a:rPr>
              <a:t>4. Hvor mange personer heter Sunniva i Norge i dag?</a:t>
            </a:r>
            <a:br>
              <a:rPr lang="nb-NO" sz="3200" b="1" dirty="0">
                <a:solidFill>
                  <a:srgbClr val="4E2124"/>
                </a:solidFill>
              </a:rPr>
            </a:br>
            <a:endParaRPr lang="nb-NO" sz="3200" b="1" dirty="0">
              <a:solidFill>
                <a:srgbClr val="4E2124"/>
              </a:solidFill>
            </a:endParaRP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BDAD6FCE-5C1D-6843-919E-F6BE83EBB687}"/>
              </a:ext>
            </a:extLst>
          </p:cNvPr>
          <p:cNvSpPr/>
          <p:nvPr/>
        </p:nvSpPr>
        <p:spPr>
          <a:xfrm>
            <a:off x="2714892" y="2237313"/>
            <a:ext cx="3157537" cy="18859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180000" rIns="180000" bIns="180000" rtlCol="0" anchor="ctr"/>
          <a:lstStyle/>
          <a:p>
            <a:pPr algn="ctr"/>
            <a:endParaRPr lang="nb-NO" sz="2800" b="1" dirty="0">
              <a:solidFill>
                <a:schemeClr val="bg1"/>
              </a:solidFill>
              <a:highlight>
                <a:srgbClr val="FF0000"/>
              </a:highlight>
              <a:latin typeface="URW DIN" pitchFamily="2" charset="77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nb-NO" sz="2800" b="1" dirty="0">
                <a:solidFill>
                  <a:schemeClr val="bg1"/>
                </a:solidFill>
                <a:highlight>
                  <a:srgbClr val="FF0000"/>
                </a:highlight>
                <a:latin typeface="URW DIN" pitchFamily="2" charset="77"/>
                <a:ea typeface="Cambria" panose="02040503050406030204" pitchFamily="18" charset="0"/>
                <a:cs typeface="Times New Roman" panose="02020603050405020304" pitchFamily="18" charset="0"/>
              </a:rPr>
              <a:t>A: Cirka 100</a:t>
            </a:r>
            <a:endParaRPr lang="nb-NO" sz="2800" b="1" dirty="0">
              <a:solidFill>
                <a:schemeClr val="bg1"/>
              </a:solidFill>
              <a:highlight>
                <a:srgbClr val="FF0000"/>
              </a:highlight>
              <a:latin typeface="URW DIN" pitchFamily="2" charset="77"/>
            </a:endParaRPr>
          </a:p>
          <a:p>
            <a:pPr algn="ctr"/>
            <a:endParaRPr lang="nb-NO" dirty="0">
              <a:highlight>
                <a:srgbClr val="FF0000"/>
              </a:highlight>
            </a:endParaRPr>
          </a:p>
          <a:p>
            <a:pPr algn="ctr"/>
            <a:endParaRPr lang="nb-NO" dirty="0">
              <a:highlight>
                <a:srgbClr val="FF0000"/>
              </a:highlight>
            </a:endParaRP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324B12E5-7910-034B-9453-FD7B8AF369B7}"/>
              </a:ext>
            </a:extLst>
          </p:cNvPr>
          <p:cNvSpPr/>
          <p:nvPr/>
        </p:nvSpPr>
        <p:spPr>
          <a:xfrm>
            <a:off x="2714890" y="4452526"/>
            <a:ext cx="3157537" cy="18859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180000" rIns="180000" bIns="180000" rtlCol="0" anchor="ctr"/>
          <a:lstStyle/>
          <a:p>
            <a:r>
              <a:rPr lang="nb-NO" sz="2800" b="1" dirty="0">
                <a:latin typeface="URW DIN" pitchFamily="2" charset="77"/>
              </a:rPr>
              <a:t>C: Cirka 4600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5A08D40A-A9FA-D24A-A91E-2CDAB44B0F89}"/>
              </a:ext>
            </a:extLst>
          </p:cNvPr>
          <p:cNvSpPr/>
          <p:nvPr/>
        </p:nvSpPr>
        <p:spPr>
          <a:xfrm>
            <a:off x="6228500" y="4452526"/>
            <a:ext cx="3157537" cy="18859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180000" rIns="180000" bIns="180000" rtlCol="0" anchor="ctr"/>
          <a:lstStyle/>
          <a:p>
            <a:pPr algn="ctr"/>
            <a:r>
              <a:rPr lang="nb-NO" sz="2800" dirty="0">
                <a:latin typeface="URW DIN" pitchFamily="2" charset="77"/>
              </a:rPr>
              <a:t> </a:t>
            </a:r>
            <a:r>
              <a:rPr lang="nb-NO" sz="2800" b="1" dirty="0">
                <a:latin typeface="URW DIN" pitchFamily="2" charset="77"/>
              </a:rPr>
              <a:t>D: Cirka 20 500</a:t>
            </a:r>
            <a:r>
              <a:rPr lang="nb-NO" sz="2800" dirty="0">
                <a:latin typeface="URW DIN" pitchFamily="2" charset="77"/>
              </a:rPr>
              <a:t> 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26DC9F9F-A9D6-4249-85C7-45807FABBE0F}"/>
              </a:ext>
            </a:extLst>
          </p:cNvPr>
          <p:cNvSpPr/>
          <p:nvPr/>
        </p:nvSpPr>
        <p:spPr>
          <a:xfrm>
            <a:off x="6228500" y="2237313"/>
            <a:ext cx="3157537" cy="18859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180000" rIns="180000" bIns="180000" rtlCol="0" anchor="ctr"/>
          <a:lstStyle/>
          <a:p>
            <a:r>
              <a:rPr lang="nb-NO" sz="2800" b="1" dirty="0">
                <a:latin typeface="URW DIN" pitchFamily="2" charset="77"/>
              </a:rPr>
              <a:t>B: Cirka 1200</a:t>
            </a:r>
          </a:p>
        </p:txBody>
      </p:sp>
    </p:spTree>
    <p:extLst>
      <p:ext uri="{BB962C8B-B14F-4D97-AF65-F5344CB8AC3E}">
        <p14:creationId xmlns:p14="http://schemas.microsoft.com/office/powerpoint/2010/main" val="25518850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AE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70AFA1C-37F1-4840-ADFF-AEF2BFB73F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14890" y="1264883"/>
            <a:ext cx="7948247" cy="1035050"/>
          </a:xfrm>
        </p:spPr>
        <p:txBody>
          <a:bodyPr>
            <a:noAutofit/>
          </a:bodyPr>
          <a:lstStyle/>
          <a:p>
            <a:pPr algn="l"/>
            <a:r>
              <a:rPr lang="nb-NO" sz="3200" b="1" dirty="0">
                <a:solidFill>
                  <a:schemeClr val="bg1"/>
                </a:solidFill>
                <a:latin typeface="URW DIN" pitchFamily="2" charset="77"/>
              </a:rPr>
              <a:t>5. Hvilken verdi var </a:t>
            </a:r>
            <a:r>
              <a:rPr lang="nb-NO" sz="3200" b="1" i="1" dirty="0">
                <a:solidFill>
                  <a:schemeClr val="bg1"/>
                </a:solidFill>
                <a:latin typeface="URW DIN" pitchFamily="2" charset="77"/>
              </a:rPr>
              <a:t>ikke</a:t>
            </a:r>
            <a:r>
              <a:rPr lang="nb-NO" sz="3200" b="1" dirty="0">
                <a:solidFill>
                  <a:schemeClr val="bg1"/>
                </a:solidFill>
                <a:latin typeface="URW DIN" pitchFamily="2" charset="77"/>
              </a:rPr>
              <a:t> viktig i vikingtiden?</a:t>
            </a:r>
            <a:br>
              <a:rPr lang="nb-NO" sz="3200" b="1" dirty="0">
                <a:solidFill>
                  <a:srgbClr val="4E2124"/>
                </a:solidFill>
              </a:rPr>
            </a:br>
            <a:endParaRPr lang="nb-NO" sz="3200" b="1" dirty="0">
              <a:solidFill>
                <a:srgbClr val="4E2124"/>
              </a:solidFill>
            </a:endParaRP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BDAD6FCE-5C1D-6843-919E-F6BE83EBB687}"/>
              </a:ext>
            </a:extLst>
          </p:cNvPr>
          <p:cNvSpPr/>
          <p:nvPr/>
        </p:nvSpPr>
        <p:spPr>
          <a:xfrm>
            <a:off x="2714892" y="2237313"/>
            <a:ext cx="3157537" cy="18859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highlight>
                <a:srgbClr val="FF0000"/>
              </a:highlight>
            </a:endParaRPr>
          </a:p>
          <a:p>
            <a:pPr algn="ctr"/>
            <a:endParaRPr lang="nb-NO" dirty="0">
              <a:highlight>
                <a:srgbClr val="FF0000"/>
              </a:highlight>
            </a:endParaRP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324B12E5-7910-034B-9453-FD7B8AF369B7}"/>
              </a:ext>
            </a:extLst>
          </p:cNvPr>
          <p:cNvSpPr/>
          <p:nvPr/>
        </p:nvSpPr>
        <p:spPr>
          <a:xfrm>
            <a:off x="2714890" y="4452526"/>
            <a:ext cx="3157537" cy="18859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rtlCol="0" anchor="ctr"/>
          <a:lstStyle/>
          <a:p>
            <a:r>
              <a:rPr lang="nb-NO" sz="2800" b="1" dirty="0">
                <a:latin typeface="URW DIN" pitchFamily="2" charset="77"/>
              </a:rPr>
              <a:t>C: Hevn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5A08D40A-A9FA-D24A-A91E-2CDAB44B0F89}"/>
              </a:ext>
            </a:extLst>
          </p:cNvPr>
          <p:cNvSpPr/>
          <p:nvPr/>
        </p:nvSpPr>
        <p:spPr>
          <a:xfrm>
            <a:off x="6228500" y="4452526"/>
            <a:ext cx="3157537" cy="18859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1999" rtlCol="0" anchor="ctr"/>
          <a:lstStyle/>
          <a:p>
            <a:r>
              <a:rPr lang="nb-NO" sz="2800" dirty="0">
                <a:latin typeface="URW DIN" pitchFamily="2" charset="77"/>
              </a:rPr>
              <a:t> </a:t>
            </a:r>
            <a:r>
              <a:rPr lang="nb-NO" sz="2800" b="1" dirty="0">
                <a:latin typeface="URW DIN" pitchFamily="2" charset="77"/>
              </a:rPr>
              <a:t>D: Mot</a:t>
            </a:r>
            <a:endParaRPr lang="nb-NO" sz="2800" dirty="0">
              <a:latin typeface="URW DIN" pitchFamily="2" charset="77"/>
            </a:endParaRP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26DC9F9F-A9D6-4249-85C7-45807FABBE0F}"/>
              </a:ext>
            </a:extLst>
          </p:cNvPr>
          <p:cNvSpPr/>
          <p:nvPr/>
        </p:nvSpPr>
        <p:spPr>
          <a:xfrm>
            <a:off x="6228500" y="2237313"/>
            <a:ext cx="3157537" cy="18859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tlCol="0" anchor="ctr"/>
          <a:lstStyle/>
          <a:p>
            <a:r>
              <a:rPr lang="nb-NO" sz="2800" b="1" dirty="0">
                <a:latin typeface="URW DIN" pitchFamily="2" charset="77"/>
              </a:rPr>
              <a:t>B: Tilgivelse</a:t>
            </a: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AF0F25A0-14F1-1440-9B5B-981F4CF4A776}"/>
              </a:ext>
            </a:extLst>
          </p:cNvPr>
          <p:cNvSpPr/>
          <p:nvPr/>
        </p:nvSpPr>
        <p:spPr>
          <a:xfrm>
            <a:off x="2908038" y="2779691"/>
            <a:ext cx="2964389" cy="794403"/>
          </a:xfrm>
          <a:prstGeom prst="rect">
            <a:avLst/>
          </a:prstGeom>
        </p:spPr>
        <p:txBody>
          <a:bodyPr wrap="square" lIns="360000" tIns="180000" rIns="180000" bIns="180000">
            <a:spAutoFit/>
          </a:bodyPr>
          <a:lstStyle/>
          <a:p>
            <a:r>
              <a:rPr lang="nb-NO" sz="2800" b="1" dirty="0">
                <a:solidFill>
                  <a:schemeClr val="bg1"/>
                </a:solidFill>
                <a:latin typeface="URW DIN" pitchFamily="2" charset="77"/>
                <a:ea typeface="Cambria" panose="02040503050406030204" pitchFamily="18" charset="0"/>
                <a:cs typeface="Times New Roman" panose="02020603050405020304" pitchFamily="18" charset="0"/>
              </a:rPr>
              <a:t>A: Ære </a:t>
            </a:r>
            <a:endParaRPr lang="nb-NO" sz="2800" b="1" dirty="0">
              <a:solidFill>
                <a:schemeClr val="bg1"/>
              </a:solidFill>
              <a:latin typeface="URW DIN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334362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AE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70AFA1C-37F1-4840-ADFF-AEF2BFB73F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14890" y="873000"/>
            <a:ext cx="7948247" cy="1035050"/>
          </a:xfrm>
        </p:spPr>
        <p:txBody>
          <a:bodyPr>
            <a:noAutofit/>
          </a:bodyPr>
          <a:lstStyle/>
          <a:p>
            <a:pPr algn="l"/>
            <a:r>
              <a:rPr lang="nb-NO" sz="3200" b="1" dirty="0">
                <a:solidFill>
                  <a:schemeClr val="bg1"/>
                </a:solidFill>
                <a:latin typeface="URW DIN" pitchFamily="2" charset="77"/>
              </a:rPr>
              <a:t>6. Hvilken ny verdi ble viktig da Norge ble et kristent land?</a:t>
            </a:r>
            <a:endParaRPr lang="nb-NO" sz="3200" b="1" dirty="0">
              <a:solidFill>
                <a:schemeClr val="bg1"/>
              </a:solidFill>
            </a:endParaRP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BDAD6FCE-5C1D-6843-919E-F6BE83EBB687}"/>
              </a:ext>
            </a:extLst>
          </p:cNvPr>
          <p:cNvSpPr/>
          <p:nvPr/>
        </p:nvSpPr>
        <p:spPr>
          <a:xfrm>
            <a:off x="2714892" y="2237313"/>
            <a:ext cx="3157537" cy="18859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180000" rIns="180000" bIns="180000" rtlCol="0" anchor="ctr"/>
          <a:lstStyle/>
          <a:p>
            <a:r>
              <a:rPr lang="nb-NO" sz="2800" b="1" dirty="0">
                <a:solidFill>
                  <a:schemeClr val="bg1"/>
                </a:solidFill>
                <a:highlight>
                  <a:srgbClr val="FF0000"/>
                </a:highlight>
                <a:latin typeface="URW DIN" pitchFamily="2" charset="77"/>
                <a:ea typeface="Cambria" panose="02040503050406030204" pitchFamily="18" charset="0"/>
                <a:cs typeface="Times New Roman" panose="02020603050405020304" pitchFamily="18" charset="0"/>
              </a:rPr>
              <a:t>A: Hevn</a:t>
            </a:r>
            <a:endParaRPr lang="nb-NO" sz="2800" b="1" dirty="0">
              <a:solidFill>
                <a:schemeClr val="bg1"/>
              </a:solidFill>
              <a:highlight>
                <a:srgbClr val="FF0000"/>
              </a:highlight>
              <a:latin typeface="URW DIN" pitchFamily="2" charset="77"/>
            </a:endParaRP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324B12E5-7910-034B-9453-FD7B8AF369B7}"/>
              </a:ext>
            </a:extLst>
          </p:cNvPr>
          <p:cNvSpPr/>
          <p:nvPr/>
        </p:nvSpPr>
        <p:spPr>
          <a:xfrm>
            <a:off x="2714890" y="4452526"/>
            <a:ext cx="3157537" cy="18859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180000" rIns="180000" bIns="180000" rtlCol="0" anchor="ctr"/>
          <a:lstStyle/>
          <a:p>
            <a:r>
              <a:rPr lang="nb-NO" sz="2800" b="1" dirty="0">
                <a:latin typeface="URW DIN" pitchFamily="2" charset="77"/>
              </a:rPr>
              <a:t>C: Makt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5A08D40A-A9FA-D24A-A91E-2CDAB44B0F89}"/>
              </a:ext>
            </a:extLst>
          </p:cNvPr>
          <p:cNvSpPr/>
          <p:nvPr/>
        </p:nvSpPr>
        <p:spPr>
          <a:xfrm>
            <a:off x="6228500" y="4452526"/>
            <a:ext cx="3157537" cy="18859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180000" rIns="180000" bIns="180000" rtlCol="0" anchor="ctr"/>
          <a:lstStyle/>
          <a:p>
            <a:r>
              <a:rPr lang="nb-NO" sz="2800" dirty="0">
                <a:latin typeface="URW DIN" pitchFamily="2" charset="77"/>
              </a:rPr>
              <a:t> </a:t>
            </a:r>
            <a:r>
              <a:rPr lang="nb-NO" sz="2800" b="1" dirty="0">
                <a:latin typeface="URW DIN" pitchFamily="2" charset="77"/>
              </a:rPr>
              <a:t>D: Nåde</a:t>
            </a:r>
            <a:r>
              <a:rPr lang="nb-NO" sz="2800" dirty="0">
                <a:latin typeface="URW DIN" pitchFamily="2" charset="77"/>
              </a:rPr>
              <a:t> 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26DC9F9F-A9D6-4249-85C7-45807FABBE0F}"/>
              </a:ext>
            </a:extLst>
          </p:cNvPr>
          <p:cNvSpPr/>
          <p:nvPr/>
        </p:nvSpPr>
        <p:spPr>
          <a:xfrm>
            <a:off x="6228500" y="2237313"/>
            <a:ext cx="3157537" cy="18859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180000" rIns="180000" bIns="180000" rtlCol="0" anchor="ctr"/>
          <a:lstStyle/>
          <a:p>
            <a:r>
              <a:rPr lang="nb-NO" sz="2800" b="1" dirty="0">
                <a:latin typeface="URW DIN" pitchFamily="2" charset="77"/>
              </a:rPr>
              <a:t>B: Styrke</a:t>
            </a:r>
          </a:p>
        </p:txBody>
      </p:sp>
    </p:spTree>
    <p:extLst>
      <p:ext uri="{BB962C8B-B14F-4D97-AF65-F5344CB8AC3E}">
        <p14:creationId xmlns:p14="http://schemas.microsoft.com/office/powerpoint/2010/main" val="26628426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AE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70AFA1C-37F1-4840-ADFF-AEF2BFB73F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14890" y="1755727"/>
            <a:ext cx="7948247" cy="481586"/>
          </a:xfrm>
        </p:spPr>
        <p:txBody>
          <a:bodyPr>
            <a:noAutofit/>
          </a:bodyPr>
          <a:lstStyle/>
          <a:p>
            <a:pPr algn="l"/>
            <a:r>
              <a:rPr lang="nb-NO" sz="3200" b="1" dirty="0">
                <a:solidFill>
                  <a:schemeClr val="bg1"/>
                </a:solidFill>
                <a:latin typeface="URW DIN" pitchFamily="2" charset="77"/>
              </a:rPr>
              <a:t>7. </a:t>
            </a:r>
            <a:r>
              <a:rPr lang="nb-NO" sz="3200" b="1" i="0" dirty="0">
                <a:solidFill>
                  <a:schemeClr val="bg1"/>
                </a:solidFill>
                <a:effectLst/>
                <a:latin typeface="URW DIN" pitchFamily="2" charset="77"/>
              </a:rPr>
              <a:t>Hva har flaggene til Norge, Sverige, Finland, Island og Danmark til felles?</a:t>
            </a:r>
            <a:r>
              <a:rPr lang="nb-NO" sz="3200" b="0" i="0" dirty="0">
                <a:solidFill>
                  <a:schemeClr val="bg1"/>
                </a:solidFill>
                <a:effectLst/>
                <a:latin typeface="URW DIN" pitchFamily="2" charset="77"/>
              </a:rPr>
              <a:t>  </a:t>
            </a:r>
            <a:br>
              <a:rPr lang="nb-NO" sz="3200" b="1" dirty="0">
                <a:solidFill>
                  <a:schemeClr val="bg1"/>
                </a:solidFill>
              </a:rPr>
            </a:br>
            <a:endParaRPr lang="nb-NO" sz="3200" b="1" dirty="0">
              <a:solidFill>
                <a:schemeClr val="bg1"/>
              </a:solidFill>
            </a:endParaRP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BDAD6FCE-5C1D-6843-919E-F6BE83EBB687}"/>
              </a:ext>
            </a:extLst>
          </p:cNvPr>
          <p:cNvSpPr/>
          <p:nvPr/>
        </p:nvSpPr>
        <p:spPr>
          <a:xfrm>
            <a:off x="2714892" y="2237313"/>
            <a:ext cx="3157537" cy="18859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180000" rIns="180000" bIns="180000" rtlCol="0" anchor="ctr"/>
          <a:lstStyle/>
          <a:p>
            <a:endParaRPr lang="nb-NO" sz="2800" b="1" dirty="0">
              <a:solidFill>
                <a:schemeClr val="bg1"/>
              </a:solidFill>
              <a:highlight>
                <a:srgbClr val="FF0000"/>
              </a:highlight>
              <a:latin typeface="URW DIN" pitchFamily="2" charset="77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nb-NO" sz="2800" b="1" dirty="0">
                <a:solidFill>
                  <a:schemeClr val="bg1"/>
                </a:solidFill>
                <a:highlight>
                  <a:srgbClr val="FF0000"/>
                </a:highlight>
                <a:latin typeface="URW DIN" pitchFamily="2" charset="77"/>
                <a:ea typeface="Cambria" panose="02040503050406030204" pitchFamily="18" charset="0"/>
                <a:cs typeface="Times New Roman" panose="02020603050405020304" pitchFamily="18" charset="0"/>
              </a:rPr>
              <a:t>A: Alle flaggene inneholder noe blått</a:t>
            </a:r>
            <a:endParaRPr lang="nb-NO" sz="2800" b="1" dirty="0">
              <a:solidFill>
                <a:schemeClr val="bg1"/>
              </a:solidFill>
              <a:highlight>
                <a:srgbClr val="FF0000"/>
              </a:highlight>
              <a:latin typeface="URW DIN" pitchFamily="2" charset="77"/>
            </a:endParaRPr>
          </a:p>
          <a:p>
            <a:pPr algn="ctr"/>
            <a:endParaRPr lang="nb-NO" dirty="0">
              <a:highlight>
                <a:srgbClr val="FF0000"/>
              </a:highlight>
            </a:endParaRPr>
          </a:p>
          <a:p>
            <a:pPr algn="ctr"/>
            <a:endParaRPr lang="nb-NO" dirty="0">
              <a:highlight>
                <a:srgbClr val="FF0000"/>
              </a:highlight>
            </a:endParaRP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324B12E5-7910-034B-9453-FD7B8AF369B7}"/>
              </a:ext>
            </a:extLst>
          </p:cNvPr>
          <p:cNvSpPr/>
          <p:nvPr/>
        </p:nvSpPr>
        <p:spPr>
          <a:xfrm>
            <a:off x="2714890" y="4452526"/>
            <a:ext cx="3157537" cy="18859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180000" rIns="180000" bIns="180000" rtlCol="0" anchor="ctr"/>
          <a:lstStyle/>
          <a:p>
            <a:r>
              <a:rPr lang="nb-NO" sz="2800" b="1" dirty="0">
                <a:latin typeface="URW DIN" pitchFamily="2" charset="77"/>
              </a:rPr>
              <a:t>C: Alle flaggene inneholder noe rødt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5A08D40A-A9FA-D24A-A91E-2CDAB44B0F89}"/>
              </a:ext>
            </a:extLst>
          </p:cNvPr>
          <p:cNvSpPr/>
          <p:nvPr/>
        </p:nvSpPr>
        <p:spPr>
          <a:xfrm>
            <a:off x="6228500" y="4452526"/>
            <a:ext cx="3157537" cy="18859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180000" rIns="180000" bIns="180000" rtlCol="0" anchor="ctr"/>
          <a:lstStyle/>
          <a:p>
            <a:r>
              <a:rPr lang="nb-NO" sz="2800" dirty="0">
                <a:latin typeface="URW DIN" pitchFamily="2" charset="77"/>
              </a:rPr>
              <a:t> </a:t>
            </a:r>
            <a:r>
              <a:rPr lang="nb-NO" sz="2800" b="1" dirty="0">
                <a:latin typeface="URW DIN" pitchFamily="2" charset="77"/>
              </a:rPr>
              <a:t>D: Alle flaggene inneholder et kors</a:t>
            </a:r>
            <a:r>
              <a:rPr lang="nb-NO" sz="2800" dirty="0">
                <a:latin typeface="URW DIN" pitchFamily="2" charset="77"/>
              </a:rPr>
              <a:t> 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26DC9F9F-A9D6-4249-85C7-45807FABBE0F}"/>
              </a:ext>
            </a:extLst>
          </p:cNvPr>
          <p:cNvSpPr/>
          <p:nvPr/>
        </p:nvSpPr>
        <p:spPr>
          <a:xfrm>
            <a:off x="6228500" y="2237313"/>
            <a:ext cx="3157537" cy="18859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180000" rIns="180000" bIns="180000" rtlCol="0" anchor="ctr"/>
          <a:lstStyle/>
          <a:p>
            <a:r>
              <a:rPr lang="nb-NO" sz="2800" b="1" dirty="0">
                <a:latin typeface="URW DIN" pitchFamily="2" charset="77"/>
              </a:rPr>
              <a:t>B: Alle flaggene inneholder noe hvitt</a:t>
            </a:r>
          </a:p>
        </p:txBody>
      </p:sp>
    </p:spTree>
    <p:extLst>
      <p:ext uri="{BB962C8B-B14F-4D97-AF65-F5344CB8AC3E}">
        <p14:creationId xmlns:p14="http://schemas.microsoft.com/office/powerpoint/2010/main" val="1590183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AE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70AFA1C-37F1-4840-ADFF-AEF2BFB73F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14890" y="873000"/>
            <a:ext cx="7948247" cy="1035050"/>
          </a:xfrm>
        </p:spPr>
        <p:txBody>
          <a:bodyPr>
            <a:noAutofit/>
          </a:bodyPr>
          <a:lstStyle/>
          <a:p>
            <a:pPr algn="l"/>
            <a:r>
              <a:rPr lang="nb-NO" sz="3200" b="1" dirty="0">
                <a:solidFill>
                  <a:schemeClr val="bg1"/>
                </a:solidFill>
                <a:latin typeface="URW DIN" pitchFamily="2" charset="77"/>
              </a:rPr>
              <a:t>8. Hva het den første kristne kongen i Norge?</a:t>
            </a:r>
            <a:endParaRPr lang="nb-NO" sz="3200" b="1" dirty="0">
              <a:solidFill>
                <a:schemeClr val="bg1"/>
              </a:solidFill>
            </a:endParaRP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BDAD6FCE-5C1D-6843-919E-F6BE83EBB687}"/>
              </a:ext>
            </a:extLst>
          </p:cNvPr>
          <p:cNvSpPr/>
          <p:nvPr/>
        </p:nvSpPr>
        <p:spPr>
          <a:xfrm>
            <a:off x="2714892" y="2237313"/>
            <a:ext cx="3157537" cy="18859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180000" rIns="180000" bIns="180000" rtlCol="0" anchor="ctr"/>
          <a:lstStyle/>
          <a:p>
            <a:r>
              <a:rPr lang="nb-NO" sz="2800" b="1" dirty="0">
                <a:solidFill>
                  <a:schemeClr val="bg1"/>
                </a:solidFill>
                <a:highlight>
                  <a:srgbClr val="FF0000"/>
                </a:highlight>
                <a:latin typeface="URW DIN" pitchFamily="2" charset="77"/>
                <a:ea typeface="Cambria" panose="02040503050406030204" pitchFamily="18" charset="0"/>
                <a:cs typeface="Times New Roman" panose="02020603050405020304" pitchFamily="18" charset="0"/>
              </a:rPr>
              <a:t>A: Eirik Blodøks</a:t>
            </a:r>
            <a:endParaRPr lang="nb-NO" sz="2800" b="1" dirty="0">
              <a:solidFill>
                <a:schemeClr val="bg1"/>
              </a:solidFill>
              <a:highlight>
                <a:srgbClr val="FF0000"/>
              </a:highlight>
              <a:latin typeface="URW DIN" pitchFamily="2" charset="77"/>
            </a:endParaRP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324B12E5-7910-034B-9453-FD7B8AF369B7}"/>
              </a:ext>
            </a:extLst>
          </p:cNvPr>
          <p:cNvSpPr/>
          <p:nvPr/>
        </p:nvSpPr>
        <p:spPr>
          <a:xfrm>
            <a:off x="2714890" y="4452526"/>
            <a:ext cx="3157537" cy="18859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180000" rIns="180000" bIns="180000" rtlCol="0" anchor="ctr"/>
          <a:lstStyle/>
          <a:p>
            <a:r>
              <a:rPr lang="nb-NO" sz="2800" b="1" dirty="0">
                <a:latin typeface="URW DIN" pitchFamily="2" charset="77"/>
              </a:rPr>
              <a:t>C: Harald Hårfagre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5A08D40A-A9FA-D24A-A91E-2CDAB44B0F89}"/>
              </a:ext>
            </a:extLst>
          </p:cNvPr>
          <p:cNvSpPr/>
          <p:nvPr/>
        </p:nvSpPr>
        <p:spPr>
          <a:xfrm>
            <a:off x="6228500" y="4452526"/>
            <a:ext cx="3157537" cy="18859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180000" rIns="180000" bIns="180000" rtlCol="0" anchor="ctr"/>
          <a:lstStyle/>
          <a:p>
            <a:r>
              <a:rPr lang="nb-NO" sz="2800" dirty="0">
                <a:latin typeface="URW DIN" pitchFamily="2" charset="77"/>
              </a:rPr>
              <a:t> </a:t>
            </a:r>
            <a:r>
              <a:rPr lang="nb-NO" sz="2800" b="1" dirty="0">
                <a:latin typeface="URW DIN" pitchFamily="2" charset="77"/>
              </a:rPr>
              <a:t>D: Olav Tryggvason</a:t>
            </a:r>
            <a:r>
              <a:rPr lang="nb-NO" sz="2800" dirty="0">
                <a:latin typeface="URW DIN" pitchFamily="2" charset="77"/>
              </a:rPr>
              <a:t> 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26DC9F9F-A9D6-4249-85C7-45807FABBE0F}"/>
              </a:ext>
            </a:extLst>
          </p:cNvPr>
          <p:cNvSpPr/>
          <p:nvPr/>
        </p:nvSpPr>
        <p:spPr>
          <a:xfrm>
            <a:off x="6228500" y="2237313"/>
            <a:ext cx="3157537" cy="18859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180000" rIns="180000" bIns="180000" rtlCol="0" anchor="ctr"/>
          <a:lstStyle/>
          <a:p>
            <a:r>
              <a:rPr lang="nb-NO" sz="2800" b="1" dirty="0">
                <a:latin typeface="URW DIN" pitchFamily="2" charset="77"/>
              </a:rPr>
              <a:t>B: Håkon den gode</a:t>
            </a:r>
          </a:p>
        </p:txBody>
      </p:sp>
    </p:spTree>
    <p:extLst>
      <p:ext uri="{BB962C8B-B14F-4D97-AF65-F5344CB8AC3E}">
        <p14:creationId xmlns:p14="http://schemas.microsoft.com/office/powerpoint/2010/main" val="16947603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6840DBEF7BBC640B42DF79A3EFAE50B" ma:contentTypeVersion="16" ma:contentTypeDescription="Opprett et nytt dokument." ma:contentTypeScope="" ma:versionID="31003c09a748dbf3e23609899c216c1b">
  <xsd:schema xmlns:xsd="http://www.w3.org/2001/XMLSchema" xmlns:xs="http://www.w3.org/2001/XMLSchema" xmlns:p="http://schemas.microsoft.com/office/2006/metadata/properties" xmlns:ns2="b51077d9-04ac-4b4f-9ec7-11ef634be61b" xmlns:ns3="c8086fbd-5509-46ba-a2ce-6eef157d4971" targetNamespace="http://schemas.microsoft.com/office/2006/metadata/properties" ma:root="true" ma:fieldsID="372c9b1eeaa0c53fc87ba63ecf5851c8" ns2:_="" ns3:_="">
    <xsd:import namespace="b51077d9-04ac-4b4f-9ec7-11ef634be61b"/>
    <xsd:import namespace="c8086fbd-5509-46ba-a2ce-6eef157d497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1077d9-04ac-4b4f-9ec7-11ef634be61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emerkelapper" ma:readOnly="false" ma:fieldId="{5cf76f15-5ced-4ddc-b409-7134ff3c332f}" ma:taxonomyMulti="true" ma:sspId="d9adff6d-21de-4fd8-aabe-5872de37c3c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086fbd-5509-46ba-a2ce-6eef157d4971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c9574da-67d0-457e-acb0-9885c71831fc}" ma:internalName="TaxCatchAll" ma:showField="CatchAllData" ma:web="c8086fbd-5509-46ba-a2ce-6eef157d497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8086fbd-5509-46ba-a2ce-6eef157d4971" xsi:nil="true"/>
    <lcf76f155ced4ddcb4097134ff3c332f xmlns="b51077d9-04ac-4b4f-9ec7-11ef634be61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A07F8AA-144C-4986-BB19-14412B861332}"/>
</file>

<file path=customXml/itemProps2.xml><?xml version="1.0" encoding="utf-8"?>
<ds:datastoreItem xmlns:ds="http://schemas.openxmlformats.org/officeDocument/2006/customXml" ds:itemID="{344723D0-E48A-45A2-8BC7-276C06A572E7}"/>
</file>

<file path=customXml/itemProps3.xml><?xml version="1.0" encoding="utf-8"?>
<ds:datastoreItem xmlns:ds="http://schemas.openxmlformats.org/officeDocument/2006/customXml" ds:itemID="{69AA9E14-D2EC-4775-A378-BD8360BF06B2}"/>
</file>

<file path=docProps/app.xml><?xml version="1.0" encoding="utf-8"?>
<Properties xmlns="http://schemas.openxmlformats.org/officeDocument/2006/extended-properties" xmlns:vt="http://schemas.openxmlformats.org/officeDocument/2006/docPropsVTypes">
  <TotalTime>3902</TotalTime>
  <Words>346</Words>
  <Application>Microsoft Macintosh PowerPoint</Application>
  <PresentationFormat>Widescreen</PresentationFormat>
  <Paragraphs>65</Paragraphs>
  <Slides>11</Slides>
  <Notes>4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URW DIN</vt:lpstr>
      <vt:lpstr>Office-tema</vt:lpstr>
      <vt:lpstr>KONKURRANSE 1</vt:lpstr>
      <vt:lpstr>1. Hvilket symbol var mest brukt blant de første kristne?   </vt:lpstr>
      <vt:lpstr>2. Hvem var sankt Sunniva?  </vt:lpstr>
      <vt:lpstr>3. Hvordan kom sankt Sunniva seg til øya Selje?</vt:lpstr>
      <vt:lpstr>4. Hvor mange personer heter Sunniva i Norge i dag? </vt:lpstr>
      <vt:lpstr>5. Hvilken verdi var ikke viktig i vikingtiden? </vt:lpstr>
      <vt:lpstr>6. Hvilken ny verdi ble viktig da Norge ble et kristent land?</vt:lpstr>
      <vt:lpstr>7. Hva har flaggene til Norge, Sverige, Finland, Island og Danmark til felles?   </vt:lpstr>
      <vt:lpstr>8. Hva het den første kristne kongen i Norge?</vt:lpstr>
      <vt:lpstr>9. Når ble de første kirkene i Norge bygget?</vt:lpstr>
      <vt:lpstr>10. Det skjedde store forandringer i Norge etter at kristendommen ble innført. Hvilke av disse påstandene stemmer?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KONKURRANSE 1B</dc:title>
  <dc:creator>Torill Helene Heidal Landaasen</dc:creator>
  <cp:lastModifiedBy>Torill Helene Heidal Landaasen</cp:lastModifiedBy>
  <cp:revision>87</cp:revision>
  <dcterms:created xsi:type="dcterms:W3CDTF">2020-12-17T13:48:02Z</dcterms:created>
  <dcterms:modified xsi:type="dcterms:W3CDTF">2023-01-17T17:41:11Z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0x01010066840DBEF7BBC640B42DF79A3EFAE50B</vt:lpwstr>
  </property>
</Properties>
</file>