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11114" r:id="rId2"/>
    <p:sldId id="2147471758" r:id="rId3"/>
    <p:sldId id="2147471783" r:id="rId4"/>
    <p:sldId id="2147471781" r:id="rId5"/>
    <p:sldId id="2147471743" r:id="rId6"/>
    <p:sldId id="11252" r:id="rId7"/>
    <p:sldId id="2147198800" r:id="rId8"/>
    <p:sldId id="10693" r:id="rId9"/>
    <p:sldId id="1376" r:id="rId10"/>
    <p:sldId id="11286" r:id="rId11"/>
    <p:sldId id="5398" r:id="rId12"/>
    <p:sldId id="2147198176" r:id="rId13"/>
    <p:sldId id="9427" r:id="rId14"/>
    <p:sldId id="9428" r:id="rId15"/>
    <p:sldId id="9429" r:id="rId16"/>
    <p:sldId id="9430" r:id="rId17"/>
    <p:sldId id="9431" r:id="rId18"/>
    <p:sldId id="9432" r:id="rId19"/>
    <p:sldId id="256" r:id="rId20"/>
    <p:sldId id="2147471750" r:id="rId21"/>
    <p:sldId id="9441" r:id="rId22"/>
    <p:sldId id="9442" r:id="rId23"/>
    <p:sldId id="9443" r:id="rId24"/>
    <p:sldId id="11269" r:id="rId25"/>
    <p:sldId id="11270" r:id="rId26"/>
    <p:sldId id="11271" r:id="rId27"/>
    <p:sldId id="11272" r:id="rId28"/>
    <p:sldId id="11273" r:id="rId29"/>
    <p:sldId id="9453" r:id="rId30"/>
    <p:sldId id="1391" r:id="rId31"/>
    <p:sldId id="11281" r:id="rId32"/>
    <p:sldId id="2147198810" r:id="rId33"/>
    <p:sldId id="2147471747" r:id="rId34"/>
    <p:sldId id="4319" r:id="rId35"/>
    <p:sldId id="2147471757" r:id="rId36"/>
    <p:sldId id="9457" r:id="rId37"/>
    <p:sldId id="9458" r:id="rId38"/>
    <p:sldId id="9459" r:id="rId39"/>
    <p:sldId id="5218" r:id="rId40"/>
    <p:sldId id="2147198798" r:id="rId41"/>
    <p:sldId id="2147471749" r:id="rId42"/>
    <p:sldId id="2147198811" r:id="rId43"/>
    <p:sldId id="2147471748" r:id="rId44"/>
    <p:sldId id="11259" r:id="rId45"/>
    <p:sldId id="2147471782" r:id="rId46"/>
    <p:sldId id="11315" r:id="rId47"/>
    <p:sldId id="2147471766" r:id="rId48"/>
    <p:sldId id="2147471767" r:id="rId49"/>
    <p:sldId id="9460" r:id="rId50"/>
    <p:sldId id="9461" r:id="rId51"/>
    <p:sldId id="9462" r:id="rId52"/>
    <p:sldId id="11313" r:id="rId53"/>
    <p:sldId id="2147471726" r:id="rId54"/>
    <p:sldId id="2147198812" r:id="rId55"/>
    <p:sldId id="2147471779" r:id="rId56"/>
    <p:sldId id="2147471780" r:id="rId57"/>
    <p:sldId id="11296" r:id="rId58"/>
    <p:sldId id="11306" r:id="rId59"/>
    <p:sldId id="2147471777" r:id="rId60"/>
    <p:sldId id="1945" r:id="rId61"/>
    <p:sldId id="5422" r:id="rId62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lin Burkeland" initials="IB [2]" lastIdx="1" clrIdx="0">
    <p:extLst>
      <p:ext uri="{19B8F6BF-5375-455C-9EA6-DF929625EA0E}">
        <p15:presenceInfo xmlns:p15="http://schemas.microsoft.com/office/powerpoint/2012/main" userId="S::Ingelin.Burkeland@ks.no::458ff3a5-e1f6-493b-9db1-1750b13075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7941D"/>
    <a:srgbClr val="5FC5F1"/>
    <a:srgbClr val="0095C4"/>
    <a:srgbClr val="5294C4"/>
    <a:srgbClr val="0B2B52"/>
    <a:srgbClr val="082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734" autoAdjust="0"/>
    <p:restoredTop sz="93302" autoAdjust="0"/>
  </p:normalViewPr>
  <p:slideViewPr>
    <p:cSldViewPr snapToGrid="0" snapToObjects="1">
      <p:cViewPr varScale="1">
        <p:scale>
          <a:sx n="69" d="100"/>
          <a:sy n="69" d="100"/>
        </p:scale>
        <p:origin x="572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6172"/>
    </p:cViewPr>
  </p:sorterViewPr>
  <p:notesViewPr>
    <p:cSldViewPr snapToGrid="0" snapToObjects="1">
      <p:cViewPr varScale="1">
        <p:scale>
          <a:sx n="132" d="100"/>
          <a:sy n="132" d="100"/>
        </p:scale>
        <p:origin x="53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lin Burkeland" userId="9b6f7926-2f98-4c48-acd8-09786af87988" providerId="ADAL" clId="{E4027465-45C4-4F3C-999A-8165D80EF7C8}"/>
    <pc:docChg chg="delSld">
      <pc:chgData name="Ingelin Burkeland" userId="9b6f7926-2f98-4c48-acd8-09786af87988" providerId="ADAL" clId="{E4027465-45C4-4F3C-999A-8165D80EF7C8}" dt="2026-04-10T16:00:28.080" v="3" actId="47"/>
      <pc:docMkLst>
        <pc:docMk/>
      </pc:docMkLst>
      <pc:sldChg chg="del">
        <pc:chgData name="Ingelin Burkeland" userId="9b6f7926-2f98-4c48-acd8-09786af87988" providerId="ADAL" clId="{E4027465-45C4-4F3C-999A-8165D80EF7C8}" dt="2026-04-10T16:00:27.825" v="2" actId="47"/>
        <pc:sldMkLst>
          <pc:docMk/>
          <pc:sldMk cId="174308016" sldId="11314"/>
        </pc:sldMkLst>
      </pc:sldChg>
      <pc:sldChg chg="del">
        <pc:chgData name="Ingelin Burkeland" userId="9b6f7926-2f98-4c48-acd8-09786af87988" providerId="ADAL" clId="{E4027465-45C4-4F3C-999A-8165D80EF7C8}" dt="2026-04-10T16:00:28.080" v="3" actId="47"/>
        <pc:sldMkLst>
          <pc:docMk/>
          <pc:sldMk cId="639993874" sldId="2147198229"/>
        </pc:sldMkLst>
      </pc:sldChg>
      <pc:sldChg chg="del">
        <pc:chgData name="Ingelin Burkeland" userId="9b6f7926-2f98-4c48-acd8-09786af87988" providerId="ADAL" clId="{E4027465-45C4-4F3C-999A-8165D80EF7C8}" dt="2026-04-10T16:00:24.342" v="1" actId="47"/>
        <pc:sldMkLst>
          <pc:docMk/>
          <pc:sldMk cId="2745814502" sldId="2147471773"/>
        </pc:sldMkLst>
      </pc:sldChg>
      <pc:sldChg chg="del">
        <pc:chgData name="Ingelin Burkeland" userId="9b6f7926-2f98-4c48-acd8-09786af87988" providerId="ADAL" clId="{E4027465-45C4-4F3C-999A-8165D80EF7C8}" dt="2026-04-10T15:59:51.729" v="0" actId="47"/>
        <pc:sldMkLst>
          <pc:docMk/>
          <pc:sldMk cId="3848995897" sldId="214747178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286801-0F35-9642-A613-4DA1815C8E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3538D-5F44-B94D-9C8F-609EAEBC5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46FAB-F5CD-6148-A122-5852A5100F60}" type="datetimeFigureOut">
              <a:rPr lang="en-NO" smtClean="0"/>
              <a:t>04/09/2026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CF9D1-ED82-7B46-9928-1DD8A93E7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DE7EA-4861-8242-A66E-311584BDBA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E16A1-F305-4644-B869-02BF80D2F82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4220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84309-8562-B54D-9A92-FCDA823DF9FB}" type="datetimeFigureOut">
              <a:rPr lang="en-NO" smtClean="0"/>
              <a:t>04/09/2026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81D17-81BB-2D4E-8A90-6B5EEB8116B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8024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316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0A037-9D3D-305D-906C-4D8464C4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87FE1BA-7842-4C71-2AF1-38936E7CB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4EB1BB7-ABC8-1091-3F7C-7172909D6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5072341-D606-8543-8988-F397087C6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852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5400" y="749300"/>
            <a:ext cx="6654800" cy="374491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4365-8F18-47C7-A54E-253214EB03A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057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665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572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2547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269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42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31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22488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E4E5-5375-E58E-5AB2-E19B8110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94F9FF6-A0F8-D64A-028F-354E4CD7A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481DE95-76DA-6713-9B28-4EE76FEE5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3276E20-8B8D-7049-003B-0DCF77DEA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7510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80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2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A396F-96E4-06EC-7F7D-5507C14A28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95830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787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854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40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2192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A449C-FFD5-835A-6FC4-E200A1974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5EF01A5-EFA8-435B-C582-0282C9330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A99EF65-8D7A-5128-A04D-21E7502A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DBBC98-4FBC-D79A-A2C8-7DC6DCCDE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42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16235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067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61B6F-7DBD-7E70-BA96-1D8409AF4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150C90E-12AA-6475-C594-8F4342933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2FE6577-785F-CA50-E840-989341857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CB6832A-773B-3BEB-2A2D-E10C5F48A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2073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405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2722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Alternativt kan tiltakene sorteres</a:t>
            </a:r>
            <a:r>
              <a:rPr lang="nb-NO" baseline="0" dirty="0"/>
              <a:t> i et tidsperspektiv. Hvilke tiltak tror gruppen er best egnet for å oppnå ønsket effekt på kort sikt og lang sikt?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>
                <a:solidFill>
                  <a:prstClr val="black"/>
                </a:solidFill>
              </a:rPr>
              <a:pPr/>
              <a:t>52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39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28B3E-37F3-FF3C-8FB9-A153DD58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5E19D-3470-DC2F-00D2-D8A369A65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B6474-6F2E-BED7-19CA-566E8F32B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5746-D57E-A2A4-4CC5-FE76C4AAB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53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569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38906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54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44166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28B3E-37F3-FF3C-8FB9-A153DD58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5E19D-3470-DC2F-00D2-D8A369A65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B6474-6F2E-BED7-19CA-566E8F32B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5746-D57E-A2A4-4CC5-FE76C4AAB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55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5694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557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58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513795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0D814-0B92-262E-51A3-2E2429944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65140D4-0749-C0D2-9333-DCE53B371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9C6B708-E370-6422-BB80-7C923CD0E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3080C3C-72FC-3B68-B47A-D7AC33D68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130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94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E456-11DC-4782-8D4D-AE64965F1CD8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91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1597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0129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281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966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332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7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tit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2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logo og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3A391218-4CDE-E843-B009-91FE2477D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logo og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1353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m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8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delt m bilder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22">
            <a:extLst>
              <a:ext uri="{FF2B5EF4-FFF2-40B4-BE49-F238E27FC236}">
                <a16:creationId xmlns:a16="http://schemas.microsoft.com/office/drawing/2014/main" id="{EA3FC43D-3630-7B41-AA9C-29AB51384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43808" cy="3429000"/>
          </a:xfrm>
          <a:custGeom>
            <a:avLst/>
            <a:gdLst>
              <a:gd name="connsiteX0" fmla="*/ 0 w 6043808"/>
              <a:gd name="connsiteY0" fmla="*/ 0 h 3429000"/>
              <a:gd name="connsiteX1" fmla="*/ 6043808 w 6043808"/>
              <a:gd name="connsiteY1" fmla="*/ 0 h 3429000"/>
              <a:gd name="connsiteX2" fmla="*/ 6043808 w 6043808"/>
              <a:gd name="connsiteY2" fmla="*/ 1878291 h 3429000"/>
              <a:gd name="connsiteX3" fmla="*/ 5960553 w 6043808"/>
              <a:gd name="connsiteY3" fmla="*/ 1882495 h 3429000"/>
              <a:gd name="connsiteX4" fmla="*/ 4771255 w 6043808"/>
              <a:gd name="connsiteY4" fmla="*/ 3200400 h 3429000"/>
              <a:gd name="connsiteX5" fmla="*/ 4778095 w 6043808"/>
              <a:gd name="connsiteY5" fmla="*/ 3335848 h 3429000"/>
              <a:gd name="connsiteX6" fmla="*/ 4792312 w 6043808"/>
              <a:gd name="connsiteY6" fmla="*/ 3429000 h 3429000"/>
              <a:gd name="connsiteX7" fmla="*/ 0 w 6043808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0">
                <a:moveTo>
                  <a:pt x="0" y="0"/>
                </a:moveTo>
                <a:lnTo>
                  <a:pt x="6043808" y="0"/>
                </a:lnTo>
                <a:lnTo>
                  <a:pt x="6043808" y="1878291"/>
                </a:lnTo>
                <a:lnTo>
                  <a:pt x="5960553" y="1882495"/>
                </a:lnTo>
                <a:cubicBezTo>
                  <a:pt x="5292542" y="1950335"/>
                  <a:pt x="4771255" y="2514491"/>
                  <a:pt x="4771255" y="3200400"/>
                </a:cubicBezTo>
                <a:cubicBezTo>
                  <a:pt x="4771255" y="3246127"/>
                  <a:pt x="4773572" y="3291314"/>
                  <a:pt x="4778095" y="3335848"/>
                </a:cubicBezTo>
                <a:lnTo>
                  <a:pt x="479231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A0A74803-EB37-814D-8773-A5B07E2121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7732" y="-2"/>
            <a:ext cx="6043808" cy="3429001"/>
          </a:xfrm>
          <a:custGeom>
            <a:avLst/>
            <a:gdLst>
              <a:gd name="connsiteX0" fmla="*/ 0 w 6043808"/>
              <a:gd name="connsiteY0" fmla="*/ 0 h 3429001"/>
              <a:gd name="connsiteX1" fmla="*/ 6043808 w 6043808"/>
              <a:gd name="connsiteY1" fmla="*/ 0 h 3429001"/>
              <a:gd name="connsiteX2" fmla="*/ 6043808 w 6043808"/>
              <a:gd name="connsiteY2" fmla="*/ 3429001 h 3429001"/>
              <a:gd name="connsiteX3" fmla="*/ 1241957 w 6043808"/>
              <a:gd name="connsiteY3" fmla="*/ 3429001 h 3429001"/>
              <a:gd name="connsiteX4" fmla="*/ 1256174 w 6043808"/>
              <a:gd name="connsiteY4" fmla="*/ 3335850 h 3429001"/>
              <a:gd name="connsiteX5" fmla="*/ 1263013 w 6043808"/>
              <a:gd name="connsiteY5" fmla="*/ 3200402 h 3429001"/>
              <a:gd name="connsiteX6" fmla="*/ 73716 w 6043808"/>
              <a:gd name="connsiteY6" fmla="*/ 1882497 h 3429001"/>
              <a:gd name="connsiteX7" fmla="*/ 0 w 6043808"/>
              <a:gd name="connsiteY7" fmla="*/ 187877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1">
                <a:moveTo>
                  <a:pt x="0" y="0"/>
                </a:moveTo>
                <a:lnTo>
                  <a:pt x="6043808" y="0"/>
                </a:lnTo>
                <a:lnTo>
                  <a:pt x="6043808" y="3429001"/>
                </a:lnTo>
                <a:lnTo>
                  <a:pt x="1241957" y="3429001"/>
                </a:lnTo>
                <a:lnTo>
                  <a:pt x="1256174" y="3335850"/>
                </a:lnTo>
                <a:cubicBezTo>
                  <a:pt x="1260697" y="3291316"/>
                  <a:pt x="1263013" y="3246129"/>
                  <a:pt x="1263013" y="3200402"/>
                </a:cubicBezTo>
                <a:cubicBezTo>
                  <a:pt x="1263013" y="2514493"/>
                  <a:pt x="741726" y="1950337"/>
                  <a:pt x="73716" y="1882497"/>
                </a:cubicBezTo>
                <a:lnTo>
                  <a:pt x="0" y="18787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bilde 26">
            <a:extLst>
              <a:ext uri="{FF2B5EF4-FFF2-40B4-BE49-F238E27FC236}">
                <a16:creationId xmlns:a16="http://schemas.microsoft.com/office/drawing/2014/main" id="{E3D24861-CC11-824C-B77F-949395BBB6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7732" y="3533172"/>
            <a:ext cx="6043808" cy="3324828"/>
          </a:xfrm>
          <a:custGeom>
            <a:avLst/>
            <a:gdLst>
              <a:gd name="connsiteX0" fmla="*/ 1219183 w 6043808"/>
              <a:gd name="connsiteY0" fmla="*/ 0 h 3324828"/>
              <a:gd name="connsiteX1" fmla="*/ 6043808 w 6043808"/>
              <a:gd name="connsiteY1" fmla="*/ 0 h 3324828"/>
              <a:gd name="connsiteX2" fmla="*/ 6043808 w 6043808"/>
              <a:gd name="connsiteY2" fmla="*/ 3324828 h 3324828"/>
              <a:gd name="connsiteX3" fmla="*/ 0 w 6043808"/>
              <a:gd name="connsiteY3" fmla="*/ 3324828 h 3324828"/>
              <a:gd name="connsiteX4" fmla="*/ 0 w 6043808"/>
              <a:gd name="connsiteY4" fmla="*/ 988856 h 3324828"/>
              <a:gd name="connsiteX5" fmla="*/ 73716 w 6043808"/>
              <a:gd name="connsiteY5" fmla="*/ 985134 h 3324828"/>
              <a:gd name="connsiteX6" fmla="*/ 1203455 w 6043808"/>
              <a:gd name="connsiteY6" fmla="*/ 61167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1219183" y="0"/>
                </a:moveTo>
                <a:lnTo>
                  <a:pt x="6043808" y="0"/>
                </a:lnTo>
                <a:lnTo>
                  <a:pt x="6043808" y="3324828"/>
                </a:lnTo>
                <a:lnTo>
                  <a:pt x="0" y="3324828"/>
                </a:lnTo>
                <a:lnTo>
                  <a:pt x="0" y="988856"/>
                </a:lnTo>
                <a:lnTo>
                  <a:pt x="73716" y="985134"/>
                </a:lnTo>
                <a:cubicBezTo>
                  <a:pt x="608124" y="930862"/>
                  <a:pt x="1048630" y="558947"/>
                  <a:pt x="1203455" y="611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171602C9-9E36-5A49-A737-ABD2553572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33173"/>
            <a:ext cx="6043808" cy="3324828"/>
          </a:xfrm>
          <a:custGeom>
            <a:avLst/>
            <a:gdLst>
              <a:gd name="connsiteX0" fmla="*/ 0 w 6043808"/>
              <a:gd name="connsiteY0" fmla="*/ 0 h 3324828"/>
              <a:gd name="connsiteX1" fmla="*/ 4815086 w 6043808"/>
              <a:gd name="connsiteY1" fmla="*/ 0 h 3324828"/>
              <a:gd name="connsiteX2" fmla="*/ 4830813 w 6043808"/>
              <a:gd name="connsiteY2" fmla="*/ 61166 h 3324828"/>
              <a:gd name="connsiteX3" fmla="*/ 5960553 w 6043808"/>
              <a:gd name="connsiteY3" fmla="*/ 985133 h 3324828"/>
              <a:gd name="connsiteX4" fmla="*/ 6043808 w 6043808"/>
              <a:gd name="connsiteY4" fmla="*/ 989337 h 3324828"/>
              <a:gd name="connsiteX5" fmla="*/ 6043808 w 6043808"/>
              <a:gd name="connsiteY5" fmla="*/ 3324828 h 3324828"/>
              <a:gd name="connsiteX6" fmla="*/ 0 w 6043808"/>
              <a:gd name="connsiteY6" fmla="*/ 3324828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0" y="0"/>
                </a:moveTo>
                <a:lnTo>
                  <a:pt x="4815086" y="0"/>
                </a:lnTo>
                <a:lnTo>
                  <a:pt x="4830813" y="61166"/>
                </a:lnTo>
                <a:cubicBezTo>
                  <a:pt x="4985639" y="558946"/>
                  <a:pt x="5426145" y="930861"/>
                  <a:pt x="5960553" y="985133"/>
                </a:cubicBezTo>
                <a:lnTo>
                  <a:pt x="6043808" y="989337"/>
                </a:lnTo>
                <a:lnTo>
                  <a:pt x="6043808" y="3324828"/>
                </a:lnTo>
                <a:lnTo>
                  <a:pt x="0" y="3324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3A0BB2D8-0B89-6C42-B869-E8C802AFB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71463" y="1975863"/>
            <a:ext cx="2449072" cy="24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8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50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1CB2F12-B0B2-F34D-957B-2C459F02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nb-NO" dirty="0"/>
              <a:t>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AC1A65-DCCB-4F40-986C-0A97E4AAF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9308" y="4449119"/>
            <a:ext cx="9267568" cy="18780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55789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AB5B82-4C24-EC40-8327-48F4F86F3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3C18F-94EE-BD45-AB43-10FBB5ACB4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193810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6B556C-99B9-404A-BABC-BCF9C8A4C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9A4E39-74DA-0840-8627-6841AA7002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56468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7073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DB579FD0-C9B5-914D-AB02-44E7A58BE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1525" y="4606225"/>
            <a:ext cx="1931991" cy="169049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C626DC5-E8E9-C242-9FA8-6CDEB361D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4348" t="26255"/>
          <a:stretch/>
        </p:blipFill>
        <p:spPr>
          <a:xfrm>
            <a:off x="6382246" y="4101774"/>
            <a:ext cx="6785113" cy="505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E635BD-A228-AD4D-BF63-E6DF04C4B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862589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6528EE-A3D4-794A-A96D-B4ED9A969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2378075"/>
            <a:ext cx="7986713" cy="17240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BAD1FBC-ACE0-F44B-952E-C3B4906276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1400" y="4378325"/>
            <a:ext cx="7986713" cy="17970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43500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lys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58793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B82AF464-A91E-1D40-98D8-201F80DB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1D8F0C43-6A3C-1644-B283-5EF53C743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5855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0401AA1-8CC9-D344-8B72-4CF4F740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6A9E1001-4A7E-9141-BB00-BE6AAD7DD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1451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spire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C3F1F0B7-7F9A-1040-9E2F-2DA1193A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E3162AD0-CCB9-B445-87DB-1296895F1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39639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pausevideo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SK_kaffe_kort.mp4" descr="KSK_kaffe_kort.mp4">
            <a:hlinkClick r:id="" action="ppaction://media"/>
            <a:extLst>
              <a:ext uri="{FF2B5EF4-FFF2-40B4-BE49-F238E27FC236}">
                <a16:creationId xmlns:a16="http://schemas.microsoft.com/office/drawing/2014/main" id="{2FA38929-A708-974D-A54B-1E176E45D80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669" b="10109"/>
          <a:stretch/>
        </p:blipFill>
        <p:spPr>
          <a:xfrm>
            <a:off x="0" y="0"/>
            <a:ext cx="12192000" cy="4815840"/>
          </a:xfrm>
          <a:prstGeom prst="rect">
            <a:avLst/>
          </a:prstGeom>
        </p:spPr>
      </p:pic>
      <p:pic>
        <p:nvPicPr>
          <p:cNvPr id="5" name="Graphic 5" descr="Clock">
            <a:extLst>
              <a:ext uri="{FF2B5EF4-FFF2-40B4-BE49-F238E27FC236}">
                <a16:creationId xmlns:a16="http://schemas.microsoft.com/office/drawing/2014/main" id="{7552C4B4-B73C-F94A-841F-266626CC47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3216" y="1437750"/>
            <a:ext cx="2524947" cy="2524947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4671C65-C235-1443-BBDF-801AB3175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algn="ctr">
              <a:buNone/>
              <a:defRPr sz="4600"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165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ilde øver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28C84A7-BB3D-8841-8308-4695754095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175"/>
            <a:ext cx="12192000" cy="2362830"/>
          </a:xfrm>
          <a:custGeom>
            <a:avLst/>
            <a:gdLst>
              <a:gd name="connsiteX0" fmla="*/ 0 w 12192000"/>
              <a:gd name="connsiteY0" fmla="*/ 0 h 2362830"/>
              <a:gd name="connsiteX1" fmla="*/ 12192000 w 12192000"/>
              <a:gd name="connsiteY1" fmla="*/ 0 h 2362830"/>
              <a:gd name="connsiteX2" fmla="*/ 12192000 w 12192000"/>
              <a:gd name="connsiteY2" fmla="*/ 2362830 h 2362830"/>
              <a:gd name="connsiteX3" fmla="*/ 6726091 w 12192000"/>
              <a:gd name="connsiteY3" fmla="*/ 2362830 h 2362830"/>
              <a:gd name="connsiteX4" fmla="*/ 6738111 w 12192000"/>
              <a:gd name="connsiteY4" fmla="*/ 2243592 h 2362830"/>
              <a:gd name="connsiteX5" fmla="*/ 6095999 w 12192000"/>
              <a:gd name="connsiteY5" fmla="*/ 1601480 h 2362830"/>
              <a:gd name="connsiteX6" fmla="*/ 5453887 w 12192000"/>
              <a:gd name="connsiteY6" fmla="*/ 2243592 h 2362830"/>
              <a:gd name="connsiteX7" fmla="*/ 5465908 w 12192000"/>
              <a:gd name="connsiteY7" fmla="*/ 2362830 h 2362830"/>
              <a:gd name="connsiteX8" fmla="*/ 0 w 12192000"/>
              <a:gd name="connsiteY8" fmla="*/ 2362830 h 236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62830">
                <a:moveTo>
                  <a:pt x="0" y="0"/>
                </a:moveTo>
                <a:lnTo>
                  <a:pt x="12192000" y="0"/>
                </a:lnTo>
                <a:lnTo>
                  <a:pt x="12192000" y="2362830"/>
                </a:lnTo>
                <a:lnTo>
                  <a:pt x="6726091" y="2362830"/>
                </a:lnTo>
                <a:lnTo>
                  <a:pt x="6738111" y="2243592"/>
                </a:lnTo>
                <a:cubicBezTo>
                  <a:pt x="6738111" y="1888963"/>
                  <a:pt x="6450628" y="1601480"/>
                  <a:pt x="6095999" y="1601480"/>
                </a:cubicBezTo>
                <a:cubicBezTo>
                  <a:pt x="5741370" y="1601480"/>
                  <a:pt x="5453887" y="1888963"/>
                  <a:pt x="5453887" y="2243592"/>
                </a:cubicBezTo>
                <a:lnTo>
                  <a:pt x="5465908" y="2362830"/>
                </a:lnTo>
                <a:lnTo>
                  <a:pt x="0" y="2362830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2C76A9BF-D811-634C-962C-79C0B162A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53888" y="1601481"/>
            <a:ext cx="1284223" cy="12842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E400C2-7345-9047-ACEE-FE2B0F1A1D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7274" y="3054350"/>
            <a:ext cx="9966651" cy="3342974"/>
          </a:xfrm>
        </p:spPr>
        <p:txBody>
          <a:bodyPr anchor="ctr"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053393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rik bakgrun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03E3261-2D82-6843-A899-1FACE31F9EA9}"/>
              </a:ext>
            </a:extLst>
          </p:cNvPr>
          <p:cNvSpPr/>
          <p:nvPr userDrawn="1"/>
        </p:nvSpPr>
        <p:spPr>
          <a:xfrm>
            <a:off x="838199" y="2183997"/>
            <a:ext cx="10515600" cy="181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538620-9E64-FC42-A0E7-72D67648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2258471"/>
            <a:ext cx="9966651" cy="1325563"/>
          </a:xfrm>
        </p:spPr>
        <p:txBody>
          <a:bodyPr/>
          <a:lstStyle>
            <a:lvl1pPr algn="ctr">
              <a:defRPr sz="7200" spc="300"/>
            </a:lvl1pPr>
          </a:lstStyle>
          <a:p>
            <a:r>
              <a:rPr lang="nb-NO" dirty="0"/>
              <a:t>Hurra!</a:t>
            </a:r>
          </a:p>
        </p:txBody>
      </p:sp>
    </p:spTree>
    <p:extLst>
      <p:ext uri="{BB962C8B-B14F-4D97-AF65-F5344CB8AC3E}">
        <p14:creationId xmlns:p14="http://schemas.microsoft.com/office/powerpoint/2010/main" val="1507865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69B5CAE-CF84-4B3F-BE38-1720C69F3714}" type="datetime1">
              <a:rPr lang="nb-NO" smtClean="0">
                <a:solidFill>
                  <a:srgbClr val="005193"/>
                </a:solidFill>
              </a:rPr>
              <a:pPr defTabSz="457200"/>
              <a:t>09.04.2026</a:t>
            </a:fld>
            <a:endParaRPr lang="nb-NO">
              <a:solidFill>
                <a:srgbClr val="005193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nb-NO">
                <a:solidFill>
                  <a:srgbClr val="005193"/>
                </a:solidFill>
              </a:rPr>
              <a:t>folkogledelse.abc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E39E959-5CC8-4039-8655-A03148507746}" type="slidenum">
              <a:rPr lang="nb-NO" smtClean="0">
                <a:solidFill>
                  <a:srgbClr val="005193"/>
                </a:solidFill>
              </a:rPr>
              <a:pPr defTabSz="457200"/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72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4064000" y="6553200"/>
            <a:ext cx="2844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nb-NO">
                <a:solidFill>
                  <a:srgbClr val="005193"/>
                </a:solidFill>
              </a:rPr>
              <a:t>jorn-arild.mikkelsen@ks.no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855200" y="6553200"/>
            <a:ext cx="2336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14179F1-D93B-4D5C-817A-CEE300DC61DD}" type="slidenum">
              <a:rPr lang="nb-NO" smtClean="0">
                <a:solidFill>
                  <a:srgbClr val="005193"/>
                </a:solidFill>
              </a:rPr>
              <a:pPr defTabSz="457200">
                <a:defRPr/>
              </a:pPr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40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416350-B230-41BC-9AE8-EA251E5F5714}" type="datetime1">
              <a:rPr lang="en-US" smtClean="0"/>
              <a:t>4/9/2026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Freedman, Norway,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2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 m hvite sirkler og logo">
    <p:bg>
      <p:bgPr>
        <a:solidFill>
          <a:srgbClr val="5FC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4020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0" progId="TCLayout.ActiveDocument.1">
                  <p:embed/>
                </p:oleObj>
              </mc:Choice>
              <mc:Fallback>
                <p:oleObj name="think-cell Slide" r:id="rId3" imgW="473" imgH="4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9" y="180978"/>
            <a:ext cx="11182351" cy="10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67131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43B6-AA2A-4B45-B68A-25F7B43276AD}" type="datetimeFigureOut">
              <a:rPr lang="nb-NO" smtClean="0">
                <a:solidFill>
                  <a:srgbClr val="005193"/>
                </a:solidFill>
              </a:rPr>
              <a:pPr/>
              <a:t>09.04.2026</a:t>
            </a:fld>
            <a:endParaRPr lang="nb-NO">
              <a:solidFill>
                <a:srgbClr val="005193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5193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A093-7AF0-4828-B0F2-0188026DDA8C}" type="slidenum">
              <a:rPr lang="nb-NO" smtClean="0">
                <a:solidFill>
                  <a:srgbClr val="005193"/>
                </a:solidFill>
              </a:rPr>
              <a:pPr/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92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732382"/>
            <a:ext cx="10972800" cy="11321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9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09.04.2026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9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6" y="6173789"/>
            <a:ext cx="15590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959429"/>
            <a:ext cx="10972800" cy="361149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92971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r luft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9C3188-C296-0F49-9DDA-40726BC3A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7230990-BD91-494B-8F92-2155C3A9C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8" y="2127250"/>
            <a:ext cx="9966325" cy="38163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9A6A55BB-812C-F44D-9BE3-E6AA0949C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1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ide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2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kgrunn m sirk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9C3188-C296-0F49-9DDA-40726BC3A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C31F35-0CA0-C248-8A0C-8DC90CA5F7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5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å bakgrunn m hvite sirkler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030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C0922D7-5682-004A-9EAD-54B0AD357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52" t="17633" r="13352" b="9191"/>
          <a:stretch/>
        </p:blipFill>
        <p:spPr>
          <a:xfrm>
            <a:off x="0" y="10887"/>
            <a:ext cx="12192000" cy="68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 m duse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231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vit bakgrunn m blå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2pPr>
              <a:defRPr>
                <a:solidFill>
                  <a:srgbClr val="0B2B52"/>
                </a:solidFill>
              </a:defRPr>
            </a:lvl2pPr>
            <a:lvl3pPr>
              <a:defRPr>
                <a:solidFill>
                  <a:srgbClr val="0B2B52"/>
                </a:solidFill>
              </a:defRPr>
            </a:lvl3pPr>
            <a:lvl4pPr>
              <a:defRPr>
                <a:solidFill>
                  <a:srgbClr val="0B2B52"/>
                </a:solidFill>
              </a:defRPr>
            </a:lvl4pPr>
            <a:lvl5pPr>
              <a:defRPr>
                <a:solidFill>
                  <a:srgbClr val="0B2B52"/>
                </a:solidFill>
              </a:defRPr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Bilde 8">
            <a:extLst>
              <a:ext uri="{FF2B5EF4-FFF2-40B4-BE49-F238E27FC236}">
                <a16:creationId xmlns:a16="http://schemas.microsoft.com/office/drawing/2014/main" id="{846BA735-2785-2D4B-858D-D62FB8FE0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blå sirk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C6E871-6D40-DC4E-931D-F2877FE2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52DC4-C675-F64C-986D-EF64E89375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66894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70106-6319-984F-97BC-3647F9B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64E0B-E564-1B45-BB38-61114191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D4831-C6A2-534D-8FF6-68F8FDFB4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59B7511-5BEB-CF49-801D-410139A74D51}" type="datetimeFigureOut">
              <a:rPr lang="en-NO" smtClean="0"/>
              <a:pPr/>
              <a:t>04/09/2026</a:t>
            </a:fld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30D38-E170-5048-8519-70150C0E9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9E18-AB46-2E4B-ADF9-577766D6B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174EAE2-DA06-1A4B-AEAE-BF9DFE39F228}" type="slidenum">
              <a:rPr lang="en-NO" smtClean="0"/>
              <a:pPr/>
              <a:t>‹#›</a:t>
            </a:fld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3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1" r:id="rId2"/>
    <p:sldLayoutId id="2147483650" r:id="rId3"/>
    <p:sldLayoutId id="2147483678" r:id="rId4"/>
    <p:sldLayoutId id="2147483688" r:id="rId5"/>
    <p:sldLayoutId id="2147483682" r:id="rId6"/>
    <p:sldLayoutId id="2147483680" r:id="rId7"/>
    <p:sldLayoutId id="2147483674" r:id="rId8"/>
    <p:sldLayoutId id="2147483677" r:id="rId9"/>
    <p:sldLayoutId id="2147483676" r:id="rId10"/>
    <p:sldLayoutId id="2147483683" r:id="rId11"/>
    <p:sldLayoutId id="2147483672" r:id="rId12"/>
    <p:sldLayoutId id="2147483684" r:id="rId13"/>
    <p:sldLayoutId id="2147483668" r:id="rId14"/>
    <p:sldLayoutId id="2147483689" r:id="rId15"/>
    <p:sldLayoutId id="2147483690" r:id="rId16"/>
    <p:sldLayoutId id="2147483657" r:id="rId17"/>
    <p:sldLayoutId id="2147483667" r:id="rId18"/>
    <p:sldLayoutId id="2147483685" r:id="rId19"/>
    <p:sldLayoutId id="2147483658" r:id="rId20"/>
    <p:sldLayoutId id="2147483659" r:id="rId21"/>
    <p:sldLayoutId id="2147483673" r:id="rId22"/>
    <p:sldLayoutId id="2147483681" r:id="rId23"/>
    <p:sldLayoutId id="2147483665" r:id="rId24"/>
    <p:sldLayoutId id="2147483670" r:id="rId25"/>
    <p:sldLayoutId id="2147483671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none" baseline="0">
          <a:solidFill>
            <a:srgbClr val="082B52"/>
          </a:solidFill>
          <a:latin typeface="Source Sans Pro Semibold" panose="020B0503030403020204" pitchFamily="34" charset="0"/>
          <a:ea typeface="Source Sans Pro Semibold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Ingelin.burkeland@ks.n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mentimeter.com/app/presentation/al7n4zev6s4wcpx1jfpnrgf1bywkhqir/edit?question=cvyhb5rrgfb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padlet.com/ingelinburkeland/n-r-det-er-p-sitt-beste-kbn8abdc9zt0xtqd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video/humor/hvem-vinner-vm-i-hils_bda6bdbb-4867-4996-8420-fd415ecf26e2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10faktor.no/bilder-og-plakat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entimeter.com/app/presentation/al7n4zev6s4wcpx1jfpnrgf1bywkhqir/edit?question=cvyhb5rrgfb6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10faktor.no/bilder-og-plakat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7n4zev6s4wcpx1jfpnrgf1bywkhqir/edit?question=cvyhb5rrgfb6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grafisk design, tegnefilm&#10;&#10;Automatisk generert beskrivelse">
            <a:extLst>
              <a:ext uri="{FF2B5EF4-FFF2-40B4-BE49-F238E27FC236}">
                <a16:creationId xmlns:a16="http://schemas.microsoft.com/office/drawing/2014/main" id="{14F7A336-19AF-D079-604D-74F7F18CE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0"/>
            <a:ext cx="10039350" cy="540928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5146444"/>
            <a:ext cx="12192000" cy="719587"/>
          </a:xfrm>
          <a:solidFill>
            <a:srgbClr val="00206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base"/>
            <a:r>
              <a:rPr lang="nb-NO" sz="3200" dirty="0">
                <a:solidFill>
                  <a:schemeClr val="bg1"/>
                </a:solidFill>
              </a:rPr>
              <a:t>10-FAKTOR </a:t>
            </a:r>
            <a:r>
              <a:rPr lang="nb-NO" sz="3200" dirty="0" err="1">
                <a:solidFill>
                  <a:schemeClr val="bg1"/>
                </a:solidFill>
              </a:rPr>
              <a:t>analyseamling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888917" y="5993941"/>
            <a:ext cx="868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Den Norske Kirke,  10.april 2026</a:t>
            </a:r>
          </a:p>
          <a:p>
            <a:pPr algn="ctr"/>
            <a:r>
              <a:rPr lang="nb-NO" dirty="0">
                <a:hlinkClick r:id="rId4"/>
              </a:rPr>
              <a:t>Ingelin.burkeland@kskonsulent.no</a:t>
            </a:r>
            <a:r>
              <a:rPr lang="nb-NO" dirty="0"/>
              <a:t> , seniorrådgiver og </a:t>
            </a:r>
            <a:r>
              <a:rPr lang="nb-NO" dirty="0" err="1"/>
              <a:t>PhD</a:t>
            </a:r>
            <a:r>
              <a:rPr lang="nb-NO" dirty="0"/>
              <a:t>-stipendiat KS  Konsulent AS</a:t>
            </a:r>
          </a:p>
        </p:txBody>
      </p:sp>
    </p:spTree>
    <p:extLst>
      <p:ext uri="{BB962C8B-B14F-4D97-AF65-F5344CB8AC3E}">
        <p14:creationId xmlns:p14="http://schemas.microsoft.com/office/powerpoint/2010/main" val="370449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F05D234-0223-9D1F-B29B-BB3CFE19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29" y="5191513"/>
            <a:ext cx="2008472" cy="166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688086EC-6ECD-26BB-0168-7DDBA334B43B}"/>
              </a:ext>
            </a:extLst>
          </p:cNvPr>
          <p:cNvSpPr/>
          <p:nvPr/>
        </p:nvSpPr>
        <p:spPr>
          <a:xfrm>
            <a:off x="4001729" y="547687"/>
            <a:ext cx="6986160" cy="4643826"/>
          </a:xfrm>
          <a:prstGeom prst="wedgeEllipseCallout">
            <a:avLst>
              <a:gd name="adj1" fmla="val 47302"/>
              <a:gd name="adj2" fmla="val 553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dirty="0"/>
              <a:t>Hva hvis jeg ikke har svart?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EA817DD-DFC9-10AC-C936-D68A23127D9A}"/>
              </a:ext>
            </a:extLst>
          </p:cNvPr>
          <p:cNvSpPr txBox="1"/>
          <p:nvPr/>
        </p:nvSpPr>
        <p:spPr>
          <a:xfrm>
            <a:off x="125361" y="683713"/>
            <a:ext cx="42499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5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Svarprosent</a:t>
            </a:r>
          </a:p>
          <a:p>
            <a:pPr algn="ctr"/>
            <a:r>
              <a:rPr lang="nb-NO" sz="5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73,3%</a:t>
            </a:r>
            <a:r>
              <a:rPr lang="nb-NO" sz="5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41772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2674" y="282683"/>
            <a:ext cx="9966651" cy="1285069"/>
          </a:xfrm>
        </p:spPr>
        <p:txBody>
          <a:bodyPr>
            <a:normAutofit/>
          </a:bodyPr>
          <a:lstStyle/>
          <a:p>
            <a:r>
              <a:rPr lang="nb-NO" sz="4800"/>
              <a:t>Lærende møter – </a:t>
            </a:r>
            <a:r>
              <a:rPr lang="nb-NO" sz="4800" b="1">
                <a:solidFill>
                  <a:srgbClr val="0070C0"/>
                </a:solidFill>
              </a:rPr>
              <a:t>IGP(I)</a:t>
            </a:r>
            <a:endParaRPr lang="nb-NO" sz="480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51280" y="1464983"/>
            <a:ext cx="8266217" cy="421841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nb-NO" b="1">
                <a:solidFill>
                  <a:srgbClr val="0070C0"/>
                </a:solidFill>
              </a:rPr>
              <a:t>I</a:t>
            </a:r>
            <a:r>
              <a:rPr lang="nb-NO">
                <a:solidFill>
                  <a:srgbClr val="002060"/>
                </a:solidFill>
              </a:rPr>
              <a:t> = individuell refleksjon, i forkant av et møte, eller i møtet </a:t>
            </a:r>
          </a:p>
          <a:p>
            <a:pPr marL="0" indent="0">
              <a:lnSpc>
                <a:spcPct val="120000"/>
              </a:lnSpc>
              <a:buNone/>
            </a:pPr>
            <a:endParaRPr lang="nb-NO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nb-NO" b="1">
                <a:solidFill>
                  <a:srgbClr val="0070C0"/>
                </a:solidFill>
              </a:rPr>
              <a:t>G</a:t>
            </a:r>
            <a:r>
              <a:rPr lang="nb-NO">
                <a:solidFill>
                  <a:srgbClr val="002060"/>
                </a:solidFill>
              </a:rPr>
              <a:t> = gruppe. Grupper på 3-8 er bra. Rekkeframlegg; en og en legger fram ett og ett innspill, går runder til alle innspill er tatt med. Deretter åpne for en diskusjon; hva er viktigst, hva skal prioriteres, hva skal vi dele med plenum.</a:t>
            </a:r>
          </a:p>
          <a:p>
            <a:pPr marL="0" indent="0">
              <a:lnSpc>
                <a:spcPct val="120000"/>
              </a:lnSpc>
              <a:buNone/>
            </a:pPr>
            <a:endParaRPr lang="nb-NO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nb-NO" b="1">
                <a:solidFill>
                  <a:srgbClr val="0070C0"/>
                </a:solidFill>
              </a:rPr>
              <a:t>P</a:t>
            </a:r>
            <a:r>
              <a:rPr lang="nb-NO" b="1">
                <a:solidFill>
                  <a:srgbClr val="002060"/>
                </a:solidFill>
              </a:rPr>
              <a:t> </a:t>
            </a:r>
            <a:r>
              <a:rPr lang="nb-NO">
                <a:solidFill>
                  <a:srgbClr val="002060"/>
                </a:solidFill>
              </a:rPr>
              <a:t>= plenum. Ett og ett innspill fra gruppene (eller digitalt)</a:t>
            </a:r>
          </a:p>
          <a:p>
            <a:pPr marL="0" indent="0">
              <a:lnSpc>
                <a:spcPct val="120000"/>
              </a:lnSpc>
              <a:buNone/>
            </a:pPr>
            <a:endParaRPr lang="nb-NO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nb-NO" b="1">
                <a:solidFill>
                  <a:srgbClr val="002060"/>
                </a:solidFill>
              </a:rPr>
              <a:t>(</a:t>
            </a:r>
            <a:r>
              <a:rPr lang="nb-NO" b="1">
                <a:solidFill>
                  <a:srgbClr val="0070C0"/>
                </a:solidFill>
              </a:rPr>
              <a:t>I</a:t>
            </a:r>
            <a:r>
              <a:rPr lang="nb-NO">
                <a:solidFill>
                  <a:srgbClr val="002060"/>
                </a:solidFill>
              </a:rPr>
              <a:t> = individuell refleksjon, i etterkant av plenum kan bidra til å øke egen læring</a:t>
            </a:r>
            <a:r>
              <a:rPr lang="nb-NO" b="1">
                <a:solidFill>
                  <a:srgbClr val="002060"/>
                </a:solidFill>
              </a:rPr>
              <a:t>)</a:t>
            </a:r>
          </a:p>
          <a:p>
            <a:endParaRPr lang="nb-NO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4294967295"/>
          </p:nvPr>
        </p:nvSpPr>
        <p:spPr>
          <a:xfrm>
            <a:off x="2927199" y="5393017"/>
            <a:ext cx="4637168" cy="1285068"/>
          </a:xfrm>
          <a:ln w="1905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nb-NO" sz="5600" b="1"/>
              <a:t>Roller:</a:t>
            </a:r>
          </a:p>
          <a:p>
            <a:r>
              <a:rPr lang="nb-NO" sz="4400"/>
              <a:t>Ordstyrer og tidtaker: Den som har lengst hår</a:t>
            </a:r>
          </a:p>
          <a:p>
            <a:r>
              <a:rPr lang="nb-NO" sz="4400"/>
              <a:t> Viddevakt: Den som har kortest hår</a:t>
            </a:r>
          </a:p>
          <a:p>
            <a:r>
              <a:rPr lang="nb-NO" sz="4400"/>
              <a:t>Sekretær: Den som er yngst av de som er igjen</a:t>
            </a:r>
          </a:p>
          <a:p>
            <a:endParaRPr lang="nb-NO" sz="4400"/>
          </a:p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196" y="1915548"/>
            <a:ext cx="2295863" cy="199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ankeboble: sky 6">
            <a:extLst>
              <a:ext uri="{FF2B5EF4-FFF2-40B4-BE49-F238E27FC236}">
                <a16:creationId xmlns:a16="http://schemas.microsoft.com/office/drawing/2014/main" id="{6D5E0AAF-9202-49AD-9E83-8776E9CE7127}"/>
              </a:ext>
            </a:extLst>
          </p:cNvPr>
          <p:cNvSpPr/>
          <p:nvPr/>
        </p:nvSpPr>
        <p:spPr>
          <a:xfrm>
            <a:off x="7483173" y="35989"/>
            <a:ext cx="3051544" cy="989728"/>
          </a:xfrm>
          <a:prstGeom prst="cloudCallout">
            <a:avLst>
              <a:gd name="adj1" fmla="val 42019"/>
              <a:gd name="adj2" fmla="val 9449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Det handler om at </a:t>
            </a:r>
            <a:r>
              <a:rPr lang="nb-NO" i="1"/>
              <a:t>alle</a:t>
            </a:r>
            <a:r>
              <a:rPr lang="nb-NO"/>
              <a:t> kan medvirke!</a:t>
            </a:r>
          </a:p>
        </p:txBody>
      </p:sp>
      <p:sp>
        <p:nvSpPr>
          <p:cNvPr id="9" name="Snakkeboble: rektangel med avrundede hjørner 8">
            <a:extLst>
              <a:ext uri="{FF2B5EF4-FFF2-40B4-BE49-F238E27FC236}">
                <a16:creationId xmlns:a16="http://schemas.microsoft.com/office/drawing/2014/main" id="{517D41FA-CF6F-479C-844C-FA64D2ED44B8}"/>
              </a:ext>
            </a:extLst>
          </p:cNvPr>
          <p:cNvSpPr/>
          <p:nvPr/>
        </p:nvSpPr>
        <p:spPr>
          <a:xfrm>
            <a:off x="8957554" y="4155641"/>
            <a:ext cx="3189969" cy="2474751"/>
          </a:xfrm>
          <a:prstGeom prst="wedgeRoundRectCallout">
            <a:avLst>
              <a:gd name="adj1" fmla="val -86578"/>
              <a:gd name="adj2" fmla="val 2250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b="1"/>
              <a:t>Ordstyrer: </a:t>
            </a:r>
            <a:r>
              <a:rPr lang="nb-NO" sz="1600"/>
              <a:t>Sjekk felles forståelse underveis og før dere skriver ned.</a:t>
            </a:r>
          </a:p>
          <a:p>
            <a:endParaRPr lang="nb-NO" sz="1600"/>
          </a:p>
          <a:p>
            <a:r>
              <a:rPr lang="nb-NO" sz="1600" b="1"/>
              <a:t>Viddevakt: </a:t>
            </a:r>
            <a:r>
              <a:rPr lang="nb-NO" sz="1600"/>
              <a:t>Hjelp til med at dere holder dere til saken.</a:t>
            </a:r>
          </a:p>
          <a:p>
            <a:endParaRPr lang="nb-NO" sz="1600"/>
          </a:p>
          <a:p>
            <a:r>
              <a:rPr lang="nb-NO" sz="1600" b="1"/>
              <a:t>Sekretær:  </a:t>
            </a:r>
            <a:r>
              <a:rPr lang="nb-NO" sz="1600"/>
              <a:t>Skriv ned oppsummering fra hver oppgave.</a:t>
            </a:r>
          </a:p>
        </p:txBody>
      </p:sp>
      <p:sp>
        <p:nvSpPr>
          <p:cNvPr id="10" name="Tankeboble: sky 9">
            <a:extLst>
              <a:ext uri="{FF2B5EF4-FFF2-40B4-BE49-F238E27FC236}">
                <a16:creationId xmlns:a16="http://schemas.microsoft.com/office/drawing/2014/main" id="{ED9F96F5-9BCA-49FA-83FA-C7D5ADD30B78}"/>
              </a:ext>
            </a:extLst>
          </p:cNvPr>
          <p:cNvSpPr/>
          <p:nvPr/>
        </p:nvSpPr>
        <p:spPr>
          <a:xfrm>
            <a:off x="9413886" y="671915"/>
            <a:ext cx="2828562" cy="1133339"/>
          </a:xfrm>
          <a:prstGeom prst="cloudCallout">
            <a:avLst>
              <a:gd name="adj1" fmla="val 1238"/>
              <a:gd name="adj2" fmla="val 66013"/>
            </a:avLst>
          </a:prstGeom>
          <a:solidFill>
            <a:srgbClr val="002060"/>
          </a:solidFill>
          <a:ln w="28575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IGPI er ikke bare en metode, det er et </a:t>
            </a:r>
            <a:r>
              <a:rPr lang="nb-NO" i="1"/>
              <a:t>tankesett</a:t>
            </a:r>
            <a:r>
              <a:rPr lang="nb-NO"/>
              <a:t>!</a:t>
            </a:r>
          </a:p>
        </p:txBody>
      </p:sp>
      <p:sp>
        <p:nvSpPr>
          <p:cNvPr id="11" name="Tankeboble: sky 10">
            <a:extLst>
              <a:ext uri="{FF2B5EF4-FFF2-40B4-BE49-F238E27FC236}">
                <a16:creationId xmlns:a16="http://schemas.microsoft.com/office/drawing/2014/main" id="{2C595B27-CA5D-45A7-9129-C115CDB32051}"/>
              </a:ext>
            </a:extLst>
          </p:cNvPr>
          <p:cNvSpPr/>
          <p:nvPr/>
        </p:nvSpPr>
        <p:spPr>
          <a:xfrm>
            <a:off x="7262037" y="836908"/>
            <a:ext cx="2587713" cy="1481135"/>
          </a:xfrm>
          <a:prstGeom prst="cloudCallout">
            <a:avLst>
              <a:gd name="adj1" fmla="val 36465"/>
              <a:gd name="adj2" fmla="val 6030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Ja, det handler om at </a:t>
            </a:r>
            <a:r>
              <a:rPr lang="nb-NO" i="1"/>
              <a:t>alle</a:t>
            </a:r>
            <a:r>
              <a:rPr lang="nb-NO"/>
              <a:t> i møtet blir involvert.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9F687F7-12A8-4177-A569-2DEA4AFDE238}"/>
              </a:ext>
            </a:extLst>
          </p:cNvPr>
          <p:cNvSpPr txBox="1"/>
          <p:nvPr/>
        </p:nvSpPr>
        <p:spPr>
          <a:xfrm>
            <a:off x="10552538" y="-27252"/>
            <a:ext cx="216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>
                <a:highlight>
                  <a:srgbClr val="FFFF00"/>
                </a:highlight>
              </a:rPr>
              <a:t>#påminning</a:t>
            </a:r>
          </a:p>
        </p:txBody>
      </p:sp>
    </p:spTree>
    <p:extLst>
      <p:ext uri="{BB962C8B-B14F-4D97-AF65-F5344CB8AC3E}">
        <p14:creationId xmlns:p14="http://schemas.microsoft.com/office/powerpoint/2010/main" val="10467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/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862587" y="1610098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/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/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3" name="Høyrepil med hakk 2"/>
          <p:cNvSpPr/>
          <p:nvPr/>
        </p:nvSpPr>
        <p:spPr>
          <a:xfrm>
            <a:off x="6564052" y="825624"/>
            <a:ext cx="1980220" cy="936104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6948252" y="109125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Oppfølging</a:t>
            </a:r>
          </a:p>
        </p:txBody>
      </p:sp>
      <p:sp>
        <p:nvSpPr>
          <p:cNvPr id="8" name="Prosess 7"/>
          <p:cNvSpPr/>
          <p:nvPr/>
        </p:nvSpPr>
        <p:spPr>
          <a:xfrm>
            <a:off x="6408192" y="609161"/>
            <a:ext cx="2520280" cy="1296144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4FB5BA1-11BA-4A50-A4CF-6E052888A12A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5E878FB7-FD2E-48A9-B53E-7257BACF8BF8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b="1" dirty="0">
                <a:solidFill>
                  <a:schemeClr val="accent6">
                    <a:lumMod val="50000"/>
                  </a:schemeClr>
                </a:solidFill>
              </a:rPr>
              <a:t> 1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nb-NO" sz="3200" b="0" dirty="0">
                <a:solidFill>
                  <a:schemeClr val="accent6">
                    <a:lumMod val="50000"/>
                  </a:schemeClr>
                </a:solidFill>
              </a:rPr>
              <a:t>Analyse av resultatene, bearbeidelse og forankring</a:t>
            </a:r>
            <a:endParaRPr lang="nb-NO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12674" y="1674708"/>
            <a:ext cx="10757748" cy="4218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Hva handler det om?</a:t>
            </a:r>
          </a:p>
          <a:p>
            <a:r>
              <a:rPr lang="nb-NO" dirty="0"/>
              <a:t>At leder og medarbeidere </a:t>
            </a:r>
            <a:r>
              <a:rPr lang="nb-NO" sz="3200" b="1" i="1" dirty="0">
                <a:solidFill>
                  <a:srgbClr val="00B0F0"/>
                </a:solidFill>
              </a:rPr>
              <a:t>sammen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/>
              <a:t>fordøyer det som er kommet frem….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Å forstå og fortolke </a:t>
            </a:r>
            <a:r>
              <a:rPr lang="nb-NO" i="1" dirty="0">
                <a:solidFill>
                  <a:srgbClr val="00B0F0"/>
                </a:solidFill>
              </a:rPr>
              <a:t>gruppens samlede vurdering </a:t>
            </a:r>
            <a:r>
              <a:rPr lang="nb-NO" dirty="0"/>
              <a:t>av hva som er «gode» og «dårlige» svar</a:t>
            </a:r>
          </a:p>
          <a:p>
            <a:pPr lvl="1"/>
            <a:r>
              <a:rPr lang="nb-NO" dirty="0"/>
              <a:t>Kjenner gruppen seg igjen?</a:t>
            </a:r>
          </a:p>
          <a:p>
            <a:pPr lvl="1"/>
            <a:r>
              <a:rPr lang="nb-NO" dirty="0"/>
              <a:t>Gir rapporten og resultatene et riktig bilde av situasjonen hos denne gruppen her og nå?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1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26061"/>
          <a:stretch/>
        </p:blipFill>
        <p:spPr bwMode="auto">
          <a:xfrm>
            <a:off x="8929991" y="2114699"/>
            <a:ext cx="2904317" cy="288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8941" y="1339575"/>
            <a:ext cx="9703208" cy="4612332"/>
          </a:xfrm>
        </p:spPr>
        <p:txBody>
          <a:bodyPr>
            <a:normAutofit fontScale="55000" lnSpcReduction="20000"/>
          </a:bodyPr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4300" b="1" i="1" dirty="0">
                <a:solidFill>
                  <a:srgbClr val="00B0F0"/>
                </a:solidFill>
              </a:rPr>
              <a:t>Unngå å presentere din tolkning av resultatene</a:t>
            </a:r>
          </a:p>
          <a:p>
            <a:pPr marL="400050" lvl="1" indent="0">
              <a:buNone/>
            </a:pPr>
            <a:endParaRPr lang="nb-NO" sz="4300" b="1" i="1" dirty="0">
              <a:solidFill>
                <a:srgbClr val="00B050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Unngå å forklare mulige årsaker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Ikke gi dine vurderinger av om resultatet er bra eller dårlig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Begrens antakelsene om sammenhenger i rapporten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Aksepter resultatene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Fokusere på gruppen og ikke individuelle svar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Hold diskusjonen på et overordnet nivå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Unngå å sette noen i skammekroken</a:t>
            </a:r>
          </a:p>
          <a:p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0" y="-12653"/>
            <a:ext cx="12192000" cy="1143000"/>
          </a:xfrm>
          <a:prstGeom prst="rect">
            <a:avLst/>
          </a:prstGeo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nb-NO" sz="3600" b="1" dirty="0">
                <a:solidFill>
                  <a:schemeClr val="accent6">
                    <a:lumMod val="50000"/>
                  </a:schemeClr>
                </a:solidFill>
              </a:rPr>
              <a:t>Fase 1</a:t>
            </a:r>
            <a:r>
              <a:rPr lang="nb-NO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– Huskeliste for leder</a:t>
            </a:r>
          </a:p>
        </p:txBody>
      </p:sp>
    </p:spTree>
    <p:extLst>
      <p:ext uri="{BB962C8B-B14F-4D97-AF65-F5344CB8AC3E}">
        <p14:creationId xmlns:p14="http://schemas.microsoft.com/office/powerpoint/2010/main" val="580052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06" y="3212156"/>
            <a:ext cx="4784555" cy="246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3681" y="-64601"/>
            <a:ext cx="9966651" cy="1285069"/>
          </a:xfrm>
        </p:spPr>
        <p:txBody>
          <a:bodyPr>
            <a:normAutofit fontScale="90000"/>
          </a:bodyPr>
          <a:lstStyle/>
          <a:p>
            <a:pPr algn="ctr"/>
            <a:r>
              <a:rPr lang="nb-NO" sz="5400" dirty="0"/>
              <a:t>Prosent-tallet er ikke folk, men </a:t>
            </a:r>
            <a:r>
              <a:rPr lang="nb-NO" sz="5400" i="1" dirty="0">
                <a:solidFill>
                  <a:srgbClr val="FF0000"/>
                </a:solidFill>
              </a:rPr>
              <a:t>svar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91" y="4801401"/>
            <a:ext cx="1748109" cy="2056599"/>
          </a:xfrm>
          <a:prstGeom prst="rect">
            <a:avLst/>
          </a:prstGeom>
        </p:spPr>
      </p:pic>
      <p:sp>
        <p:nvSpPr>
          <p:cNvPr id="8" name="Bildeforklaring formet som et avrundet rektangel 7"/>
          <p:cNvSpPr/>
          <p:nvPr/>
        </p:nvSpPr>
        <p:spPr>
          <a:xfrm>
            <a:off x="5532789" y="2969423"/>
            <a:ext cx="3160303" cy="814274"/>
          </a:xfrm>
          <a:prstGeom prst="wedgeRoundRectCallout">
            <a:avLst>
              <a:gd name="adj1" fmla="val -37733"/>
              <a:gd name="adj2" fmla="val 94714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70% av alle svar på faktor 2 </a:t>
            </a:r>
            <a:r>
              <a:rPr lang="nb-NO" i="1" dirty="0"/>
              <a:t>mestringstro er </a:t>
            </a:r>
            <a:r>
              <a:rPr lang="nb-NO" dirty="0"/>
              <a:t>krysset på «svært enig»</a:t>
            </a:r>
          </a:p>
        </p:txBody>
      </p:sp>
      <p:sp>
        <p:nvSpPr>
          <p:cNvPr id="9" name="Bildeforklaring formet som et avrundet rektangel 8"/>
          <p:cNvSpPr/>
          <p:nvPr/>
        </p:nvSpPr>
        <p:spPr>
          <a:xfrm>
            <a:off x="9001342" y="2928020"/>
            <a:ext cx="2885097" cy="814274"/>
          </a:xfrm>
          <a:prstGeom prst="wedgeRoundRectCallout">
            <a:avLst>
              <a:gd name="adj1" fmla="val 20645"/>
              <a:gd name="adj2" fmla="val 180828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Husk</a:t>
            </a:r>
            <a:r>
              <a:rPr lang="nb-NO" dirty="0"/>
              <a:t>: det er flere svar enn antall personer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81668" y="1062524"/>
            <a:ext cx="104965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Hver faktor er bygd opp av 3-5 påstander, men resultatet vises kun for </a:t>
            </a:r>
            <a:r>
              <a:rPr lang="nb-NO" i="1" dirty="0"/>
              <a:t>faktoren som helhet.</a:t>
            </a:r>
          </a:p>
          <a:p>
            <a:endParaRPr lang="nb-NO" i="1" dirty="0"/>
          </a:p>
          <a:p>
            <a:r>
              <a:rPr lang="nb-NO" dirty="0"/>
              <a:t>Svarfordelingen tar for seg alle svarene som ligger innenfor faktoren.  Til hver faktor er det 3-5 påstander.  Dersom det på en faktor er 3 påstander og 10 personer har svart, vil det være 30 svar totalt.  En person som har svart 1, 3 og 5 på spørsmålene vil derfor påvirke alle disse tre alternativene. Det vil derfor kunne komme utslag på svaralternativ 1 selv om ingen har skåret seg så lavt </a:t>
            </a:r>
            <a:r>
              <a:rPr lang="nb-NO" i="1" dirty="0"/>
              <a:t>totalt</a:t>
            </a:r>
            <a:r>
              <a:rPr lang="nb-NO" dirty="0"/>
              <a:t> sett på faktoren.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A0B2232-87FF-4790-9A72-8431DD5B0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5" t="32378" r="38097" b="56019"/>
          <a:stretch/>
        </p:blipFill>
        <p:spPr bwMode="auto">
          <a:xfrm>
            <a:off x="1235607" y="5711269"/>
            <a:ext cx="4784555" cy="80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A4CD8CDF-77B3-4447-931C-A80239F4FE84}"/>
              </a:ext>
            </a:extLst>
          </p:cNvPr>
          <p:cNvCxnSpPr/>
          <p:nvPr/>
        </p:nvCxnSpPr>
        <p:spPr>
          <a:xfrm flipH="1">
            <a:off x="1735154" y="4229233"/>
            <a:ext cx="40849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D1E5449-57A2-F1B6-7088-17D00FD27E37}"/>
              </a:ext>
            </a:extLst>
          </p:cNvPr>
          <p:cNvSpPr txBox="1"/>
          <p:nvPr/>
        </p:nvSpPr>
        <p:spPr>
          <a:xfrm>
            <a:off x="10363200" y="-20516"/>
            <a:ext cx="220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i="1" dirty="0">
                <a:highlight>
                  <a:srgbClr val="FFFF00"/>
                </a:highlight>
              </a:rPr>
              <a:t>#påminning</a:t>
            </a:r>
            <a:endParaRPr lang="en-GB" sz="28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230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752D556-9694-4E82-B797-2D7CB46E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34" y="611398"/>
            <a:ext cx="12090373" cy="624660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C0D47C4-FBAD-4922-A39C-FABD0549BCB6}"/>
              </a:ext>
            </a:extLst>
          </p:cNvPr>
          <p:cNvSpPr txBox="1"/>
          <p:nvPr/>
        </p:nvSpPr>
        <p:spPr>
          <a:xfrm rot="937783">
            <a:off x="10598238" y="593081"/>
            <a:ext cx="1440160" cy="646331"/>
          </a:xfrm>
          <a:prstGeom prst="rect">
            <a:avLst/>
          </a:prstGeom>
          <a:ln w="1047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/>
              <a:t>Svarprosent 61,5%!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620CEEC5-1FBE-4655-9B34-99969901F7CB}"/>
              </a:ext>
            </a:extLst>
          </p:cNvPr>
          <p:cNvSpPr/>
          <p:nvPr/>
        </p:nvSpPr>
        <p:spPr>
          <a:xfrm>
            <a:off x="2690812" y="590550"/>
            <a:ext cx="1643063" cy="62674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CB4C8A7-43DB-4982-8C58-CA993281D46B}"/>
              </a:ext>
            </a:extLst>
          </p:cNvPr>
          <p:cNvSpPr txBox="1"/>
          <p:nvPr/>
        </p:nvSpPr>
        <p:spPr>
          <a:xfrm>
            <a:off x="0" y="41697"/>
            <a:ext cx="122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FAKTOR			ENHET		LANDET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D59AA58-0AB0-4E62-9531-8395128721CD}"/>
              </a:ext>
            </a:extLst>
          </p:cNvPr>
          <p:cNvSpPr txBox="1"/>
          <p:nvPr/>
        </p:nvSpPr>
        <p:spPr>
          <a:xfrm>
            <a:off x="11172825" y="-48065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2367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53E0FBBA-3EE8-47EE-88AD-BEF6F6E639F0}"/>
              </a:ext>
            </a:extLst>
          </p:cNvPr>
          <p:cNvSpPr txBox="1"/>
          <p:nvPr/>
        </p:nvSpPr>
        <p:spPr>
          <a:xfrm>
            <a:off x="20073" y="74792"/>
            <a:ext cx="405765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3200" b="1" dirty="0"/>
              <a:t>Eksempel  </a:t>
            </a:r>
            <a:r>
              <a:rPr lang="nb-NO" sz="2400" b="1" dirty="0"/>
              <a:t>2020</a:t>
            </a:r>
            <a:endParaRPr lang="nb-NO" sz="3200" b="1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8AAB424-61CA-4A3C-9DBB-B40E740C7D88}"/>
              </a:ext>
            </a:extLst>
          </p:cNvPr>
          <p:cNvSpPr txBox="1"/>
          <p:nvPr/>
        </p:nvSpPr>
        <p:spPr>
          <a:xfrm>
            <a:off x="7951304" y="74792"/>
            <a:ext cx="400401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Hvorfor er det lurt å se bak tallene?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4CA6DCF-493D-4D8D-A2A0-6EE5E10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4" y="960892"/>
            <a:ext cx="4004019" cy="582231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D795D35-9410-4702-B37B-25C8835AF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8" y="1057275"/>
            <a:ext cx="4038600" cy="58007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84D308F-ED39-4184-9397-A27061E42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94" y="0"/>
            <a:ext cx="3507212" cy="6858000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0D4ABFF-0AB4-4EC7-AC09-24F9E60E4BBF}"/>
              </a:ext>
            </a:extLst>
          </p:cNvPr>
          <p:cNvSpPr txBox="1"/>
          <p:nvPr/>
        </p:nvSpPr>
        <p:spPr>
          <a:xfrm>
            <a:off x="11182350" y="-583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3005884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67"/>
          <a:stretch/>
        </p:blipFill>
        <p:spPr>
          <a:xfrm>
            <a:off x="2330744" y="357664"/>
            <a:ext cx="7667625" cy="5867726"/>
          </a:xfrm>
          <a:prstGeom prst="rect">
            <a:avLst/>
          </a:prstGeom>
        </p:spPr>
      </p:pic>
      <p:sp>
        <p:nvSpPr>
          <p:cNvPr id="5" name="Bildeforklaring formet som et avrundet rektangel 4"/>
          <p:cNvSpPr/>
          <p:nvPr/>
        </p:nvSpPr>
        <p:spPr>
          <a:xfrm>
            <a:off x="8443636" y="1132450"/>
            <a:ext cx="2304256" cy="936104"/>
          </a:xfrm>
          <a:prstGeom prst="wedgeRoundRectCallout">
            <a:avLst>
              <a:gd name="adj1" fmla="val -86359"/>
              <a:gd name="adj2" fmla="val 7596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Hva forteller denne svarfordelingen oss?</a:t>
            </a:r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FB5D1B18-FA81-4187-8147-859C2F2A56CA}"/>
              </a:ext>
            </a:extLst>
          </p:cNvPr>
          <p:cNvCxnSpPr>
            <a:cxnSpLocks/>
          </p:cNvCxnSpPr>
          <p:nvPr/>
        </p:nvCxnSpPr>
        <p:spPr>
          <a:xfrm flipH="1">
            <a:off x="2943225" y="3158436"/>
            <a:ext cx="34101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E3D8E2E4-50C6-42AF-9FED-151E2998878F}"/>
              </a:ext>
            </a:extLst>
          </p:cNvPr>
          <p:cNvSpPr/>
          <p:nvPr/>
        </p:nvSpPr>
        <p:spPr>
          <a:xfrm>
            <a:off x="96474" y="1251239"/>
            <a:ext cx="2097157" cy="1510748"/>
          </a:xfrm>
          <a:prstGeom prst="wedgeRoundRectCallout">
            <a:avLst>
              <a:gd name="adj1" fmla="val 86998"/>
              <a:gd name="adj2" fmla="val 74339"/>
              <a:gd name="adj3" fmla="val 166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5 % av alle svarene er krysset på 3</a:t>
            </a:r>
          </a:p>
          <a:p>
            <a:pPr algn="ctr"/>
            <a:r>
              <a:rPr lang="nb-NO" dirty="0"/>
              <a:t>«hverken enig eller uenig»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8C0E42A-FC4E-4EFB-9E14-33368010D695}"/>
              </a:ext>
            </a:extLst>
          </p:cNvPr>
          <p:cNvSpPr txBox="1"/>
          <p:nvPr/>
        </p:nvSpPr>
        <p:spPr>
          <a:xfrm>
            <a:off x="11079163" y="-11668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129462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10-FAKTOR – Oversikt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1" y="1412685"/>
          <a:ext cx="8412481" cy="4476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06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80077">
                <a:tc>
                  <a:txBody>
                    <a:bodyPr/>
                    <a:lstStyle/>
                    <a:p>
                      <a:r>
                        <a:rPr sz="500" dirty="0"/>
                        <a:t>Faktor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Prestestilling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Diakonistilling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Kirkemusikerstilling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Undervisningsstilling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Stilling innen kirkebygg/eiendom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Stilling innen gravplass/kirkegård/krematorium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 dirty="0"/>
                        <a:t>Annen </a:t>
                      </a:r>
                      <a:r>
                        <a:rPr sz="500" dirty="0" err="1"/>
                        <a:t>menighetsarbeiderstilling</a:t>
                      </a:r>
                      <a:endParaRPr sz="500" dirty="0"/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Stilling i barnehage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Administrativ stilling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Øverste ledere: kirkeverge, stiftsdirektør, KR-direktør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Annen lederstilling/mellomleder: prost, avdelingsdirektør, stabsleder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Andre stillinger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Alle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500"/>
                        <a:t>Landssnitt</a:t>
                      </a:r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1. Indre motivasjon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2. Mestringstro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3. Autonomi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4.5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4.5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4. Bruk av kompetanse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5. Mestringsorientert ledelse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6. Rolleklarhet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7. Relevant kompetanseutvikling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3.5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3.5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8. Fleksibilitetsvilje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4.1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861">
                <a:tc>
                  <a:txBody>
                    <a:bodyPr/>
                    <a:lstStyle/>
                    <a:p>
                      <a:r>
                        <a:rPr sz="600"/>
                        <a:t>9. Mestringsklima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3.7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3.9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4.0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3.8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864">
                <a:tc>
                  <a:txBody>
                    <a:bodyPr/>
                    <a:lstStyle/>
                    <a:p>
                      <a:r>
                        <a:rPr sz="600"/>
                        <a:t>10. Prososial motivasjon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4.6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4.5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4.2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4.5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4.5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4.3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r>
                        <a:rPr sz="600"/>
                        <a:t>4.4</a:t>
                      </a:r>
                    </a:p>
                  </a:txBody>
                  <a:tcPr marL="84889" marR="84889" marT="42445" marB="42445"/>
                </a:tc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84889" marR="84889" marT="42445" marB="4244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C logo and frame icons during recording and filming. Vector. It is ideal for displaying recordings. video recording stock illustrations">
            <a:extLst>
              <a:ext uri="{FF2B5EF4-FFF2-40B4-BE49-F238E27FC236}">
                <a16:creationId xmlns:a16="http://schemas.microsoft.com/office/drawing/2014/main" id="{ECAB76A4-D128-4E97-C452-1FF4AE9A0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8018" r="4594" b="8016"/>
          <a:stretch>
            <a:fillRect/>
          </a:stretch>
        </p:blipFill>
        <p:spPr bwMode="auto">
          <a:xfrm>
            <a:off x="1112674" y="78316"/>
            <a:ext cx="10861964" cy="670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983E66-73ED-A0B7-8567-A4FC3EE7E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0364" y="2482277"/>
            <a:ext cx="9351818" cy="381635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b-NO" dirty="0"/>
              <a:t>Opptaket blir gjort tilgjengelig i etterkant.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nb-NO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b-NO" dirty="0"/>
              <a:t>All deling digitalt via </a:t>
            </a:r>
            <a:r>
              <a:rPr lang="nb-NO" dirty="0" err="1"/>
              <a:t>mentimeter</a:t>
            </a:r>
            <a:r>
              <a:rPr lang="nb-NO" dirty="0"/>
              <a:t> er anonym.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nb-NO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b-NO" dirty="0"/>
              <a:t>Vi deler inn i digitale grupperom underveis – det blir bare opptak fra fellesrommet.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nb-NO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b-NO" dirty="0"/>
              <a:t>Dere kan stille spørsmål underveis i chat, som bli besvart i pauser eller i etterkant.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C71830-A7AD-DD45-676E-70355E47C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57" y="-23295"/>
            <a:ext cx="9966651" cy="835687"/>
          </a:xfrm>
        </p:spPr>
        <p:txBody>
          <a:bodyPr>
            <a:noAutofit/>
          </a:bodyPr>
          <a:lstStyle/>
          <a:p>
            <a:pPr algn="ctr"/>
            <a:r>
              <a:rPr lang="nb-NO" sz="4800" dirty="0"/>
              <a:t>Kurset blir tatt opp!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533953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EE691-56CE-8C69-C193-6B7C907A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>
            <a:extLst>
              <a:ext uri="{FF2B5EF4-FFF2-40B4-BE49-F238E27FC236}">
                <a16:creationId xmlns:a16="http://schemas.microsoft.com/office/drawing/2014/main" id="{37EFCFA4-9F19-D372-C063-E32F6F9E984F}"/>
              </a:ext>
            </a:extLst>
          </p:cNvPr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A3ABD2-DCF2-8AE3-EDD3-F6E03323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5353A2D7-E0C8-531F-2401-58286BA24E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2587" y="1597021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>
            <a:extLst>
              <a:ext uri="{FF2B5EF4-FFF2-40B4-BE49-F238E27FC236}">
                <a16:creationId xmlns:a16="http://schemas.microsoft.com/office/drawing/2014/main" id="{65B3D663-72C5-036E-AC8A-5AB50C388C9F}"/>
              </a:ext>
            </a:extLst>
          </p:cNvPr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>
            <a:extLst>
              <a:ext uri="{FF2B5EF4-FFF2-40B4-BE49-F238E27FC236}">
                <a16:creationId xmlns:a16="http://schemas.microsoft.com/office/drawing/2014/main" id="{E83F4B51-10A9-99B7-BCE0-B096D978D1B9}"/>
              </a:ext>
            </a:extLst>
          </p:cNvPr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C983F67-3850-5FC6-BCA3-37EBC29AB0E3}"/>
              </a:ext>
            </a:extLst>
          </p:cNvPr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8626DC52-1890-DEF6-B05F-F3F443DB1320}"/>
              </a:ext>
            </a:extLst>
          </p:cNvPr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16AD251-2B99-52B1-EAA8-B208A19A91CE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2A5D51AD-B5EF-20FE-FC07-16832857A148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806C8D-E3FB-ED89-D628-7CD36FF047C0}"/>
              </a:ext>
            </a:extLst>
          </p:cNvPr>
          <p:cNvSpPr/>
          <p:nvPr/>
        </p:nvSpPr>
        <p:spPr>
          <a:xfrm>
            <a:off x="2156060" y="4466122"/>
            <a:ext cx="7837972" cy="1833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D51EC40-170E-A7DD-D59F-1C8434400841}"/>
              </a:ext>
            </a:extLst>
          </p:cNvPr>
          <p:cNvSpPr/>
          <p:nvPr/>
        </p:nvSpPr>
        <p:spPr>
          <a:xfrm>
            <a:off x="9550255" y="3156536"/>
            <a:ext cx="2486145" cy="1375012"/>
          </a:xfrm>
          <a:prstGeom prst="wedgeEllipseCallout">
            <a:avLst>
              <a:gd name="adj1" fmla="val -55966"/>
              <a:gd name="adj2" fmla="val 7639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2 faktorer til bevaring og 2 faktorer til forbedring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ekk ut 12">
            <a:extLst>
              <a:ext uri="{FF2B5EF4-FFF2-40B4-BE49-F238E27FC236}">
                <a16:creationId xmlns:a16="http://schemas.microsoft.com/office/drawing/2014/main" id="{DEFEC303-CA8B-46DD-B807-7D8D232E659B}"/>
              </a:ext>
            </a:extLst>
          </p:cNvPr>
          <p:cNvSpPr/>
          <p:nvPr/>
        </p:nvSpPr>
        <p:spPr>
          <a:xfrm>
            <a:off x="2910700" y="2711208"/>
            <a:ext cx="1667890" cy="1546609"/>
          </a:xfrm>
          <a:prstGeom prst="flowChartExtra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dirty="0"/>
              <a:t>2 </a:t>
            </a:r>
            <a:r>
              <a:rPr lang="nb-NO" sz="1400" dirty="0"/>
              <a:t>faktorer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99" y="2671499"/>
            <a:ext cx="2433269" cy="1626025"/>
          </a:xfrm>
          <a:prstGeom prst="rect">
            <a:avLst/>
          </a:prstGeom>
        </p:spPr>
      </p:pic>
      <p:sp>
        <p:nvSpPr>
          <p:cNvPr id="19" name="Pil høyre 18"/>
          <p:cNvSpPr/>
          <p:nvPr/>
        </p:nvSpPr>
        <p:spPr>
          <a:xfrm>
            <a:off x="8562341" y="2868118"/>
            <a:ext cx="883216" cy="51916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 dirty="0">
              <a:solidFill>
                <a:srgbClr val="92D050"/>
              </a:solidFill>
            </a:endParaRPr>
          </a:p>
        </p:txBody>
      </p:sp>
      <p:sp>
        <p:nvSpPr>
          <p:cNvPr id="20" name="Pil høyre 19"/>
          <p:cNvSpPr/>
          <p:nvPr/>
        </p:nvSpPr>
        <p:spPr>
          <a:xfrm>
            <a:off x="8562339" y="5018551"/>
            <a:ext cx="883215" cy="519160"/>
          </a:xfrm>
          <a:prstGeom prst="rightArrow">
            <a:avLst/>
          </a:prstGeom>
          <a:solidFill>
            <a:srgbClr val="FF66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0" y="-4382"/>
            <a:ext cx="12192000" cy="1143000"/>
          </a:xfrm>
          <a:prstGeom prst="rect">
            <a:avLst/>
          </a:prstGeo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Trinn 1 -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Analysekrysset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5360391" y="4789897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/>
              <a:t>Eksempel:</a:t>
            </a:r>
          </a:p>
          <a:p>
            <a:r>
              <a:rPr lang="nb-NO" sz="1400" dirty="0"/>
              <a:t>-mestringsorientert ledelse</a:t>
            </a:r>
          </a:p>
          <a:p>
            <a:r>
              <a:rPr lang="nb-NO" sz="1400" dirty="0"/>
              <a:t>-prososial motivasjon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229"/>
            <a:ext cx="1473743" cy="169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F614EAC-DA0E-47CA-BA48-DF074A81D2FE}"/>
              </a:ext>
            </a:extLst>
          </p:cNvPr>
          <p:cNvSpPr txBox="1"/>
          <p:nvPr/>
        </p:nvSpPr>
        <p:spPr>
          <a:xfrm>
            <a:off x="5360391" y="2758366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/>
              <a:t>Eksempel:</a:t>
            </a:r>
          </a:p>
          <a:p>
            <a:r>
              <a:rPr lang="nb-NO" sz="1400" dirty="0"/>
              <a:t>-mestringstro</a:t>
            </a:r>
          </a:p>
          <a:p>
            <a:r>
              <a:rPr lang="nb-NO" sz="1400" dirty="0"/>
              <a:t>-prososial motivasjon</a:t>
            </a:r>
          </a:p>
        </p:txBody>
      </p:sp>
      <p:sp>
        <p:nvSpPr>
          <p:cNvPr id="11" name="Slå sammen 10">
            <a:extLst>
              <a:ext uri="{FF2B5EF4-FFF2-40B4-BE49-F238E27FC236}">
                <a16:creationId xmlns:a16="http://schemas.microsoft.com/office/drawing/2014/main" id="{ECC0C10E-A841-493B-908C-1CA918321EA7}"/>
              </a:ext>
            </a:extLst>
          </p:cNvPr>
          <p:cNvSpPr/>
          <p:nvPr/>
        </p:nvSpPr>
        <p:spPr>
          <a:xfrm>
            <a:off x="0" y="0"/>
            <a:ext cx="1941643" cy="1424227"/>
          </a:xfrm>
          <a:prstGeom prst="flowChartMerg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dirty="0"/>
              <a:t>10</a:t>
            </a:r>
            <a:r>
              <a:rPr lang="nb-NO" dirty="0"/>
              <a:t> faktorer</a:t>
            </a:r>
          </a:p>
        </p:txBody>
      </p:sp>
      <p:sp>
        <p:nvSpPr>
          <p:cNvPr id="14" name="Bildeforklaring formet som en ellipse 2">
            <a:extLst>
              <a:ext uri="{FF2B5EF4-FFF2-40B4-BE49-F238E27FC236}">
                <a16:creationId xmlns:a16="http://schemas.microsoft.com/office/drawing/2014/main" id="{6071AD8D-C5D6-481D-82E1-A34ADE679813}"/>
              </a:ext>
            </a:extLst>
          </p:cNvPr>
          <p:cNvSpPr/>
          <p:nvPr/>
        </p:nvSpPr>
        <p:spPr>
          <a:xfrm>
            <a:off x="422483" y="3619593"/>
            <a:ext cx="1614504" cy="716158"/>
          </a:xfrm>
          <a:prstGeom prst="wedgeEllipseCallout">
            <a:avLst>
              <a:gd name="adj1" fmla="val -8934"/>
              <a:gd name="adj2" fmla="val 201804"/>
            </a:avLst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Bruk IGP</a:t>
            </a:r>
          </a:p>
        </p:txBody>
      </p:sp>
      <p:graphicFrame>
        <p:nvGraphicFramePr>
          <p:cNvPr id="16" name="Plassholder for innhold 14">
            <a:extLst>
              <a:ext uri="{FF2B5EF4-FFF2-40B4-BE49-F238E27FC236}">
                <a16:creationId xmlns:a16="http://schemas.microsoft.com/office/drawing/2014/main" id="{3C2826CB-FE6A-4D58-83FA-7E5ECABDFA0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63889210"/>
              </p:ext>
            </p:extLst>
          </p:nvPr>
        </p:nvGraphicFramePr>
        <p:xfrm>
          <a:off x="5360391" y="1161869"/>
          <a:ext cx="6852812" cy="4450820"/>
        </p:xfrm>
        <a:graphic>
          <a:graphicData uri="http://schemas.openxmlformats.org/drawingml/2006/table">
            <a:tbl>
              <a:tblPr firstRow="1" firstCol="1" bandRow="1"/>
              <a:tblGrid>
                <a:gridCol w="3426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37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Analysekrysset – 10-FAKTOR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Disse</a:t>
                      </a:r>
                      <a:r>
                        <a:rPr lang="nb-NO" sz="1600" b="1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faktorene er vi fornøyde med: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Hva er det som gjør at vi skårer bra på disse faktorene?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6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Disse</a:t>
                      </a:r>
                      <a:r>
                        <a:rPr lang="nb-NO" sz="1600" b="1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faktorene ønsker vi å bli bedre på:</a:t>
                      </a: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Hvorfor er det viktig at vi forbedrer oss på disse faktorene?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6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1146 -3.7037E-6 C 0.16133 -3.7037E-6 0.22291 0.06459 0.22291 0.11736 L 0.22291 0.2347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73453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  <a:t>Trinn 1: Resultat av analyseprosessen</a:t>
            </a:r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116060"/>
              </p:ext>
            </p:extLst>
          </p:nvPr>
        </p:nvGraphicFramePr>
        <p:xfrm>
          <a:off x="1150061" y="1509345"/>
          <a:ext cx="9966325" cy="4640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vi</a:t>
                      </a:r>
                      <a:r>
                        <a:rPr lang="nb-NO" sz="2000" b="1" baseline="0" dirty="0"/>
                        <a:t> fornøyde med</a:t>
                      </a:r>
                      <a:r>
                        <a:rPr lang="nb-NO" sz="1200" b="1" baseline="0" dirty="0"/>
                        <a:t>: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>
                          <a:solidFill>
                            <a:schemeClr val="accent3"/>
                          </a:solidFill>
                        </a:rPr>
                        <a:t>Mestringstro xxx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>
                          <a:solidFill>
                            <a:schemeClr val="accent3"/>
                          </a:solidFill>
                        </a:rPr>
                        <a:t>Prososial motivasjon xxx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Vi skårer bra</a:t>
                      </a:r>
                      <a:r>
                        <a:rPr lang="nb-NO" b="1" baseline="0" dirty="0"/>
                        <a:t> på disse fordi: </a:t>
                      </a:r>
                    </a:p>
                    <a:p>
                      <a:endParaRPr lang="nb-NO" b="1" baseline="0" dirty="0"/>
                    </a:p>
                    <a:p>
                      <a:r>
                        <a:rPr lang="nb-NO" sz="1400" b="0" baseline="0" dirty="0"/>
                        <a:t>2.: Vi vet vi får hjelp hvis vi står fast, internt eller/og eksternt.  Kommunen har gode ordninger på kompetanseheving , som vil påvirke mestring av oppgave.  De ansatte opplever at de har god teoretisk kompetanse-påvirker selvtillit i jobb. </a:t>
                      </a:r>
                    </a:p>
                    <a:p>
                      <a:endParaRPr lang="nb-NO" sz="1400" b="0" baseline="0" dirty="0"/>
                    </a:p>
                    <a:p>
                      <a:r>
                        <a:rPr lang="nb-NO" sz="1400" b="0" baseline="0" dirty="0"/>
                        <a:t>10:  Ligger i bunn på kommunens </a:t>
                      </a:r>
                      <a:r>
                        <a:rPr lang="nb-NO" sz="1400" b="0" baseline="0" dirty="0" err="1"/>
                        <a:t>samfoppdrag</a:t>
                      </a:r>
                      <a:r>
                        <a:rPr lang="nb-NO" sz="1400" b="0" baseline="0" dirty="0"/>
                        <a:t> å gi gode tjenester til innbyggerne.  Fint å se at de ansatte er åpne og tjenestevillig slik vi tolker det.</a:t>
                      </a:r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DC04B5A-5107-4378-8CFC-C4005BFA407D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highlight>
                  <a:srgbClr val="FFFF00"/>
                </a:highlight>
              </a:rPr>
              <a:t>Eksempel ved fysisk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121293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659"/>
            <a:ext cx="12192000" cy="1285069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  <a:t>Trinn 1: </a:t>
            </a:r>
            <a:r>
              <a:rPr lang="nb-NO" sz="48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914480"/>
              </p:ext>
            </p:extLst>
          </p:nvPr>
        </p:nvGraphicFramePr>
        <p:xfrm>
          <a:off x="1150061" y="1509345"/>
          <a:ext cx="9966325" cy="4640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det viktig at vi blir bedre på:</a:t>
                      </a:r>
                      <a:r>
                        <a:rPr lang="nb-NO" sz="1200" b="1" baseline="0" dirty="0"/>
                        <a:t>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 </a:t>
                      </a:r>
                      <a:r>
                        <a:rPr lang="nb-NO" sz="1800" baseline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>
                          <a:solidFill>
                            <a:srgbClr val="FF0000"/>
                          </a:solidFill>
                        </a:rPr>
                        <a:t>Mestringsorientert ledelse xxx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  <a:r>
                        <a:rPr lang="nb-NO" sz="1800" baseline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  <a:r>
                        <a:rPr lang="nb-NO" sz="1800" baseline="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baseline="0" dirty="0"/>
                        <a:t>Det er viktig at vi forbedrer oss på disse fordi: </a:t>
                      </a:r>
                    </a:p>
                    <a:p>
                      <a:endParaRPr lang="nb-NO" sz="1400" b="0" baseline="0" dirty="0"/>
                    </a:p>
                    <a:p>
                      <a:endParaRPr lang="nb-NO" sz="1400" b="0" baseline="0" dirty="0"/>
                    </a:p>
                    <a:p>
                      <a:endParaRPr lang="nb-NO" sz="1400" b="0" baseline="0" dirty="0"/>
                    </a:p>
                    <a:p>
                      <a:r>
                        <a:rPr lang="nb-NO" sz="1400" b="0" baseline="0" dirty="0"/>
                        <a:t>1: Bra skår, men kan bli bedre.  Få å spille på.  Viktig at denne holder seg høy.</a:t>
                      </a:r>
                    </a:p>
                    <a:p>
                      <a:endParaRPr lang="nb-NO" sz="1400" b="0" baseline="0" dirty="0"/>
                    </a:p>
                    <a:p>
                      <a:r>
                        <a:rPr lang="nb-NO" sz="1400" b="0" baseline="0" dirty="0"/>
                        <a:t>5: Ledelse har stor betydning for medarbeiders utvikling og for org for at medarbeider leverer best mulig.  Interaksjon!</a:t>
                      </a:r>
                    </a:p>
                    <a:p>
                      <a:r>
                        <a:rPr lang="nb-NO" sz="1400" b="0" baseline="0" dirty="0"/>
                        <a:t>5+9: Viktig at ansatte opplever </a:t>
                      </a:r>
                      <a:r>
                        <a:rPr lang="nb-NO" sz="1400" b="0" baseline="0" dirty="0" err="1"/>
                        <a:t>oppbacking</a:t>
                      </a:r>
                      <a:r>
                        <a:rPr lang="nb-NO" sz="1400" b="0" baseline="0" dirty="0"/>
                        <a:t> fra leder og klima for å mestre.  Interessant  se på hvorfor 2 er høy når 5 og 9 er litt lavere.</a:t>
                      </a:r>
                    </a:p>
                    <a:p>
                      <a:r>
                        <a:rPr lang="nb-NO" sz="1400" b="0" baseline="0" dirty="0"/>
                        <a:t>6: Stor betydning for indre motivasjon, forebygge konflikt og «bedtrakking»</a:t>
                      </a:r>
                    </a:p>
                    <a:p>
                      <a:endParaRPr lang="nb-NO" sz="1400" b="0" baseline="0" dirty="0"/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78DD37D-DFA2-4477-B2CF-FC36E3ADE063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highlight>
                  <a:srgbClr val="FFFF00"/>
                </a:highlight>
              </a:rPr>
              <a:t>Eksempel ved fysisk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1582189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73453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Trinn 1: Resultat av analyseprosessen</a:t>
            </a:r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1150061" y="1509345"/>
          <a:ext cx="9966325" cy="43357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vi</a:t>
                      </a:r>
                      <a:r>
                        <a:rPr lang="nb-NO" sz="2000" b="1" baseline="0" dirty="0"/>
                        <a:t> </a:t>
                      </a:r>
                      <a:r>
                        <a:rPr lang="nb-NO" sz="2000" b="1" i="1" baseline="0" dirty="0">
                          <a:solidFill>
                            <a:srgbClr val="00B050"/>
                          </a:solidFill>
                        </a:rPr>
                        <a:t>fornøyde</a:t>
                      </a:r>
                      <a:r>
                        <a:rPr lang="nb-NO" sz="2000" b="1" baseline="0" dirty="0"/>
                        <a:t> med</a:t>
                      </a:r>
                      <a:r>
                        <a:rPr lang="nb-NO" sz="1200" b="1" baseline="0" dirty="0"/>
                        <a:t>: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Vi skårer bra</a:t>
                      </a:r>
                      <a:r>
                        <a:rPr lang="nb-NO" b="1" baseline="0" dirty="0"/>
                        <a:t> på disse fordi: </a:t>
                      </a:r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akkeboble: oval 7">
            <a:extLst>
              <a:ext uri="{FF2B5EF4-FFF2-40B4-BE49-F238E27FC236}">
                <a16:creationId xmlns:a16="http://schemas.microsoft.com/office/drawing/2014/main" id="{069BA296-30DC-4E06-A470-2E44957FA1BB}"/>
              </a:ext>
            </a:extLst>
          </p:cNvPr>
          <p:cNvSpPr/>
          <p:nvPr/>
        </p:nvSpPr>
        <p:spPr>
          <a:xfrm>
            <a:off x="5715000" y="3190460"/>
            <a:ext cx="5555974" cy="1858617"/>
          </a:xfrm>
          <a:prstGeom prst="wedgeEllipseCallout">
            <a:avLst>
              <a:gd name="adj1" fmla="val 38715"/>
              <a:gd name="adj2" fmla="val 8431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Bare en fra hver gruppe – </a:t>
            </a:r>
          </a:p>
          <a:p>
            <a:pPr algn="ctr"/>
            <a:r>
              <a:rPr lang="nb-NO" sz="2400" b="1" dirty="0"/>
              <a:t>sekretær deler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833754-33C1-4188-BA62-D479A3C26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12"/>
          <a:stretch/>
        </p:blipFill>
        <p:spPr>
          <a:xfrm>
            <a:off x="995473" y="5612462"/>
            <a:ext cx="4535906" cy="67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4880E26-3BA5-4444-9C03-9364F67A3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31" b="19555"/>
          <a:stretch/>
        </p:blipFill>
        <p:spPr>
          <a:xfrm>
            <a:off x="5527920" y="2384957"/>
            <a:ext cx="5588466" cy="54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3D7AE9C-C33B-29E0-3481-080CD32B67DC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10125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DE8D0E2-BFC6-4336-981B-D8A6BFA7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28"/>
            <a:ext cx="12192000" cy="660134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4D16147-7C6E-46F4-A41A-38E22A6506FC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3382755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B44BF6A-7EFE-45FD-BA02-E6B8FE89B30D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43A7E6-4A58-424F-8E96-3399C0A3C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742"/>
            <a:ext cx="12192000" cy="37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6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659"/>
            <a:ext cx="12192000" cy="1285069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Trinn 1: </a:t>
            </a:r>
            <a:r>
              <a:rPr lang="nb-NO" sz="40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1150061" y="1509345"/>
          <a:ext cx="9966325" cy="4640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det viktig at vi </a:t>
                      </a:r>
                      <a:r>
                        <a:rPr lang="nb-NO" sz="2000" b="1" i="1" dirty="0">
                          <a:solidFill>
                            <a:srgbClr val="FF0000"/>
                          </a:solidFill>
                        </a:rPr>
                        <a:t>blir bedre </a:t>
                      </a:r>
                      <a:r>
                        <a:rPr lang="nb-NO" sz="2000" b="1" dirty="0"/>
                        <a:t>på:</a:t>
                      </a:r>
                      <a:r>
                        <a:rPr lang="nb-NO" sz="1200" b="1" baseline="0" dirty="0"/>
                        <a:t>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baseline="0" dirty="0"/>
                        <a:t>Det er viktig at vi forbedrer oss på disse fordi: </a:t>
                      </a:r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D8EC1293-55A4-44A3-85E8-A0AD0D193928}"/>
              </a:ext>
            </a:extLst>
          </p:cNvPr>
          <p:cNvSpPr/>
          <p:nvPr/>
        </p:nvSpPr>
        <p:spPr>
          <a:xfrm>
            <a:off x="5715000" y="3536069"/>
            <a:ext cx="5555974" cy="1513008"/>
          </a:xfrm>
          <a:prstGeom prst="wedgeEllipseCallout">
            <a:avLst>
              <a:gd name="adj1" fmla="val 38715"/>
              <a:gd name="adj2" fmla="val 8431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Bare en fra hver gruppe – </a:t>
            </a:r>
          </a:p>
          <a:p>
            <a:pPr algn="ctr"/>
            <a:r>
              <a:rPr lang="nb-NO" sz="2400" b="1" dirty="0"/>
              <a:t>sekretær deler</a:t>
            </a:r>
            <a:endParaRPr lang="nb-NO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3C4F93-5915-41EB-B9E0-58891128E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09" b="33840"/>
          <a:stretch/>
        </p:blipFill>
        <p:spPr>
          <a:xfrm>
            <a:off x="704335" y="5664250"/>
            <a:ext cx="4910765" cy="32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9A8B623-1A96-4484-8D10-03B7FCEA5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683"/>
          <a:stretch/>
        </p:blipFill>
        <p:spPr>
          <a:xfrm>
            <a:off x="5615100" y="2272870"/>
            <a:ext cx="5350346" cy="66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306F5EC-A64F-370A-E75E-1250A83A59B2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345637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63B25DF-1743-4A38-A873-B6BD04223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0"/>
            <a:ext cx="12030075" cy="592455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B44BF6A-7EFE-45FD-BA02-E6B8FE89B30D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688761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B44BF6A-7EFE-45FD-BA02-E6B8FE89B30D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68ADEDB-1047-46FE-A7AE-363B496AC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049"/>
            <a:ext cx="12192000" cy="48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81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akkeboble: oval 3">
            <a:extLst>
              <a:ext uri="{FF2B5EF4-FFF2-40B4-BE49-F238E27FC236}">
                <a16:creationId xmlns:a16="http://schemas.microsoft.com/office/drawing/2014/main" id="{6033E317-0890-CA5A-48C7-647F786E728B}"/>
              </a:ext>
            </a:extLst>
          </p:cNvPr>
          <p:cNvSpPr/>
          <p:nvPr/>
        </p:nvSpPr>
        <p:spPr>
          <a:xfrm>
            <a:off x="8270386" y="101388"/>
            <a:ext cx="3478270" cy="657817"/>
          </a:xfrm>
          <a:prstGeom prst="wedgeEllipseCallout">
            <a:avLst>
              <a:gd name="adj1" fmla="val -62764"/>
              <a:gd name="adj2" fmla="val 557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Sett i kalender - TIDLIG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50760B-702B-6208-CDBA-0E846D638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435103"/>
              </p:ext>
            </p:extLst>
          </p:nvPr>
        </p:nvGraphicFramePr>
        <p:xfrm>
          <a:off x="914607" y="90252"/>
          <a:ext cx="10945505" cy="6677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2608">
                  <a:extLst>
                    <a:ext uri="{9D8B030D-6E8A-4147-A177-3AD203B41FA5}">
                      <a16:colId xmlns:a16="http://schemas.microsoft.com/office/drawing/2014/main" val="1095169658"/>
                    </a:ext>
                  </a:extLst>
                </a:gridCol>
                <a:gridCol w="4902897">
                  <a:extLst>
                    <a:ext uri="{9D8B030D-6E8A-4147-A177-3AD203B41FA5}">
                      <a16:colId xmlns:a16="http://schemas.microsoft.com/office/drawing/2014/main" val="1987983448"/>
                    </a:ext>
                  </a:extLst>
                </a:gridCol>
              </a:tblGrid>
              <a:tr h="615011">
                <a:tc>
                  <a:txBody>
                    <a:bodyPr/>
                    <a:lstStyle/>
                    <a:p>
                      <a:r>
                        <a:rPr lang="nb-NO" sz="3600" b="1" dirty="0"/>
                        <a:t>Hva</a:t>
                      </a:r>
                      <a:endParaRPr lang="en-GB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600" b="1" dirty="0"/>
                        <a:t>Når</a:t>
                      </a:r>
                      <a:endParaRPr lang="en-GB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137200"/>
                  </a:ext>
                </a:extLst>
              </a:tr>
              <a:tr h="862488">
                <a:tc>
                  <a:txBody>
                    <a:bodyPr/>
                    <a:lstStyle/>
                    <a:p>
                      <a:r>
                        <a:rPr lang="nb-NO" sz="2800" b="1" dirty="0"/>
                        <a:t>Opplæringssamling ved KSK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b="1" dirty="0"/>
                        <a:t>18.september: 9-12</a:t>
                      </a:r>
                      <a:endParaRPr lang="en-GB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796866"/>
                  </a:ext>
                </a:extLst>
              </a:tr>
              <a:tr h="862488">
                <a:tc>
                  <a:txBody>
                    <a:bodyPr/>
                    <a:lstStyle/>
                    <a:p>
                      <a:r>
                        <a:rPr lang="nb-NO" sz="2400" i="1" dirty="0"/>
                        <a:t>-opplæring/informasjon til ansatte</a:t>
                      </a:r>
                      <a:endParaRPr lang="en-GB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67523"/>
                  </a:ext>
                </a:extLst>
              </a:tr>
              <a:tr h="862488">
                <a:tc>
                  <a:txBody>
                    <a:bodyPr/>
                    <a:lstStyle/>
                    <a:p>
                      <a:r>
                        <a:rPr lang="nb-NO" sz="2400" i="1" dirty="0"/>
                        <a:t>Undersøkelsen sendes ut</a:t>
                      </a:r>
                      <a:endParaRPr lang="en-GB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432495"/>
                  </a:ext>
                </a:extLst>
              </a:tr>
              <a:tr h="862488">
                <a:tc>
                  <a:txBody>
                    <a:bodyPr/>
                    <a:lstStyle/>
                    <a:p>
                      <a:r>
                        <a:rPr lang="nb-NO" sz="2800" b="1" dirty="0"/>
                        <a:t>Analysesamling ved KSK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b="1" dirty="0"/>
                        <a:t>10.april 2026: 12.30-15.30</a:t>
                      </a:r>
                      <a:endParaRPr lang="en-GB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749988"/>
                  </a:ext>
                </a:extLst>
              </a:tr>
              <a:tr h="862488">
                <a:tc>
                  <a:txBody>
                    <a:bodyPr/>
                    <a:lstStyle/>
                    <a:p>
                      <a:r>
                        <a:rPr lang="nb-NO" sz="2400" i="1" dirty="0"/>
                        <a:t>-analyse med ansatte</a:t>
                      </a:r>
                      <a:endParaRPr lang="en-GB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142903"/>
                  </a:ext>
                </a:extLst>
              </a:tr>
              <a:tr h="862488">
                <a:tc>
                  <a:txBody>
                    <a:bodyPr/>
                    <a:lstStyle/>
                    <a:p>
                      <a:r>
                        <a:rPr lang="nb-NO" sz="2800" b="1" dirty="0"/>
                        <a:t>Oppfølgingssamling ved KSK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b="1" dirty="0"/>
                        <a:t>10.september: 9-12</a:t>
                      </a:r>
                      <a:endParaRPr lang="en-GB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099068"/>
                  </a:ext>
                </a:extLst>
              </a:tr>
              <a:tr h="862488">
                <a:tc>
                  <a:txBody>
                    <a:bodyPr/>
                    <a:lstStyle/>
                    <a:p>
                      <a:r>
                        <a:rPr lang="nb-NO" sz="2400" i="1" dirty="0"/>
                        <a:t>-oppfølging med ansatte</a:t>
                      </a:r>
                      <a:endParaRPr lang="en-GB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347207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4E08B9-1F9A-37E2-A27C-063D1ED60EAA}"/>
              </a:ext>
            </a:extLst>
          </p:cNvPr>
          <p:cNvSpPr/>
          <p:nvPr/>
        </p:nvSpPr>
        <p:spPr>
          <a:xfrm>
            <a:off x="914608" y="3336189"/>
            <a:ext cx="10945504" cy="854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8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660537"/>
              </p:ext>
            </p:extLst>
          </p:nvPr>
        </p:nvGraphicFramePr>
        <p:xfrm>
          <a:off x="0" y="1143000"/>
          <a:ext cx="5176205" cy="2844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909007" imgH="3239038" progId="Word.Document.12">
                  <p:embed/>
                </p:oleObj>
              </mc:Choice>
              <mc:Fallback>
                <p:oleObj name="Dokument" r:id="rId3" imgW="5909007" imgH="3239038" progId="Word.Document.12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43000"/>
                        <a:ext cx="5176205" cy="2844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l høyre 3"/>
          <p:cNvSpPr/>
          <p:nvPr/>
        </p:nvSpPr>
        <p:spPr>
          <a:xfrm>
            <a:off x="2311094" y="2030642"/>
            <a:ext cx="666750" cy="3524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>
              <a:solidFill>
                <a:srgbClr val="92D050"/>
              </a:solidFill>
            </a:endParaRPr>
          </a:p>
        </p:txBody>
      </p:sp>
      <p:sp>
        <p:nvSpPr>
          <p:cNvPr id="5" name="Pil høyre 4"/>
          <p:cNvSpPr/>
          <p:nvPr/>
        </p:nvSpPr>
        <p:spPr>
          <a:xfrm>
            <a:off x="2311094" y="3076575"/>
            <a:ext cx="666750" cy="352425"/>
          </a:xfrm>
          <a:prstGeom prst="rightArrow">
            <a:avLst/>
          </a:prstGeom>
          <a:solidFill>
            <a:srgbClr val="FF66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>
              <a:solidFill>
                <a:srgbClr val="005193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5206332" y="5289255"/>
            <a:ext cx="1614122" cy="1477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I: ca. 10 min</a:t>
            </a:r>
          </a:p>
          <a:p>
            <a:endParaRPr lang="nb-NO" dirty="0"/>
          </a:p>
          <a:p>
            <a:r>
              <a:rPr lang="nb-NO" dirty="0"/>
              <a:t>G: ca. 20 min</a:t>
            </a:r>
          </a:p>
          <a:p>
            <a:endParaRPr lang="nb-NO" b="1" i="1" dirty="0">
              <a:solidFill>
                <a:srgbClr val="FF0000"/>
              </a:solidFill>
            </a:endParaRPr>
          </a:p>
          <a:p>
            <a:r>
              <a:rPr lang="nb-NO" dirty="0"/>
              <a:t>P: ca. 5 min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1 –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Analyse av resultat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229F146-15C1-444E-A38A-5829B4FB1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089" y="4160128"/>
            <a:ext cx="5184321" cy="260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5C431F4-5464-4BF2-9E38-59E367C9E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70864"/>
            <a:ext cx="5060443" cy="284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471BF-F085-8E47-B8C3-A6425F3F9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063" y="1229413"/>
            <a:ext cx="5257549" cy="2844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E35589-4B8E-583D-D861-03497F6A1DC1}"/>
              </a:ext>
            </a:extLst>
          </p:cNvPr>
          <p:cNvSpPr/>
          <p:nvPr/>
        </p:nvSpPr>
        <p:spPr>
          <a:xfrm>
            <a:off x="5206332" y="1229413"/>
            <a:ext cx="1614122" cy="39262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060"/>
                </a:solidFill>
              </a:rPr>
              <a:t>Øv på Den norske kirkes overordnede resultat</a:t>
            </a:r>
          </a:p>
          <a:p>
            <a:pPr algn="ctr"/>
            <a:endParaRPr lang="nb-NO" dirty="0">
              <a:solidFill>
                <a:srgbClr val="002060"/>
              </a:solidFill>
            </a:endParaRPr>
          </a:p>
          <a:p>
            <a:pPr algn="ctr"/>
            <a:r>
              <a:rPr lang="nb-NO" sz="2800" dirty="0">
                <a:solidFill>
                  <a:srgbClr val="FF0000"/>
                </a:solidFill>
              </a:rPr>
              <a:t>TILBAKE </a:t>
            </a:r>
            <a:endParaRPr lang="nb-NO" sz="2800" b="1" dirty="0">
              <a:solidFill>
                <a:srgbClr val="FF0000"/>
              </a:solidFill>
            </a:endParaRPr>
          </a:p>
          <a:p>
            <a:pPr algn="ctr"/>
            <a:endParaRPr lang="nb-NO" dirty="0">
              <a:solidFill>
                <a:srgbClr val="00206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91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13D170-464A-4379-87C7-87E5DCE915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9375" y="1204141"/>
            <a:ext cx="9966325" cy="3816350"/>
          </a:xfrm>
        </p:spPr>
        <p:txBody>
          <a:bodyPr>
            <a:normAutofit/>
          </a:bodyPr>
          <a:lstStyle/>
          <a:p>
            <a:pPr algn="ctr"/>
            <a:r>
              <a:rPr lang="nb-NO" sz="5400" b="1" dirty="0"/>
              <a:t>Hva har du i din verktøykasse </a:t>
            </a:r>
            <a:r>
              <a:rPr lang="nb-NO" sz="5400" b="1" i="1" dirty="0"/>
              <a:t>nå?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3A03D-502A-4B2C-BED9-40B5E337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008"/>
            <a:ext cx="12192000" cy="59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Et bilde som inneholder utendørs, person, kvinne&#10;&#10;Automatisk generert beskrivelse">
            <a:extLst>
              <a:ext uri="{FF2B5EF4-FFF2-40B4-BE49-F238E27FC236}">
                <a16:creationId xmlns:a16="http://schemas.microsoft.com/office/drawing/2014/main" id="{88962385-D502-4CE4-8E17-EE0707219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84" y="4592544"/>
            <a:ext cx="2518611" cy="1888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11+ Toolbox Clipart - Preview : Tool Box Clip Art | HDClipartAll">
            <a:extLst>
              <a:ext uri="{FF2B5EF4-FFF2-40B4-BE49-F238E27FC236}">
                <a16:creationId xmlns:a16="http://schemas.microsoft.com/office/drawing/2014/main" id="{301D9088-99A1-CB09-BE66-E7C5725D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81" y="4688379"/>
            <a:ext cx="2587588" cy="17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9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15785-9F18-6833-8208-48D686BA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F5225A9-6269-F5B7-03FB-CBED76C5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dirty="0"/>
              <a:t>Pause til 13.25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D26141A5-8A31-05A1-5BB5-0AC35EE86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9583">
            <a:off x="1718126" y="162037"/>
            <a:ext cx="3521706" cy="441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nakkeboble: oval 2">
            <a:extLst>
              <a:ext uri="{FF2B5EF4-FFF2-40B4-BE49-F238E27FC236}">
                <a16:creationId xmlns:a16="http://schemas.microsoft.com/office/drawing/2014/main" id="{4ED929A2-EFD5-CFDD-406F-E32B87C77173}"/>
              </a:ext>
            </a:extLst>
          </p:cNvPr>
          <p:cNvSpPr/>
          <p:nvPr/>
        </p:nvSpPr>
        <p:spPr>
          <a:xfrm>
            <a:off x="6590214" y="221672"/>
            <a:ext cx="4710546" cy="3297382"/>
          </a:xfrm>
          <a:prstGeom prst="wedgeEllipseCallout">
            <a:avLst>
              <a:gd name="adj1" fmla="val -43382"/>
              <a:gd name="adj2" fmla="val 960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I pausen finn fram resultat, maler og plakat så du har det klart på datamaskinen.</a:t>
            </a:r>
          </a:p>
        </p:txBody>
      </p:sp>
    </p:spTree>
    <p:extLst>
      <p:ext uri="{BB962C8B-B14F-4D97-AF65-F5344CB8AC3E}">
        <p14:creationId xmlns:p14="http://schemas.microsoft.com/office/powerpoint/2010/main" val="1943540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02C93-69B8-C723-CCAD-4F80D4DF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A82D3-760A-BA77-E9AC-1BBDDACE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følge opp 10-FAKTOR? </a:t>
            </a:r>
            <a:br>
              <a:rPr lang="nb-NO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 til oppfølgingsverktøy/tiltaksplan 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FC73B-5C5C-ED37-D185-584630A2E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54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9EE4A932-5A08-4BFC-8037-A9341B2441FF}"/>
              </a:ext>
            </a:extLst>
          </p:cNvPr>
          <p:cNvSpPr/>
          <p:nvPr/>
        </p:nvSpPr>
        <p:spPr>
          <a:xfrm>
            <a:off x="1187839" y="167949"/>
            <a:ext cx="7826712" cy="5532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dirty="0">
                <a:solidFill>
                  <a:schemeClr val="accent6">
                    <a:lumMod val="50000"/>
                  </a:schemeClr>
                </a:solidFill>
              </a:rPr>
              <a:t>FAKTORER VI ER FORNØYDE MED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602B55C-CBD1-43B2-8659-8EA28A97C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6" y="5620711"/>
            <a:ext cx="1256005" cy="104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nakkeboble: oval 7">
            <a:extLst>
              <a:ext uri="{FF2B5EF4-FFF2-40B4-BE49-F238E27FC236}">
                <a16:creationId xmlns:a16="http://schemas.microsoft.com/office/drawing/2014/main" id="{C9B1934B-E110-4BC0-ADCB-62ED69D35E52}"/>
              </a:ext>
            </a:extLst>
          </p:cNvPr>
          <p:cNvSpPr/>
          <p:nvPr/>
        </p:nvSpPr>
        <p:spPr>
          <a:xfrm>
            <a:off x="538949" y="2153973"/>
            <a:ext cx="7219597" cy="3466738"/>
          </a:xfrm>
          <a:prstGeom prst="wedgeEllipseCallout">
            <a:avLst>
              <a:gd name="adj1" fmla="val 53370"/>
              <a:gd name="adj2" fmla="val 58418"/>
            </a:avLst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Bare </a:t>
            </a:r>
            <a:r>
              <a:rPr lang="nb-NO" sz="3200" b="1" i="1" dirty="0"/>
              <a:t>en</a:t>
            </a:r>
            <a:r>
              <a:rPr lang="nb-NO" sz="3200" dirty="0"/>
              <a:t> fra hver enhet/</a:t>
            </a:r>
            <a:r>
              <a:rPr lang="nb-NO" sz="3200" dirty="0" err="1"/>
              <a:t>grupe</a:t>
            </a:r>
            <a:r>
              <a:rPr lang="nb-NO" sz="3200" dirty="0"/>
              <a:t> deler. Skriv inn ETT TALL i hver boks.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5EE86B2-4994-4D35-9011-BEF087521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551" y="635606"/>
            <a:ext cx="3071982" cy="6075698"/>
          </a:xfrm>
          <a:prstGeom prst="rect">
            <a:avLst/>
          </a:prstGeom>
        </p:spPr>
      </p:pic>
      <p:sp>
        <p:nvSpPr>
          <p:cNvPr id="2" name="Rektangel: avrundede hjørner 8">
            <a:extLst>
              <a:ext uri="{FF2B5EF4-FFF2-40B4-BE49-F238E27FC236}">
                <a16:creationId xmlns:a16="http://schemas.microsoft.com/office/drawing/2014/main" id="{E3477913-2F83-FC7C-6D96-2E203E8BCBF4}"/>
              </a:ext>
            </a:extLst>
          </p:cNvPr>
          <p:cNvSpPr/>
          <p:nvPr/>
        </p:nvSpPr>
        <p:spPr>
          <a:xfrm>
            <a:off x="1187839" y="884322"/>
            <a:ext cx="7826712" cy="5532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dirty="0">
                <a:solidFill>
                  <a:schemeClr val="accent6">
                    <a:lumMod val="50000"/>
                  </a:schemeClr>
                </a:solidFill>
              </a:rPr>
              <a:t>FAKTORER VI VIL BLI BEDRE PÅ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F0C598A-2543-0107-B896-5252A03F81FC}"/>
              </a:ext>
            </a:extLst>
          </p:cNvPr>
          <p:cNvSpPr txBox="1"/>
          <p:nvPr/>
        </p:nvSpPr>
        <p:spPr>
          <a:xfrm>
            <a:off x="3048000" y="63419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 err="1">
                <a:hlinkClick r:id="rId4"/>
              </a:rPr>
              <a:t>DnK</a:t>
            </a:r>
            <a:r>
              <a:rPr lang="nb-NO" dirty="0">
                <a:hlinkClick r:id="rId4"/>
              </a:rPr>
              <a:t> analysesamling - </a:t>
            </a:r>
            <a:r>
              <a:rPr lang="nb-NO" dirty="0" err="1">
                <a:hlinkClick r:id="rId4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0426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2F299-1A68-A7EA-37E5-0B6A78BC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>
            <a:extLst>
              <a:ext uri="{FF2B5EF4-FFF2-40B4-BE49-F238E27FC236}">
                <a16:creationId xmlns:a16="http://schemas.microsoft.com/office/drawing/2014/main" id="{E936FBE5-D83A-802E-0A20-C92CEEA34E1A}"/>
              </a:ext>
            </a:extLst>
          </p:cNvPr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3DE361-F42B-1E7E-44E3-F8989C31E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8883AD50-1419-EF44-E8BD-1272AD1162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2587" y="1597021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>
            <a:extLst>
              <a:ext uri="{FF2B5EF4-FFF2-40B4-BE49-F238E27FC236}">
                <a16:creationId xmlns:a16="http://schemas.microsoft.com/office/drawing/2014/main" id="{4FBF14A8-6D11-6CC7-1922-7F91DD33FD7B}"/>
              </a:ext>
            </a:extLst>
          </p:cNvPr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>
            <a:extLst>
              <a:ext uri="{FF2B5EF4-FFF2-40B4-BE49-F238E27FC236}">
                <a16:creationId xmlns:a16="http://schemas.microsoft.com/office/drawing/2014/main" id="{E5C45813-6303-099D-4633-B8A80F69E936}"/>
              </a:ext>
            </a:extLst>
          </p:cNvPr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68F6E40-3956-DC6F-D123-138334FF8CAE}"/>
              </a:ext>
            </a:extLst>
          </p:cNvPr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4092411-0D9E-7BC1-EA25-014702775274}"/>
              </a:ext>
            </a:extLst>
          </p:cNvPr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05E571C-3B5D-D526-CDE4-0547355EE896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89B7B8FF-3A8B-E6EF-2656-C6EF7EEF13C3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4D7218-26F7-7696-EBE7-0B56D6E76EDF}"/>
              </a:ext>
            </a:extLst>
          </p:cNvPr>
          <p:cNvSpPr/>
          <p:nvPr/>
        </p:nvSpPr>
        <p:spPr>
          <a:xfrm>
            <a:off x="4181755" y="3031020"/>
            <a:ext cx="3639731" cy="1451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C5A7900-1253-BEE4-71EB-08934C8B239E}"/>
              </a:ext>
            </a:extLst>
          </p:cNvPr>
          <p:cNvSpPr/>
          <p:nvPr/>
        </p:nvSpPr>
        <p:spPr>
          <a:xfrm>
            <a:off x="9443360" y="2656127"/>
            <a:ext cx="2486145" cy="1375012"/>
          </a:xfrm>
          <a:prstGeom prst="wedgeEllipseCallout">
            <a:avLst>
              <a:gd name="adj1" fmla="val -113606"/>
              <a:gd name="adj2" fmla="val 237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PRIORITER 3 kjennetegn per kategori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6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b-NO" sz="5400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sz="5400" b="1" dirty="0">
                <a:solidFill>
                  <a:schemeClr val="accent6">
                    <a:lumMod val="50000"/>
                  </a:schemeClr>
                </a:solidFill>
              </a:rPr>
              <a:t> 2: </a:t>
            </a:r>
            <a:r>
              <a:rPr lang="nb-NO" sz="4800" b="0" dirty="0">
                <a:solidFill>
                  <a:schemeClr val="accent6">
                    <a:lumMod val="50000"/>
                  </a:schemeClr>
                </a:solidFill>
              </a:rPr>
              <a:t>Målsetting for utviklingsarbeidet  </a:t>
            </a:r>
            <a:endParaRPr lang="nb-NO" sz="54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1475" y="1561934"/>
            <a:ext cx="11068050" cy="479022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2600" dirty="0"/>
              <a:t>Bruk IGP og Glansbildemetoden. Ta utgangspunkt </a:t>
            </a:r>
            <a:br>
              <a:rPr lang="nb-NO" sz="2600" dirty="0"/>
            </a:br>
            <a:r>
              <a:rPr lang="nb-NO" sz="2600" dirty="0"/>
              <a:t>i de valgte områdene/faktorene.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600" dirty="0"/>
          </a:p>
          <a:p>
            <a:pPr marL="0" indent="0">
              <a:lnSpc>
                <a:spcPct val="120000"/>
              </a:lnSpc>
              <a:buNone/>
            </a:pPr>
            <a:r>
              <a:rPr lang="nb-NO" sz="2600" dirty="0"/>
              <a:t>Hva skal til for at du kan svare helt enig neste gang?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nb-NO" sz="2600" dirty="0"/>
            </a:br>
            <a:r>
              <a:rPr lang="nb-NO" sz="2600" dirty="0"/>
              <a:t>Hvordan er det på arbeidsplassen når dere har det som best?</a:t>
            </a:r>
            <a:br>
              <a:rPr lang="nb-NO" sz="2600" dirty="0"/>
            </a:br>
            <a:endParaRPr lang="nb-NO" sz="2600" dirty="0"/>
          </a:p>
          <a:p>
            <a:pPr lvl="1">
              <a:lnSpc>
                <a:spcPct val="120000"/>
              </a:lnSpc>
            </a:pPr>
            <a:r>
              <a:rPr lang="nb-NO" sz="2600" dirty="0"/>
              <a:t>Kjennetegnene skal være </a:t>
            </a:r>
            <a:r>
              <a:rPr lang="nb-NO" sz="2600" b="1" i="1" dirty="0">
                <a:solidFill>
                  <a:schemeClr val="accent3">
                    <a:lumMod val="75000"/>
                  </a:schemeClr>
                </a:solidFill>
              </a:rPr>
              <a:t>så konkrete at vi kan invitere kollegaer fra en annen arbeidsplass og la dem sitte med vår beskrivelse og observere oss</a:t>
            </a:r>
            <a:r>
              <a:rPr lang="nb-NO" sz="2600" i="1" dirty="0">
                <a:solidFill>
                  <a:srgbClr val="00B050"/>
                </a:solidFill>
              </a:rPr>
              <a:t>. </a:t>
            </a:r>
            <a:r>
              <a:rPr lang="nb-NO" sz="2600" dirty="0"/>
              <a:t>De vil kunne se om vi praktiserer det som er målbildet vårt eller ikke gjennom å se hva vi gjør.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nb-NO" sz="2600" dirty="0"/>
          </a:p>
          <a:p>
            <a:pPr lvl="1">
              <a:lnSpc>
                <a:spcPct val="120000"/>
              </a:lnSpc>
            </a:pPr>
            <a:r>
              <a:rPr lang="nb-NO" sz="2600" dirty="0"/>
              <a:t>For å konkretisere kjennetegnene skrives de ned i presens (nåtid). Kjennetegnene kan handle om egenskaper ved organisasjonen vår, atferd vi viser som medarbeidere, eller atferd vi viser som ledere.  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122" name="Picture 2" descr="Bilderesultat for glansbi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61" y="1513817"/>
            <a:ext cx="2015091" cy="20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90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1999" cy="7485761"/>
        </p:xfrm>
        <a:graphic>
          <a:graphicData uri="http://schemas.openxmlformats.org/drawingml/2006/table">
            <a:tbl>
              <a:tblPr firstRow="1" firstCol="1" bandRow="1"/>
              <a:tblGrid>
                <a:gridCol w="3047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159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Fase</a:t>
                      </a:r>
                      <a:r>
                        <a:rPr lang="nb-NO" sz="4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2: Glansbildemetoden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Målsetting for utviklingsarbeidet. Vi ser for oss hvordan det er når vi er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der vi ønsker å være på dette området.</a:t>
                      </a: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Mål: faktor 5</a:t>
                      </a:r>
                      <a:r>
                        <a:rPr lang="nb-NO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– Mestringsorientert ledelse</a:t>
                      </a: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at målet er nådd – hva er det vi ser / hva er det vi gjør  – skriv i nåtid. Her beskriver vi det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en gjest vil kunne observere når hun eller han  kommer inn på vår avdeling.</a:t>
                      </a:r>
                      <a:endParaRPr lang="nb-NO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19">
                <a:tc rowSpan="9">
                  <a:txBody>
                    <a:bodyPr/>
                    <a:lstStyle/>
                    <a:p>
                      <a:r>
                        <a:rPr lang="nb-NO" sz="20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 opplever at leder er opptatt av å  gjøre hver medarbeider best mulig ut fra sine forutsetninger</a:t>
                      </a: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Medarbeiderne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Organisasjonen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896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Leder gir</a:t>
                      </a:r>
                      <a:r>
                        <a:rPr lang="nb-NO" sz="18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konstruktiv tilbakemelding som hjelper den enkelte å bli bedre i sin jobb</a:t>
                      </a:r>
                      <a:endParaRPr lang="nb-NO" sz="18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924">
                <a:tc vMerge="1">
                  <a:txBody>
                    <a:bodyPr/>
                    <a:lstStyle/>
                    <a:p>
                      <a:endParaRPr lang="nb-N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kstSylinder 1"/>
          <p:cNvSpPr txBox="1"/>
          <p:nvPr/>
        </p:nvSpPr>
        <p:spPr>
          <a:xfrm rot="20236214">
            <a:off x="774898" y="4396393"/>
            <a:ext cx="172819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prstClr val="white"/>
                </a:solidFill>
              </a:rPr>
              <a:t>Eksempel</a:t>
            </a:r>
          </a:p>
        </p:txBody>
      </p:sp>
      <p:sp>
        <p:nvSpPr>
          <p:cNvPr id="5" name="Bildeforklaring formet som et avrundet rektangel 4"/>
          <p:cNvSpPr/>
          <p:nvPr/>
        </p:nvSpPr>
        <p:spPr>
          <a:xfrm>
            <a:off x="5302610" y="4356103"/>
            <a:ext cx="3187350" cy="2160240"/>
          </a:xfrm>
          <a:prstGeom prst="wedgeRoundRectCallout">
            <a:avLst>
              <a:gd name="adj1" fmla="val -84965"/>
              <a:gd name="adj2" fmla="val -9240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Hvordan ser det ut når det er som best? Hva 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gjør 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medarbeider, leder og organisasjon?</a:t>
            </a:r>
          </a:p>
        </p:txBody>
      </p:sp>
      <p:pic>
        <p:nvPicPr>
          <p:cNvPr id="6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57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70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912517"/>
        </p:xfrm>
        <a:graphic>
          <a:graphicData uri="http://schemas.openxmlformats.org/drawingml/2006/table">
            <a:tbl>
              <a:tblPr firstRow="1" firstCol="1" bandRow="1"/>
              <a:tblGrid>
                <a:gridCol w="304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7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8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573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Glansbildemetoden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Målsetting for utviklingsarbeidet. Vi ser for oss hvordan det er når vi er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der vi ønsker å være på dette området.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5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800" b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at målet er nådd – hva er det vi ser / hva er det vi gjør  – skriv i nåtid. Her beskriver vi det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en gjest vil kunne observere når hun eller han  kommer inn på vår avdeling.</a:t>
                      </a:r>
                      <a:endParaRPr lang="nb-NO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93">
                <a:tc rowSpan="7">
                  <a:txBody>
                    <a:bodyPr/>
                    <a:lstStyle/>
                    <a:p>
                      <a:endParaRPr lang="nb-NO" sz="18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b-NO" sz="2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b-NO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Høye forventninger</a:t>
                      </a:r>
                    </a:p>
                    <a:p>
                      <a:endParaRPr lang="nb-NO" sz="2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b-NO" sz="2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b-NO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Tydelig uttalt fokus på kompetanse og kompetanseheving</a:t>
                      </a:r>
                    </a:p>
                    <a:p>
                      <a:endParaRPr lang="nb-NO" sz="18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b-NO" sz="18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Medarbeiderne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Organisasjonen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17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Selvkritiske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i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selvkritisk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Flere medarbeidere i kompetanseutvikling, erfaringsdeling, blir stilt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krav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79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Lojalitet og ærlighet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Gir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støtte og veiledning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Tydelige prosedyrer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og planer ved f.eks. avvik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084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Rolleklarhet,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respekt for beslutninger, gjensidig respekt – språk – hvordan snakker vi om hverandre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Gir tilbakemeldinger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til </a:t>
                      </a:r>
                      <a:r>
                        <a:rPr lang="nb-NO" sz="16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medarb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., gir kritikk med omsorg, gjensidig respekt – språk – snakker om hverandre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Vi-følelse, fremstår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profesjonelt, klare mål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04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Rolleklarhet, ber om støtte når det trengs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Utfordre den enkelte der den er, gir tilbakemelding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Alle vet sin rolle, tydelige prosedyrer og planer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794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Ber om tilbakemelding – og gir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Gir tilbakemelding og ber om 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Kultur for læringsfremmende tilbakemeldinger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794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58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0" y="1455366"/>
            <a:ext cx="2863689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0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Mål: faktor 5  Mestringsorientert ledelse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F20C62F-4BF2-461A-A3D3-BC3A53177950}"/>
              </a:ext>
            </a:extLst>
          </p:cNvPr>
          <p:cNvSpPr txBox="1"/>
          <p:nvPr/>
        </p:nvSpPr>
        <p:spPr>
          <a:xfrm rot="20236214">
            <a:off x="804326" y="5442547"/>
            <a:ext cx="172819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prstClr val="white"/>
                </a:solidFill>
              </a:rPr>
              <a:t>Eksempel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1EA43E68-4847-79F2-7EA1-82ADB281A8CC}"/>
              </a:ext>
            </a:extLst>
          </p:cNvPr>
          <p:cNvSpPr/>
          <p:nvPr/>
        </p:nvSpPr>
        <p:spPr>
          <a:xfrm>
            <a:off x="3060834" y="6002142"/>
            <a:ext cx="9131166" cy="5005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0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4759" b="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01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E35A-7A41-2760-5828-2F3CCC559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3238-9FF3-2D09-66BF-A9A463EA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56" y="87950"/>
            <a:ext cx="10876126" cy="1285069"/>
          </a:xfrm>
        </p:spPr>
        <p:txBody>
          <a:bodyPr>
            <a:normAutofit/>
          </a:bodyPr>
          <a:lstStyle/>
          <a:p>
            <a:r>
              <a:rPr lang="nb-NO" sz="6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Analysesamling 10-FAKTOR</a:t>
            </a:r>
            <a:endParaRPr lang="en-GB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FDE37-6904-018C-9932-02504BBB6483}"/>
              </a:ext>
            </a:extLst>
          </p:cNvPr>
          <p:cNvSpPr txBox="1"/>
          <p:nvPr/>
        </p:nvSpPr>
        <p:spPr>
          <a:xfrm>
            <a:off x="704673" y="1470469"/>
            <a:ext cx="11378091" cy="4207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12.30	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Innsjekk: 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Evaluering av 10-FAKTOR prosess så langt, læringsutbytte fra tidligere 		analyseprosesser og i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nnføring i god prosessledelse og verktøy for analyse og 			oppfølging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Pause</a:t>
            </a:r>
            <a:endParaRPr lang="en-GB" sz="2000" i="1" dirty="0">
              <a:solidFill>
                <a:srgbClr val="00B05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Vi trener: Analyse av 10-FAKTOR del 1: Analyse-krysset</a:t>
            </a:r>
          </a:p>
          <a:p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	Vi trener: Analyse av 10-FAKTOR del 2: Glansbildemetoden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Pause</a:t>
            </a:r>
            <a:r>
              <a:rPr lang="nb-NO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Vi trener: Analyse av 10-FAKTOR del 3: Tiltaksplan</a:t>
            </a:r>
          </a:p>
          <a:p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		Hvordan får vi det til å virke i praksis?</a:t>
            </a:r>
          </a:p>
          <a:p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		Min rolle i 10-FAKTOR prosessen</a:t>
            </a:r>
          </a:p>
          <a:p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	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Utsjekk: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 Oppsummering og evaluering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15.30</a:t>
            </a:r>
            <a:r>
              <a:rPr lang="nb-NO" sz="20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Takk for i dag og god </a:t>
            </a:r>
            <a:r>
              <a:rPr lang="nb-NO" sz="2000" dirty="0">
                <a:ea typeface="Calibri" panose="020F0502020204030204" pitchFamily="34" charset="0"/>
                <a:cs typeface="Times New Roman" panose="02020603050405020304" pitchFamily="18" charset="0"/>
              </a:rPr>
              <a:t>helg!</a:t>
            </a:r>
            <a:endParaRPr lang="en-GB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78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2FD279-48F5-40EB-814D-870CE77E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15" y="67273"/>
            <a:ext cx="9966651" cy="1285069"/>
          </a:xfrm>
        </p:spPr>
        <p:txBody>
          <a:bodyPr>
            <a:normAutofit/>
          </a:bodyPr>
          <a:lstStyle/>
          <a:p>
            <a:r>
              <a:rPr lang="nb-NO" sz="4400" b="1" dirty="0"/>
              <a:t>Eksempler på «når det er som best»</a:t>
            </a:r>
            <a:br>
              <a:rPr lang="nb-NO" sz="4400" b="1" dirty="0"/>
            </a:br>
            <a:r>
              <a:rPr lang="nb-NO" sz="3200" b="1" dirty="0"/>
              <a:t>-hva gjør leder, medarbeider, organisasjon?</a:t>
            </a:r>
            <a:endParaRPr lang="nb-NO" sz="4400" b="1" dirty="0"/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B41A928A-E454-43D7-9DC0-3BA558F17503}"/>
              </a:ext>
            </a:extLst>
          </p:cNvPr>
          <p:cNvSpPr/>
          <p:nvPr/>
        </p:nvSpPr>
        <p:spPr>
          <a:xfrm>
            <a:off x="7157379" y="4710319"/>
            <a:ext cx="3783207" cy="1817050"/>
          </a:xfrm>
          <a:prstGeom prst="cloudCallout">
            <a:avLst>
              <a:gd name="adj1" fmla="val 57024"/>
              <a:gd name="adj2" fmla="val 354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Del i her: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37F880A-421F-41B3-828A-BC5960225678}"/>
              </a:ext>
            </a:extLst>
          </p:cNvPr>
          <p:cNvSpPr txBox="1"/>
          <p:nvPr/>
        </p:nvSpPr>
        <p:spPr>
          <a:xfrm>
            <a:off x="9233031" y="1715301"/>
            <a:ext cx="274320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/>
              <a:t>L</a:t>
            </a:r>
            <a:r>
              <a:rPr lang="nb-NO" dirty="0"/>
              <a:t>eder:</a:t>
            </a:r>
          </a:p>
          <a:p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89A8175-A6CE-4BDB-8C0D-5066F2DB6E1C}"/>
              </a:ext>
            </a:extLst>
          </p:cNvPr>
          <p:cNvSpPr txBox="1"/>
          <p:nvPr/>
        </p:nvSpPr>
        <p:spPr>
          <a:xfrm>
            <a:off x="9233031" y="3463967"/>
            <a:ext cx="274320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/>
              <a:t>O</a:t>
            </a:r>
            <a:r>
              <a:rPr lang="nb-NO" dirty="0"/>
              <a:t>rganisasjon:</a:t>
            </a:r>
          </a:p>
          <a:p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63B51CB-E5E1-4B38-943F-88E24BBF061B}"/>
              </a:ext>
            </a:extLst>
          </p:cNvPr>
          <p:cNvSpPr txBox="1"/>
          <p:nvPr/>
        </p:nvSpPr>
        <p:spPr>
          <a:xfrm>
            <a:off x="9233031" y="2608877"/>
            <a:ext cx="274320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/>
              <a:t>M</a:t>
            </a:r>
            <a:r>
              <a:rPr lang="nb-NO" dirty="0"/>
              <a:t>edarbeider:</a:t>
            </a:r>
          </a:p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755A985-4AA3-4FE9-9886-CB160E37A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701" y="5861262"/>
            <a:ext cx="1201280" cy="9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ABABB73-2F60-41C0-857C-613CDB4F55C9}"/>
              </a:ext>
            </a:extLst>
          </p:cNvPr>
          <p:cNvSpPr txBox="1"/>
          <p:nvPr/>
        </p:nvSpPr>
        <p:spPr>
          <a:xfrm>
            <a:off x="641399" y="1715301"/>
            <a:ext cx="2490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Ca. 15-20 min i gruppe</a:t>
            </a:r>
          </a:p>
        </p:txBody>
      </p:sp>
      <p:pic>
        <p:nvPicPr>
          <p:cNvPr id="7" name="Bilde 6" descr="Et bilde som inneholder tekst, bord, spisestuebord&#10;&#10;Automatisk generert beskrivelse">
            <a:extLst>
              <a:ext uri="{FF2B5EF4-FFF2-40B4-BE49-F238E27FC236}">
                <a16:creationId xmlns:a16="http://schemas.microsoft.com/office/drawing/2014/main" id="{C33C4F24-37A1-48C7-AB8B-314EF1D73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040" y="1715301"/>
            <a:ext cx="3406339" cy="2783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214A966-E62B-595B-F1C8-00F6446B87E4}"/>
              </a:ext>
            </a:extLst>
          </p:cNvPr>
          <p:cNvSpPr txBox="1"/>
          <p:nvPr/>
        </p:nvSpPr>
        <p:spPr>
          <a:xfrm>
            <a:off x="1055299" y="4340987"/>
            <a:ext cx="401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Valgt faktor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2B5949-FDAE-EA3B-3DF6-63907384D45F}"/>
              </a:ext>
            </a:extLst>
          </p:cNvPr>
          <p:cNvSpPr txBox="1"/>
          <p:nvPr/>
        </p:nvSpPr>
        <p:spPr>
          <a:xfrm>
            <a:off x="9912096" y="-43686"/>
            <a:ext cx="236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#eksempelmentimeter</a:t>
            </a:r>
            <a:endParaRPr lang="en-GB" i="1" dirty="0"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8951F-5A96-6E6B-3434-9090BE7E093C}"/>
              </a:ext>
            </a:extLst>
          </p:cNvPr>
          <p:cNvSpPr/>
          <p:nvPr/>
        </p:nvSpPr>
        <p:spPr>
          <a:xfrm>
            <a:off x="4355724" y="4861807"/>
            <a:ext cx="2196969" cy="168490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000" dirty="0"/>
              <a:t>QR-KODE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17373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81259-BD56-6A8E-22F5-6FAACE543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7FA6-DE85-9EFC-25F5-EE37CFED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</a:t>
            </a:r>
            <a:r>
              <a:rPr lang="nb-NO" dirty="0" err="1"/>
              <a:t>mentimeter</a:t>
            </a:r>
            <a:endParaRPr lang="en-GB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B400E1-87F6-E214-AF5A-063A56FC6193}"/>
              </a:ext>
            </a:extLst>
          </p:cNvPr>
          <p:cNvSpPr/>
          <p:nvPr/>
        </p:nvSpPr>
        <p:spPr>
          <a:xfrm>
            <a:off x="9774937" y="1560416"/>
            <a:ext cx="2103120" cy="386791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Må systematiseres etterpå:</a:t>
            </a:r>
          </a:p>
          <a:p>
            <a:pPr algn="ctr"/>
            <a:endParaRPr lang="nb-NO" dirty="0"/>
          </a:p>
          <a:p>
            <a:r>
              <a:rPr lang="nb-NO" dirty="0"/>
              <a:t>-medarbeider</a:t>
            </a:r>
          </a:p>
          <a:p>
            <a:r>
              <a:rPr lang="nb-NO" dirty="0"/>
              <a:t>-leder</a:t>
            </a:r>
          </a:p>
          <a:p>
            <a:r>
              <a:rPr lang="nb-NO" dirty="0"/>
              <a:t>-organisasjon /enhet/gruppe</a:t>
            </a:r>
            <a:endParaRPr lang="en-GB" dirty="0"/>
          </a:p>
        </p:txBody>
      </p:sp>
      <p:pic>
        <p:nvPicPr>
          <p:cNvPr id="3" name="Bilde 4">
            <a:extLst>
              <a:ext uri="{FF2B5EF4-FFF2-40B4-BE49-F238E27FC236}">
                <a16:creationId xmlns:a16="http://schemas.microsoft.com/office/drawing/2014/main" id="{A4A88F43-65FB-FE6B-0629-C2C6A8FF6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674" y="1886392"/>
            <a:ext cx="8345383" cy="3541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4E7C0-9019-93DA-E9B7-D72FAEE0A0ED}"/>
              </a:ext>
            </a:extLst>
          </p:cNvPr>
          <p:cNvSpPr txBox="1"/>
          <p:nvPr/>
        </p:nvSpPr>
        <p:spPr>
          <a:xfrm>
            <a:off x="9912096" y="-43686"/>
            <a:ext cx="236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#eksempelmentimeter</a:t>
            </a:r>
            <a:endParaRPr lang="en-GB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95392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1745-606B-38F0-6F76-8ADF0E3B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CDDEDE-F34F-A140-427A-45BEAB8C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15" y="67273"/>
            <a:ext cx="9966651" cy="1285069"/>
          </a:xfrm>
        </p:spPr>
        <p:txBody>
          <a:bodyPr>
            <a:normAutofit/>
          </a:bodyPr>
          <a:lstStyle/>
          <a:p>
            <a:r>
              <a:rPr lang="nb-NO" sz="4400" b="1" dirty="0"/>
              <a:t>Eksempler på «når det er som best»</a:t>
            </a:r>
            <a:br>
              <a:rPr lang="nb-NO" sz="4400" b="1" dirty="0"/>
            </a:br>
            <a:r>
              <a:rPr lang="nb-NO" sz="3200" b="1" dirty="0"/>
              <a:t>-hva gjør leder, medarbeider, organisasjon?</a:t>
            </a:r>
            <a:endParaRPr lang="nb-NO" sz="4400" b="1" dirty="0"/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626D7AFE-8576-D86A-CA75-2BBE7C38C183}"/>
              </a:ext>
            </a:extLst>
          </p:cNvPr>
          <p:cNvSpPr/>
          <p:nvPr/>
        </p:nvSpPr>
        <p:spPr>
          <a:xfrm>
            <a:off x="9430327" y="3934465"/>
            <a:ext cx="2545904" cy="2147892"/>
          </a:xfrm>
          <a:prstGeom prst="cloudCallout">
            <a:avLst>
              <a:gd name="adj1" fmla="val 25272"/>
              <a:gd name="adj2" fmla="val 546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Del i her: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48F1DBA-B275-BEBE-A39D-B2B00E348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701" y="5861262"/>
            <a:ext cx="1201280" cy="9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F9D84F-5A3B-6AF5-CB96-027C34052332}"/>
              </a:ext>
            </a:extLst>
          </p:cNvPr>
          <p:cNvSpPr txBox="1"/>
          <p:nvPr/>
        </p:nvSpPr>
        <p:spPr>
          <a:xfrm>
            <a:off x="810586" y="1981684"/>
            <a:ext cx="2490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Ca. 15-20 min i gruppe</a:t>
            </a:r>
          </a:p>
        </p:txBody>
      </p:sp>
      <p:pic>
        <p:nvPicPr>
          <p:cNvPr id="7" name="Bilde 6" descr="Et bilde som inneholder tekst, bord, spisestuebord&#10;&#10;Automatisk generert beskrivelse">
            <a:extLst>
              <a:ext uri="{FF2B5EF4-FFF2-40B4-BE49-F238E27FC236}">
                <a16:creationId xmlns:a16="http://schemas.microsoft.com/office/drawing/2014/main" id="{57C6CB87-E0D2-72FA-A3A0-B72D3A875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377" y="1729154"/>
            <a:ext cx="2593745" cy="211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217B024-C75A-DBB8-E602-D8D3CC334FDF}"/>
              </a:ext>
            </a:extLst>
          </p:cNvPr>
          <p:cNvSpPr txBox="1"/>
          <p:nvPr/>
        </p:nvSpPr>
        <p:spPr>
          <a:xfrm>
            <a:off x="6163988" y="2602630"/>
            <a:ext cx="401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MESTRINGSORIENTERT LEDELSE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15AA29-A7A5-06B3-69AB-0CE549D4D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386" y="4006401"/>
            <a:ext cx="5820645" cy="2334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4FA4B-5F14-4684-CAA0-4AFF622862EB}"/>
              </a:ext>
            </a:extLst>
          </p:cNvPr>
          <p:cNvSpPr txBox="1"/>
          <p:nvPr/>
        </p:nvSpPr>
        <p:spPr>
          <a:xfrm>
            <a:off x="9994393" y="11484"/>
            <a:ext cx="226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#eksempel padlet</a:t>
            </a:r>
            <a:endParaRPr lang="en-GB" i="1" dirty="0">
              <a:highlight>
                <a:srgbClr val="FF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B023DB-30A4-A187-F26F-574938682B07}"/>
              </a:ext>
            </a:extLst>
          </p:cNvPr>
          <p:cNvSpPr/>
          <p:nvPr/>
        </p:nvSpPr>
        <p:spPr>
          <a:xfrm>
            <a:off x="932688" y="4006401"/>
            <a:ext cx="2368259" cy="233486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000" dirty="0"/>
              <a:t>QR-KODE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25416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4AE3-C0C7-A5B8-6CBE-FA7497D0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padlet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270B95-96FD-5063-7FE3-3352D8A22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24" y="1560416"/>
            <a:ext cx="8800719" cy="485532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1C2660-15AA-DD61-3E5F-E6F4B0792B6D}"/>
              </a:ext>
            </a:extLst>
          </p:cNvPr>
          <p:cNvSpPr/>
          <p:nvPr/>
        </p:nvSpPr>
        <p:spPr>
          <a:xfrm>
            <a:off x="10095093" y="1560416"/>
            <a:ext cx="1782963" cy="3867912"/>
          </a:xfrm>
          <a:prstGeom prst="wedgeRoundRect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Blir ferdig systematisert i kategoriene:</a:t>
            </a:r>
          </a:p>
          <a:p>
            <a:pPr algn="ctr"/>
            <a:endParaRPr lang="nb-NO" dirty="0"/>
          </a:p>
          <a:p>
            <a:r>
              <a:rPr lang="nb-NO" dirty="0"/>
              <a:t>-medarbeider</a:t>
            </a:r>
          </a:p>
          <a:p>
            <a:r>
              <a:rPr lang="nb-NO" dirty="0"/>
              <a:t>-leder</a:t>
            </a:r>
          </a:p>
          <a:p>
            <a:r>
              <a:rPr lang="nb-NO" dirty="0"/>
              <a:t>-organisasjon /enhet/gruppe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A5165-6E63-E8D7-D2F1-772353873442}"/>
              </a:ext>
            </a:extLst>
          </p:cNvPr>
          <p:cNvSpPr txBox="1"/>
          <p:nvPr/>
        </p:nvSpPr>
        <p:spPr>
          <a:xfrm>
            <a:off x="9994393" y="11484"/>
            <a:ext cx="226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#eksempel padlet</a:t>
            </a:r>
            <a:endParaRPr lang="en-GB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26926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1038564-0F55-479E-8C7E-44E3DD10C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Pause til 14.42;)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50244840-7057-4CA1-93BC-CD4B8153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9583">
            <a:off x="1718126" y="162037"/>
            <a:ext cx="3521706" cy="441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097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03CDE-0E94-683E-9A9F-3091DA3A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-130216"/>
            <a:ext cx="9966651" cy="1285069"/>
          </a:xfrm>
        </p:spPr>
        <p:txBody>
          <a:bodyPr/>
          <a:lstStyle/>
          <a:p>
            <a:r>
              <a:rPr lang="nb-NO" dirty="0"/>
              <a:t>Vi trener</a:t>
            </a:r>
          </a:p>
        </p:txBody>
      </p:sp>
      <p:pic>
        <p:nvPicPr>
          <p:cNvPr id="9" name="Bilde 8" descr="Et bilde som inneholder tekst, skjermbilde, Font&#10;&#10;KI-generert innhold kan være feil.">
            <a:extLst>
              <a:ext uri="{FF2B5EF4-FFF2-40B4-BE49-F238E27FC236}">
                <a16:creationId xmlns:a16="http://schemas.microsoft.com/office/drawing/2014/main" id="{4BD8D63A-5ABB-C1E1-6784-D308B2B6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98" y="933181"/>
            <a:ext cx="7531538" cy="25984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7EB5512-2110-522F-9F49-ECF9C1C48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792" y="3429000"/>
            <a:ext cx="3322104" cy="328239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A114B16-E28C-A3D7-DA8B-FC8B52812C03}"/>
              </a:ext>
            </a:extLst>
          </p:cNvPr>
          <p:cNvSpPr txBox="1"/>
          <p:nvPr/>
        </p:nvSpPr>
        <p:spPr>
          <a:xfrm>
            <a:off x="1484746" y="6045261"/>
            <a:ext cx="6423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Når det er på sitt beste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55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5199762" y="5366697"/>
            <a:ext cx="1542229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600" dirty="0"/>
              <a:t>I: ca.5 min</a:t>
            </a:r>
          </a:p>
          <a:p>
            <a:endParaRPr lang="nb-NO" sz="1600" dirty="0"/>
          </a:p>
          <a:p>
            <a:r>
              <a:rPr lang="nb-NO" sz="1600" dirty="0"/>
              <a:t>G: ca. 15 min</a:t>
            </a:r>
          </a:p>
          <a:p>
            <a:endParaRPr lang="nb-NO" sz="1600" b="1" i="1" dirty="0">
              <a:solidFill>
                <a:srgbClr val="FF0000"/>
              </a:solidFill>
            </a:endParaRPr>
          </a:p>
          <a:p>
            <a:r>
              <a:rPr lang="nb-NO" sz="1600" dirty="0"/>
              <a:t>P: ca. 5 min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2 – Glansbildemetoden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5C431F4-5464-4BF2-9E38-59E367C9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" y="3862373"/>
            <a:ext cx="5100224" cy="284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6D41071-0A08-E618-393F-3C81BE843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819" y="1204330"/>
            <a:ext cx="5391552" cy="253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EF783EC-13A6-0864-FAFA-963F4B6B4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819" y="3804406"/>
            <a:ext cx="5363268" cy="290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B70AE2C-9826-DF8B-A5E4-7198F2AE72A0}"/>
              </a:ext>
            </a:extLst>
          </p:cNvPr>
          <p:cNvSpPr txBox="1"/>
          <p:nvPr/>
        </p:nvSpPr>
        <p:spPr>
          <a:xfrm>
            <a:off x="5397586" y="1260988"/>
            <a:ext cx="1023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highlight>
                  <a:srgbClr val="FFFF00"/>
                </a:highlight>
              </a:rPr>
              <a:t>K 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O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N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K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T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I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S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DFAB6A87-8ABE-81A2-43C1-B4A08BDDA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2" y="1204330"/>
            <a:ext cx="4992081" cy="253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0A83DB6-5D3E-D3DF-7B61-53F9195538D8}"/>
              </a:ext>
            </a:extLst>
          </p:cNvPr>
          <p:cNvSpPr/>
          <p:nvPr/>
        </p:nvSpPr>
        <p:spPr>
          <a:xfrm>
            <a:off x="61913" y="3137836"/>
            <a:ext cx="2103771" cy="666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548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390BE-89E2-4C06-5167-0EEE162F1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>
            <a:extLst>
              <a:ext uri="{FF2B5EF4-FFF2-40B4-BE49-F238E27FC236}">
                <a16:creationId xmlns:a16="http://schemas.microsoft.com/office/drawing/2014/main" id="{456CA7AC-FAC5-B717-6B26-155340E65E37}"/>
              </a:ext>
            </a:extLst>
          </p:cNvPr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7E6542E-1E63-BC49-5E75-6A3E172C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8CED4F6C-E1A3-C440-9F32-A84DE371EB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2587" y="1597021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>
            <a:extLst>
              <a:ext uri="{FF2B5EF4-FFF2-40B4-BE49-F238E27FC236}">
                <a16:creationId xmlns:a16="http://schemas.microsoft.com/office/drawing/2014/main" id="{308ECE2E-9394-951A-1477-E34279D865DA}"/>
              </a:ext>
            </a:extLst>
          </p:cNvPr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>
            <a:extLst>
              <a:ext uri="{FF2B5EF4-FFF2-40B4-BE49-F238E27FC236}">
                <a16:creationId xmlns:a16="http://schemas.microsoft.com/office/drawing/2014/main" id="{44A98622-B282-1A75-19D9-3D15D3C99FCB}"/>
              </a:ext>
            </a:extLst>
          </p:cNvPr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BFA0195-CE16-BDBD-E162-1D4796EC8A34}"/>
              </a:ext>
            </a:extLst>
          </p:cNvPr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EB8024F-22F5-698F-9CB5-9C2A602739D0}"/>
              </a:ext>
            </a:extLst>
          </p:cNvPr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B89B573-56A3-3480-A2E4-F0BD4420063A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175025C8-F220-AE11-A49D-5BDB757D9A10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1D748C1-6658-067F-444B-BFCF28FF3B7C}"/>
              </a:ext>
            </a:extLst>
          </p:cNvPr>
          <p:cNvSpPr/>
          <p:nvPr/>
        </p:nvSpPr>
        <p:spPr>
          <a:xfrm>
            <a:off x="4181755" y="1579120"/>
            <a:ext cx="3639731" cy="1451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2C13883-9165-E97F-4127-E51673A73D5A}"/>
              </a:ext>
            </a:extLst>
          </p:cNvPr>
          <p:cNvSpPr/>
          <p:nvPr/>
        </p:nvSpPr>
        <p:spPr>
          <a:xfrm>
            <a:off x="8774997" y="771603"/>
            <a:ext cx="2486145" cy="1375012"/>
          </a:xfrm>
          <a:prstGeom prst="wedgeEllipseCallout">
            <a:avLst>
              <a:gd name="adj1" fmla="val -88903"/>
              <a:gd name="adj2" fmla="val 476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PRIORITER 3 tiltak per kategori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7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5D518-ACED-060C-D631-0D4BAC0EB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88D7-B691-B109-A770-E618761D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10344758" cy="278797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sikre at 10-FAKTOR følges opp? </a:t>
            </a:r>
            <a:r>
              <a:rPr lang="nb-NO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 til god implementering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6F769-AD8D-3EB1-6A1C-9AFE0E6516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406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" y="-21732"/>
            <a:ext cx="12192000" cy="1285069"/>
          </a:xfr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b="1" dirty="0">
                <a:solidFill>
                  <a:schemeClr val="accent6">
                    <a:lumMod val="50000"/>
                  </a:schemeClr>
                </a:solidFill>
              </a:rPr>
              <a:t> 3: Tiltak, prioritering og handlingsplan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41224" y="1638793"/>
            <a:ext cx="9966651" cy="4218410"/>
          </a:xfrm>
        </p:spPr>
        <p:txBody>
          <a:bodyPr>
            <a:normAutofit/>
          </a:bodyPr>
          <a:lstStyle/>
          <a:p>
            <a:r>
              <a:rPr lang="nb-NO" dirty="0"/>
              <a:t>Bruk IGP. Bruk kjennetegnene på god praksis for hhv medarbeiderne, leder og organisasjonen. Hva skal til for at vi skal komme dit? Og hvem skal ha ansvaret?</a:t>
            </a:r>
          </a:p>
          <a:p>
            <a:endParaRPr lang="nb-NO" dirty="0"/>
          </a:p>
          <a:p>
            <a:r>
              <a:rPr lang="nb-NO" dirty="0"/>
              <a:t>Det utarbeides konkrete, gjennomførbare tiltak</a:t>
            </a:r>
          </a:p>
          <a:p>
            <a:pPr lvl="1"/>
            <a:r>
              <a:rPr lang="nb-NO" dirty="0"/>
              <a:t>Hva kan den enkelte bidra med?</a:t>
            </a:r>
          </a:p>
          <a:p>
            <a:pPr lvl="1"/>
            <a:r>
              <a:rPr lang="nb-NO" dirty="0"/>
              <a:t>Hva vil den enkelte forplikte seg til?</a:t>
            </a:r>
          </a:p>
          <a:p>
            <a:pPr lvl="1"/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41BEC8-6226-41D6-9ABE-4227338D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9520" y="4627501"/>
            <a:ext cx="2062480" cy="22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96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CB23-AC80-C2A5-3E79-0D6AF599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analysere 10-FAKTOR? </a:t>
            </a:r>
            <a:br>
              <a:rPr lang="nb-NO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 til god prosessledelse og analyseverktøy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7400A-4A3C-B669-2310-38DC3827A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321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1998" cy="5601182"/>
        </p:xfrm>
        <a:graphic>
          <a:graphicData uri="http://schemas.openxmlformats.org/drawingml/2006/table">
            <a:tbl>
              <a:tblPr firstRow="1" firstCol="1" bandRow="1"/>
              <a:tblGrid>
                <a:gridCol w="201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9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2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2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6708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Handlingsplan – med</a:t>
                      </a:r>
                      <a:r>
                        <a:rPr lang="nb-NO" sz="4000" b="1" u="non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mål og </a:t>
                      </a:r>
                      <a:r>
                        <a:rPr lang="nb-NO" sz="4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tiltak</a:t>
                      </a:r>
                      <a:endParaRPr lang="nb-NO" sz="4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152">
                <a:tc>
                  <a:txBody>
                    <a:bodyPr/>
                    <a:lstStyle/>
                    <a:p>
                      <a:r>
                        <a:rPr lang="nb-NO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Mål: faktor</a:t>
                      </a:r>
                      <a:r>
                        <a:rPr lang="nb-NO" sz="18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8 – </a:t>
                      </a:r>
                      <a:r>
                        <a:rPr lang="nb-NO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Rolleklarhet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god praksis – hva er det vi ser / hva er det vi gjør– skriv i presens 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Tiltak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Ansvar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Frist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495">
                <a:tc rowSpan="8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4D4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Vi opplever at det er tydelige mål for avdelingen og klare forventninger til medarbeiderne. Rammer er tydelige, og ansvar og myndighet er definert på en tilfredsstillende måte. </a:t>
                      </a:r>
                      <a:endParaRPr lang="nb-NO" sz="1600" dirty="0">
                        <a:latin typeface="Calibri" panose="020F0502020204030204" pitchFamily="34" charset="0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Medarbeiderne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Leder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Organisasjonen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u="none" dirty="0">
                        <a:solidFill>
                          <a:schemeClr val="accent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u="none">
                        <a:solidFill>
                          <a:schemeClr val="accent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u="none">
                        <a:solidFill>
                          <a:schemeClr val="accent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83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95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sng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sng" dirty="0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sng" dirty="0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Bildeforklaring formet som et avrundet rektangel 1"/>
          <p:cNvSpPr/>
          <p:nvPr/>
        </p:nvSpPr>
        <p:spPr>
          <a:xfrm>
            <a:off x="9081740" y="2478010"/>
            <a:ext cx="2310160" cy="2664296"/>
          </a:xfrm>
          <a:prstGeom prst="wedgeRoundRectCallout">
            <a:avLst>
              <a:gd name="adj1" fmla="val -82849"/>
              <a:gd name="adj2" fmla="val -41845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Hvilke tiltak 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kan være aktuelle, hvem har 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ansvar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, når skal de gjennomføres?</a:t>
            </a:r>
          </a:p>
        </p:txBody>
      </p:sp>
      <p:sp>
        <p:nvSpPr>
          <p:cNvPr id="4" name="Bildeforklaring formet som et avrundet rektangel 3"/>
          <p:cNvSpPr/>
          <p:nvPr/>
        </p:nvSpPr>
        <p:spPr>
          <a:xfrm>
            <a:off x="4483470" y="2803860"/>
            <a:ext cx="2541437" cy="2160240"/>
          </a:xfrm>
          <a:prstGeom prst="wedgeRoundRectCallout">
            <a:avLst>
              <a:gd name="adj1" fmla="val -82849"/>
              <a:gd name="adj2" fmla="val -4184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Hvordan ser det ut når det er som best? Hva 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gjør 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medarbeider, leder og organisasjon?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437B9E1-62C7-4C9D-B926-5AC84D3897FA}"/>
              </a:ext>
            </a:extLst>
          </p:cNvPr>
          <p:cNvSpPr txBox="1"/>
          <p:nvPr/>
        </p:nvSpPr>
        <p:spPr>
          <a:xfrm rot="20236214">
            <a:off x="220627" y="4453442"/>
            <a:ext cx="17281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prstClr val="white"/>
                </a:solidFill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26432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b="1" dirty="0">
                <a:solidFill>
                  <a:schemeClr val="accent6">
                    <a:lumMod val="50000"/>
                  </a:schemeClr>
                </a:solidFill>
              </a:rPr>
              <a:t> 3: Vi prioriterer …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Hvilke av ideene til tiltak vil vi prioritere?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Suksess handler om å velge ut det viktigste og jobbe skikkelig med dette slik at vi får resultat.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i="1" dirty="0"/>
              <a:t>Det vi har oppmerksomhet på blir vi gode på!</a:t>
            </a:r>
          </a:p>
        </p:txBody>
      </p:sp>
    </p:spTree>
    <p:extLst>
      <p:ext uri="{BB962C8B-B14F-4D97-AF65-F5344CB8AC3E}">
        <p14:creationId xmlns:p14="http://schemas.microsoft.com/office/powerpoint/2010/main" val="3293391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tx2"/>
                </a:solidFill>
              </a:rPr>
            </a:b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 3 </a:t>
            </a:r>
            <a:r>
              <a:rPr lang="nb-NO" sz="4000" b="1" dirty="0">
                <a:solidFill>
                  <a:schemeClr val="tx2"/>
                </a:solidFill>
              </a:rPr>
              <a:t>: Prioritering av tiltak</a:t>
            </a:r>
            <a:br>
              <a:rPr lang="nb-NO" sz="4000" b="1" dirty="0"/>
            </a:br>
            <a:endParaRPr lang="nb-NO" sz="4000" b="1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-1" y="1285068"/>
          <a:ext cx="12191998" cy="4163230"/>
        </p:xfrm>
        <a:graphic>
          <a:graphicData uri="http://schemas.openxmlformats.org/drawingml/2006/table">
            <a:tbl>
              <a:tblPr firstRow="1" bandRow="1"/>
              <a:tblGrid>
                <a:gridCol w="2896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6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9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051"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Tiltaks-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matrisen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Gjennomførbarhet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157">
                <a:tc gridSpan="2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Vanskelig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Lett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70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Påvirkning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Stor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Kanskje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Bør vurdere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Quick-wins: Ja</a:t>
                      </a:r>
                      <a:endParaRPr lang="nb-NO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Bør gjøre</a:t>
                      </a:r>
                      <a:endParaRPr lang="nb-NO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6315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Liten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Nei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Ikke gjøre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Kanskje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Kan vurdere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kstSylinder 1"/>
          <p:cNvSpPr txBox="1"/>
          <p:nvPr/>
        </p:nvSpPr>
        <p:spPr>
          <a:xfrm>
            <a:off x="3289524" y="5564139"/>
            <a:ext cx="57606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/>
              <a:t>Prioriter tiltakene.  Argumenter for plassering. </a:t>
            </a:r>
          </a:p>
        </p:txBody>
      </p:sp>
      <p:sp>
        <p:nvSpPr>
          <p:cNvPr id="5" name="Tankeboble: sky 4">
            <a:extLst>
              <a:ext uri="{FF2B5EF4-FFF2-40B4-BE49-F238E27FC236}">
                <a16:creationId xmlns:a16="http://schemas.microsoft.com/office/drawing/2014/main" id="{933D5377-7BCF-48C4-8CB5-97923EC85E17}"/>
              </a:ext>
            </a:extLst>
          </p:cNvPr>
          <p:cNvSpPr/>
          <p:nvPr/>
        </p:nvSpPr>
        <p:spPr>
          <a:xfrm>
            <a:off x="1136822" y="5320560"/>
            <a:ext cx="7203989" cy="1385079"/>
          </a:xfrm>
          <a:prstGeom prst="cloudCallout">
            <a:avLst>
              <a:gd name="adj1" fmla="val 59823"/>
              <a:gd name="adj2" fmla="val -534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Se på delte eksempler tiltak. </a:t>
            </a:r>
          </a:p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«Sil» eksempler på tiltak i matrisen.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06A501B-4ADE-AD39-2C61-13CA0776C86F}"/>
              </a:ext>
            </a:extLst>
          </p:cNvPr>
          <p:cNvSpPr txBox="1"/>
          <p:nvPr/>
        </p:nvSpPr>
        <p:spPr>
          <a:xfrm>
            <a:off x="9050164" y="3431406"/>
            <a:ext cx="6429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Hvem vinner VM i hils? – NRK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95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9BAF0-2B77-4C65-C7BF-05161C7BD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8C4793-4B2A-6299-9E7F-58ECEF10F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31118"/>
              </p:ext>
            </p:extLst>
          </p:nvPr>
        </p:nvGraphicFramePr>
        <p:xfrm>
          <a:off x="-2" y="788895"/>
          <a:ext cx="12192002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8847">
                  <a:extLst>
                    <a:ext uri="{9D8B030D-6E8A-4147-A177-3AD203B41FA5}">
                      <a16:colId xmlns:a16="http://schemas.microsoft.com/office/drawing/2014/main" val="2711293982"/>
                    </a:ext>
                  </a:extLst>
                </a:gridCol>
                <a:gridCol w="1219202">
                  <a:extLst>
                    <a:ext uri="{9D8B030D-6E8A-4147-A177-3AD203B41FA5}">
                      <a16:colId xmlns:a16="http://schemas.microsoft.com/office/drawing/2014/main" val="2799831884"/>
                    </a:ext>
                  </a:extLst>
                </a:gridCol>
                <a:gridCol w="1299882">
                  <a:extLst>
                    <a:ext uri="{9D8B030D-6E8A-4147-A177-3AD203B41FA5}">
                      <a16:colId xmlns:a16="http://schemas.microsoft.com/office/drawing/2014/main" val="1214341587"/>
                    </a:ext>
                  </a:extLst>
                </a:gridCol>
                <a:gridCol w="1497106">
                  <a:extLst>
                    <a:ext uri="{9D8B030D-6E8A-4147-A177-3AD203B41FA5}">
                      <a16:colId xmlns:a16="http://schemas.microsoft.com/office/drawing/2014/main" val="3307095293"/>
                    </a:ext>
                  </a:extLst>
                </a:gridCol>
                <a:gridCol w="1272989">
                  <a:extLst>
                    <a:ext uri="{9D8B030D-6E8A-4147-A177-3AD203B41FA5}">
                      <a16:colId xmlns:a16="http://schemas.microsoft.com/office/drawing/2014/main" val="1447780082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327877409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1753850107"/>
                    </a:ext>
                  </a:extLst>
                </a:gridCol>
                <a:gridCol w="1281953">
                  <a:extLst>
                    <a:ext uri="{9D8B030D-6E8A-4147-A177-3AD203B41FA5}">
                      <a16:colId xmlns:a16="http://schemas.microsoft.com/office/drawing/2014/main" val="472625939"/>
                    </a:ext>
                  </a:extLst>
                </a:gridCol>
                <a:gridCol w="1192304">
                  <a:extLst>
                    <a:ext uri="{9D8B030D-6E8A-4147-A177-3AD203B41FA5}">
                      <a16:colId xmlns:a16="http://schemas.microsoft.com/office/drawing/2014/main" val="3942221950"/>
                    </a:ext>
                  </a:extLst>
                </a:gridCol>
                <a:gridCol w="968190">
                  <a:extLst>
                    <a:ext uri="{9D8B030D-6E8A-4147-A177-3AD203B41FA5}">
                      <a16:colId xmlns:a16="http://schemas.microsoft.com/office/drawing/2014/main" val="1528659854"/>
                    </a:ext>
                  </a:extLst>
                </a:gridCol>
              </a:tblGrid>
              <a:tr h="690281">
                <a:tc>
                  <a:txBody>
                    <a:bodyPr/>
                    <a:lstStyle/>
                    <a:p>
                      <a:r>
                        <a:rPr lang="nb-NO" sz="2400" b="1" dirty="0"/>
                        <a:t>Faktor 5</a:t>
                      </a:r>
                    </a:p>
                    <a:p>
                      <a:r>
                        <a:rPr lang="nb-NO" sz="1050" b="1" dirty="0"/>
                        <a:t>Mestringsorientert ledelse</a:t>
                      </a:r>
                      <a:endParaRPr lang="en-GB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b="1" dirty="0"/>
                        <a:t>Kjennetegn/glansbilde</a:t>
                      </a:r>
                      <a:endParaRPr lang="en-GB" sz="16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 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Kjennetegn/ glansbilde</a:t>
                      </a:r>
                      <a:endParaRPr lang="en-GB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 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Kjennetegn/ glansbilde</a:t>
                      </a:r>
                      <a:endParaRPr lang="en-GB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  <a:p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514450"/>
                  </a:ext>
                </a:extLst>
              </a:tr>
              <a:tr h="1158488">
                <a:tc>
                  <a:txBody>
                    <a:bodyPr/>
                    <a:lstStyle/>
                    <a:p>
                      <a:r>
                        <a:rPr lang="nb-NO" sz="1400" b="1" dirty="0"/>
                        <a:t>Medarbeider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834421"/>
                  </a:ext>
                </a:extLst>
              </a:tr>
              <a:tr h="1158488">
                <a:tc>
                  <a:txBody>
                    <a:bodyPr/>
                    <a:lstStyle/>
                    <a:p>
                      <a:r>
                        <a:rPr lang="nb-NO" sz="1400" b="1" dirty="0"/>
                        <a:t>Leder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36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1400" b="1" dirty="0"/>
                        <a:t>Organisasjon/enhet/gruppe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529859"/>
                  </a:ext>
                </a:extLst>
              </a:tr>
            </a:tbl>
          </a:graphicData>
        </a:graphic>
      </p:graphicFrame>
      <p:sp>
        <p:nvSpPr>
          <p:cNvPr id="5" name="Tittel 1">
            <a:extLst>
              <a:ext uri="{FF2B5EF4-FFF2-40B4-BE49-F238E27FC236}">
                <a16:creationId xmlns:a16="http://schemas.microsoft.com/office/drawing/2014/main" id="{F39DBDEB-E0E0-DDD1-0397-8B2AA364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8894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nb-NO" sz="5400" dirty="0">
                <a:solidFill>
                  <a:schemeClr val="tx1"/>
                </a:solidFill>
              </a:rPr>
              <a:t>Fase</a:t>
            </a:r>
            <a:r>
              <a:rPr lang="nb-NO" sz="5400" b="1" dirty="0">
                <a:solidFill>
                  <a:schemeClr val="tx1"/>
                </a:solidFill>
              </a:rPr>
              <a:t> 2 og 3: </a:t>
            </a:r>
            <a:r>
              <a:rPr lang="nb-NO" sz="4800" b="0" dirty="0">
                <a:solidFill>
                  <a:schemeClr val="tx1"/>
                </a:solidFill>
              </a:rPr>
              <a:t>Kjennetegn og tiltak </a:t>
            </a:r>
            <a:endParaRPr lang="nb-NO" sz="5400" b="0" dirty="0">
              <a:solidFill>
                <a:schemeClr val="tx1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9E1724B-1DAF-F9BC-6AEC-C60A24F960C7}"/>
              </a:ext>
            </a:extLst>
          </p:cNvPr>
          <p:cNvSpPr/>
          <p:nvPr/>
        </p:nvSpPr>
        <p:spPr>
          <a:xfrm>
            <a:off x="2563906" y="6092663"/>
            <a:ext cx="7620000" cy="647915"/>
          </a:xfrm>
          <a:prstGeom prst="wedgeEllipseCallout">
            <a:avLst>
              <a:gd name="adj1" fmla="val 64461"/>
              <a:gd name="adj2" fmla="val 6201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Gjør det enkelt, forståelig og nyttig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40EB6-0207-2005-EC69-FFDE1D6F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71564" y="6092662"/>
            <a:ext cx="720436" cy="77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F8E6C-EEA5-E033-691E-C8B472B5120E}"/>
              </a:ext>
            </a:extLst>
          </p:cNvPr>
          <p:cNvSpPr txBox="1"/>
          <p:nvPr/>
        </p:nvSpPr>
        <p:spPr>
          <a:xfrm>
            <a:off x="10462661" y="-30246"/>
            <a:ext cx="18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#eksempel</a:t>
            </a:r>
            <a:endParaRPr lang="en-GB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92514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EB1CE6-D936-2817-6784-27A9E678C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60995"/>
              </p:ext>
            </p:extLst>
          </p:nvPr>
        </p:nvGraphicFramePr>
        <p:xfrm>
          <a:off x="-2" y="788895"/>
          <a:ext cx="12192002" cy="5303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8847">
                  <a:extLst>
                    <a:ext uri="{9D8B030D-6E8A-4147-A177-3AD203B41FA5}">
                      <a16:colId xmlns:a16="http://schemas.microsoft.com/office/drawing/2014/main" val="2711293982"/>
                    </a:ext>
                  </a:extLst>
                </a:gridCol>
                <a:gridCol w="1219202">
                  <a:extLst>
                    <a:ext uri="{9D8B030D-6E8A-4147-A177-3AD203B41FA5}">
                      <a16:colId xmlns:a16="http://schemas.microsoft.com/office/drawing/2014/main" val="2799831884"/>
                    </a:ext>
                  </a:extLst>
                </a:gridCol>
                <a:gridCol w="1299882">
                  <a:extLst>
                    <a:ext uri="{9D8B030D-6E8A-4147-A177-3AD203B41FA5}">
                      <a16:colId xmlns:a16="http://schemas.microsoft.com/office/drawing/2014/main" val="1214341587"/>
                    </a:ext>
                  </a:extLst>
                </a:gridCol>
                <a:gridCol w="1497106">
                  <a:extLst>
                    <a:ext uri="{9D8B030D-6E8A-4147-A177-3AD203B41FA5}">
                      <a16:colId xmlns:a16="http://schemas.microsoft.com/office/drawing/2014/main" val="3307095293"/>
                    </a:ext>
                  </a:extLst>
                </a:gridCol>
                <a:gridCol w="1272989">
                  <a:extLst>
                    <a:ext uri="{9D8B030D-6E8A-4147-A177-3AD203B41FA5}">
                      <a16:colId xmlns:a16="http://schemas.microsoft.com/office/drawing/2014/main" val="1447780082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327877409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1753850107"/>
                    </a:ext>
                  </a:extLst>
                </a:gridCol>
                <a:gridCol w="1281953">
                  <a:extLst>
                    <a:ext uri="{9D8B030D-6E8A-4147-A177-3AD203B41FA5}">
                      <a16:colId xmlns:a16="http://schemas.microsoft.com/office/drawing/2014/main" val="472625939"/>
                    </a:ext>
                  </a:extLst>
                </a:gridCol>
                <a:gridCol w="1192304">
                  <a:extLst>
                    <a:ext uri="{9D8B030D-6E8A-4147-A177-3AD203B41FA5}">
                      <a16:colId xmlns:a16="http://schemas.microsoft.com/office/drawing/2014/main" val="3942221950"/>
                    </a:ext>
                  </a:extLst>
                </a:gridCol>
                <a:gridCol w="968190">
                  <a:extLst>
                    <a:ext uri="{9D8B030D-6E8A-4147-A177-3AD203B41FA5}">
                      <a16:colId xmlns:a16="http://schemas.microsoft.com/office/drawing/2014/main" val="1528659854"/>
                    </a:ext>
                  </a:extLst>
                </a:gridCol>
              </a:tblGrid>
              <a:tr h="690281">
                <a:tc>
                  <a:txBody>
                    <a:bodyPr/>
                    <a:lstStyle/>
                    <a:p>
                      <a:r>
                        <a:rPr lang="nb-NO" sz="2400" b="1" dirty="0"/>
                        <a:t>Faktor 5</a:t>
                      </a:r>
                    </a:p>
                    <a:p>
                      <a:r>
                        <a:rPr lang="nb-NO" sz="1050" b="1" dirty="0"/>
                        <a:t>Mestringsorientert ledelse</a:t>
                      </a:r>
                      <a:endParaRPr lang="en-GB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b="1" dirty="0"/>
                        <a:t>Kjennetegn/glansbilde</a:t>
                      </a:r>
                      <a:endParaRPr lang="en-GB" sz="16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 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Kjennetegn/ glansbilde</a:t>
                      </a:r>
                      <a:endParaRPr lang="en-GB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 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Kjennetegn/ glansbilde</a:t>
                      </a:r>
                      <a:endParaRPr lang="en-GB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  <a:p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514450"/>
                  </a:ext>
                </a:extLst>
              </a:tr>
              <a:tr h="1158488">
                <a:tc>
                  <a:txBody>
                    <a:bodyPr/>
                    <a:lstStyle/>
                    <a:p>
                      <a:r>
                        <a:rPr lang="nb-NO" sz="1400" b="1" dirty="0"/>
                        <a:t>Medarbeider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Vi spør etter tilbakemeldinger</a:t>
                      </a:r>
                    </a:p>
                    <a:p>
                      <a:r>
                        <a:rPr lang="nb-NO" sz="1100" dirty="0"/>
                        <a:t>Vi gir tilbakemeldinger</a:t>
                      </a:r>
                    </a:p>
                    <a:p>
                      <a:r>
                        <a:rPr lang="nb-NO" sz="1100" dirty="0"/>
                        <a:t>Vi bruker tilbakemeldinger</a:t>
                      </a:r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Tar kollegaer og leder på fersken når de gjør det lille ekstra – og sier det til vedkommende</a:t>
                      </a:r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Alle ansatte fortløpende</a:t>
                      </a:r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834421"/>
                  </a:ext>
                </a:extLst>
              </a:tr>
              <a:tr h="1158488">
                <a:tc>
                  <a:txBody>
                    <a:bodyPr/>
                    <a:lstStyle/>
                    <a:p>
                      <a:r>
                        <a:rPr lang="nb-NO" sz="1400" b="1" dirty="0"/>
                        <a:t>Leder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Jeg gir tilbakemeldinger</a:t>
                      </a:r>
                    </a:p>
                    <a:p>
                      <a:r>
                        <a:rPr lang="nb-NO" sz="1100" dirty="0"/>
                        <a:t>Jeg spør etter tilbakemeldinger</a:t>
                      </a:r>
                    </a:p>
                    <a:p>
                      <a:r>
                        <a:rPr lang="nb-NO" sz="1100" dirty="0"/>
                        <a:t>Jeg bruker tilbakemeldinger</a:t>
                      </a:r>
                    </a:p>
                    <a:p>
                      <a:r>
                        <a:rPr lang="nb-NO" sz="1100" dirty="0"/>
                        <a:t>Jeg anerkjenner når noen spør etter tilbakemeldinger</a:t>
                      </a:r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Tema i medarbeider-samtaler</a:t>
                      </a:r>
                    </a:p>
                    <a:p>
                      <a:endParaRPr lang="nb-NO" sz="1100" dirty="0"/>
                    </a:p>
                    <a:p>
                      <a:r>
                        <a:rPr lang="nb-NO" sz="1100" dirty="0"/>
                        <a:t>Etterspør på møter</a:t>
                      </a:r>
                    </a:p>
                    <a:p>
                      <a:endParaRPr lang="nb-NO" sz="1100" dirty="0"/>
                    </a:p>
                    <a:p>
                      <a:r>
                        <a:rPr lang="nb-NO" sz="1100" dirty="0"/>
                        <a:t>Takker for og bruker tilbakemeldinger</a:t>
                      </a:r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Leder – årlig</a:t>
                      </a:r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r>
                        <a:rPr lang="en-GB" sz="1100" dirty="0" err="1"/>
                        <a:t>Leder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fortløpende</a:t>
                      </a:r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36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1400" b="1" dirty="0"/>
                        <a:t>Organisasjon/enhet/gruppe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Vi har en læringsfremmende tilbakemeldingskultur</a:t>
                      </a:r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Tema på fellesmøter – eks. vi deler en tilbakemelding vi har fått som var nyttig </a:t>
                      </a:r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dirty="0"/>
                        <a:t>Leder hovedansvar – alle medansvar</a:t>
                      </a:r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529859"/>
                  </a:ext>
                </a:extLst>
              </a:tr>
            </a:tbl>
          </a:graphicData>
        </a:graphic>
      </p:graphicFrame>
      <p:sp>
        <p:nvSpPr>
          <p:cNvPr id="5" name="Tittel 1">
            <a:extLst>
              <a:ext uri="{FF2B5EF4-FFF2-40B4-BE49-F238E27FC236}">
                <a16:creationId xmlns:a16="http://schemas.microsoft.com/office/drawing/2014/main" id="{73F18BEF-7B33-A0F2-E8A4-4E0EC7B0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8894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nb-NO" sz="5400" dirty="0">
                <a:solidFill>
                  <a:schemeClr val="tx1"/>
                </a:solidFill>
              </a:rPr>
              <a:t>Fase</a:t>
            </a:r>
            <a:r>
              <a:rPr lang="nb-NO" sz="5400" b="1" dirty="0">
                <a:solidFill>
                  <a:schemeClr val="tx1"/>
                </a:solidFill>
              </a:rPr>
              <a:t> 2 og 3: </a:t>
            </a:r>
            <a:r>
              <a:rPr lang="nb-NO" sz="4800" b="0" dirty="0">
                <a:solidFill>
                  <a:schemeClr val="tx1"/>
                </a:solidFill>
              </a:rPr>
              <a:t>Kjennetegn og tiltak  </a:t>
            </a:r>
            <a:endParaRPr lang="nb-NO" sz="5400" b="0" dirty="0">
              <a:solidFill>
                <a:schemeClr val="tx1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F89CA92-FCB1-F552-6785-A8176E3F41F9}"/>
              </a:ext>
            </a:extLst>
          </p:cNvPr>
          <p:cNvSpPr/>
          <p:nvPr/>
        </p:nvSpPr>
        <p:spPr>
          <a:xfrm>
            <a:off x="2563906" y="6092663"/>
            <a:ext cx="7620000" cy="647915"/>
          </a:xfrm>
          <a:prstGeom prst="wedgeEllipseCallout">
            <a:avLst>
              <a:gd name="adj1" fmla="val 64461"/>
              <a:gd name="adj2" fmla="val 6201"/>
            </a:avLst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Gjør det enkelt, forståelig og nyttig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ABA5F-D7F6-C54E-BA63-45117A057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71564" y="6092662"/>
            <a:ext cx="720436" cy="77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29497-14BF-D0E9-177E-2EE24EB5DDC2}"/>
              </a:ext>
            </a:extLst>
          </p:cNvPr>
          <p:cNvSpPr txBox="1"/>
          <p:nvPr/>
        </p:nvSpPr>
        <p:spPr>
          <a:xfrm>
            <a:off x="10462661" y="-30246"/>
            <a:ext cx="18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#eksempel</a:t>
            </a:r>
            <a:endParaRPr lang="en-GB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3774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9BAF0-2B77-4C65-C7BF-05161C7BD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8C4793-4B2A-6299-9E7F-58ECEF10FA66}"/>
              </a:ext>
            </a:extLst>
          </p:cNvPr>
          <p:cNvGraphicFramePr>
            <a:graphicFrameLocks noGrp="1"/>
          </p:cNvGraphicFramePr>
          <p:nvPr/>
        </p:nvGraphicFramePr>
        <p:xfrm>
          <a:off x="-2" y="788895"/>
          <a:ext cx="12192002" cy="6995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8847">
                  <a:extLst>
                    <a:ext uri="{9D8B030D-6E8A-4147-A177-3AD203B41FA5}">
                      <a16:colId xmlns:a16="http://schemas.microsoft.com/office/drawing/2014/main" val="2711293982"/>
                    </a:ext>
                  </a:extLst>
                </a:gridCol>
                <a:gridCol w="2034719">
                  <a:extLst>
                    <a:ext uri="{9D8B030D-6E8A-4147-A177-3AD203B41FA5}">
                      <a16:colId xmlns:a16="http://schemas.microsoft.com/office/drawing/2014/main" val="2799831884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1214341587"/>
                    </a:ext>
                  </a:extLst>
                </a:gridCol>
                <a:gridCol w="1191491">
                  <a:extLst>
                    <a:ext uri="{9D8B030D-6E8A-4147-A177-3AD203B41FA5}">
                      <a16:colId xmlns:a16="http://schemas.microsoft.com/office/drawing/2014/main" val="3307095293"/>
                    </a:ext>
                  </a:extLst>
                </a:gridCol>
                <a:gridCol w="1662545">
                  <a:extLst>
                    <a:ext uri="{9D8B030D-6E8A-4147-A177-3AD203B41FA5}">
                      <a16:colId xmlns:a16="http://schemas.microsoft.com/office/drawing/2014/main" val="1447780082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327877409"/>
                    </a:ext>
                  </a:extLst>
                </a:gridCol>
                <a:gridCol w="683491">
                  <a:extLst>
                    <a:ext uri="{9D8B030D-6E8A-4147-A177-3AD203B41FA5}">
                      <a16:colId xmlns:a16="http://schemas.microsoft.com/office/drawing/2014/main" val="1753850107"/>
                    </a:ext>
                  </a:extLst>
                </a:gridCol>
                <a:gridCol w="1145309">
                  <a:extLst>
                    <a:ext uri="{9D8B030D-6E8A-4147-A177-3AD203B41FA5}">
                      <a16:colId xmlns:a16="http://schemas.microsoft.com/office/drawing/2014/main" val="472625939"/>
                    </a:ext>
                  </a:extLst>
                </a:gridCol>
                <a:gridCol w="500392">
                  <a:extLst>
                    <a:ext uri="{9D8B030D-6E8A-4147-A177-3AD203B41FA5}">
                      <a16:colId xmlns:a16="http://schemas.microsoft.com/office/drawing/2014/main" val="3942221950"/>
                    </a:ext>
                  </a:extLst>
                </a:gridCol>
                <a:gridCol w="968190">
                  <a:extLst>
                    <a:ext uri="{9D8B030D-6E8A-4147-A177-3AD203B41FA5}">
                      <a16:colId xmlns:a16="http://schemas.microsoft.com/office/drawing/2014/main" val="1528659854"/>
                    </a:ext>
                  </a:extLst>
                </a:gridCol>
              </a:tblGrid>
              <a:tr h="690281">
                <a:tc>
                  <a:txBody>
                    <a:bodyPr/>
                    <a:lstStyle/>
                    <a:p>
                      <a:r>
                        <a:rPr lang="nb-NO" sz="2400" b="1" dirty="0"/>
                        <a:t>Faktor 7</a:t>
                      </a:r>
                    </a:p>
                    <a:p>
                      <a:r>
                        <a:rPr lang="nb-NO" sz="1050" b="1" dirty="0"/>
                        <a:t>Rolleklarhet</a:t>
                      </a:r>
                      <a:endParaRPr lang="en-GB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b="1" dirty="0"/>
                        <a:t>Kjennetegn/glansbilde</a:t>
                      </a:r>
                      <a:endParaRPr lang="en-GB" sz="16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 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Kjennetegn/ glansbilde</a:t>
                      </a:r>
                      <a:endParaRPr lang="en-GB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 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Kjennetegn/ glansbilde</a:t>
                      </a:r>
                      <a:endParaRPr lang="en-GB" sz="14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Tiltak</a:t>
                      </a:r>
                      <a:endParaRPr lang="en-GB" sz="1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Ansvar/</a:t>
                      </a:r>
                    </a:p>
                    <a:p>
                      <a:r>
                        <a:rPr lang="nb-NO" sz="1400" b="1" dirty="0"/>
                        <a:t>frist</a:t>
                      </a:r>
                      <a:endParaRPr lang="en-GB" sz="1400" b="1" dirty="0"/>
                    </a:p>
                    <a:p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514450"/>
                  </a:ext>
                </a:extLst>
              </a:tr>
              <a:tr h="1158488">
                <a:tc>
                  <a:txBody>
                    <a:bodyPr/>
                    <a:lstStyle/>
                    <a:p>
                      <a:r>
                        <a:rPr lang="nb-NO" sz="1400" b="1" dirty="0"/>
                        <a:t>Medarbeider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Man er </a:t>
                      </a:r>
                      <a:r>
                        <a:rPr lang="en-GB" sz="1200" dirty="0" err="1"/>
                        <a:t>trygg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på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arbeidsoppgaver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og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ansvar</a:t>
                      </a:r>
                      <a:r>
                        <a:rPr lang="en-GB" sz="1200" dirty="0"/>
                        <a:t> – </a:t>
                      </a:r>
                      <a:r>
                        <a:rPr lang="en-GB" sz="1200" dirty="0" err="1"/>
                        <a:t>egne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og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andres</a:t>
                      </a:r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Vi </a:t>
                      </a:r>
                      <a:r>
                        <a:rPr lang="en-GB" sz="1050" dirty="0" err="1"/>
                        <a:t>etterspør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visuell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arbeidsflyt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oversikt</a:t>
                      </a:r>
                      <a:endParaRPr lang="en-GB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Trygg </a:t>
                      </a:r>
                      <a:r>
                        <a:rPr lang="en-GB" sz="1200" dirty="0" err="1"/>
                        <a:t>på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prioriteringer</a:t>
                      </a:r>
                      <a:r>
                        <a:rPr lang="en-GB" sz="1200" dirty="0"/>
                        <a:t> – </a:t>
                      </a:r>
                      <a:r>
                        <a:rPr lang="en-GB" sz="1200" dirty="0" err="1"/>
                        <a:t>hva</a:t>
                      </a:r>
                      <a:r>
                        <a:rPr lang="en-GB" sz="1200" dirty="0"/>
                        <a:t> man </a:t>
                      </a:r>
                      <a:r>
                        <a:rPr lang="en-GB" sz="1200" dirty="0" err="1"/>
                        <a:t>kan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prioritere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opp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og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vekk</a:t>
                      </a:r>
                      <a:endParaRPr lang="en-GB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Jeg </a:t>
                      </a:r>
                      <a:r>
                        <a:rPr lang="en-GB" sz="1050" dirty="0" err="1"/>
                        <a:t>spør</a:t>
                      </a:r>
                      <a:r>
                        <a:rPr lang="en-GB" sz="1050" dirty="0"/>
                        <a:t> om </a:t>
                      </a:r>
                      <a:r>
                        <a:rPr lang="en-GB" sz="1050" dirty="0" err="1"/>
                        <a:t>hjelp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fra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leder</a:t>
                      </a:r>
                      <a:r>
                        <a:rPr lang="en-GB" sz="1050" dirty="0"/>
                        <a:t> – </a:t>
                      </a:r>
                      <a:r>
                        <a:rPr lang="en-GB" sz="1050" dirty="0" err="1"/>
                        <a:t>og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evt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kollegaer</a:t>
                      </a:r>
                      <a:endParaRPr lang="en-GB" sz="1050" dirty="0"/>
                    </a:p>
                    <a:p>
                      <a:endParaRPr lang="en-GB" sz="1050" dirty="0"/>
                    </a:p>
                    <a:p>
                      <a:r>
                        <a:rPr lang="en-GB" sz="1050" dirty="0"/>
                        <a:t>Bruke </a:t>
                      </a:r>
                      <a:r>
                        <a:rPr lang="en-GB" sz="1050" dirty="0" err="1"/>
                        <a:t>prioriteringslister</a:t>
                      </a:r>
                      <a:endParaRPr lang="en-GB" sz="1050" dirty="0"/>
                    </a:p>
                    <a:p>
                      <a:endParaRPr lang="en-GB" sz="1050" dirty="0"/>
                    </a:p>
                    <a:p>
                      <a:r>
                        <a:rPr lang="en-GB" sz="1050" dirty="0" err="1"/>
                        <a:t>Eks</a:t>
                      </a:r>
                      <a:r>
                        <a:rPr lang="en-GB" sz="1050" dirty="0"/>
                        <a:t> bruk </a:t>
                      </a:r>
                      <a:r>
                        <a:rPr lang="en-GB" sz="1050" dirty="0" err="1"/>
                        <a:t>av</a:t>
                      </a:r>
                      <a:r>
                        <a:rPr lang="en-GB" sz="1050" dirty="0"/>
                        <a:t> case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834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1400" b="1" dirty="0"/>
                        <a:t>Leder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Leder kommuniserer klart og strukturert – en til en og i team</a:t>
                      </a:r>
                    </a:p>
                    <a:p>
                      <a:endParaRPr lang="nb-NO" sz="1200" dirty="0"/>
                    </a:p>
                    <a:p>
                      <a:r>
                        <a:rPr lang="nb-NO" sz="1200" dirty="0"/>
                        <a:t>Leder sikrer god inforamsjonsdeling i endringer i roller og oppgavefordelinger</a:t>
                      </a:r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Gode </a:t>
                      </a:r>
                      <a:r>
                        <a:rPr lang="en-GB" sz="1050" dirty="0" err="1"/>
                        <a:t>arenaer</a:t>
                      </a:r>
                      <a:r>
                        <a:rPr lang="en-GB" sz="1050" dirty="0"/>
                        <a:t> for </a:t>
                      </a:r>
                      <a:r>
                        <a:rPr lang="en-GB" sz="1050" dirty="0" err="1"/>
                        <a:t>informasjonsdeling</a:t>
                      </a:r>
                      <a:endParaRPr lang="en-GB" sz="1050" dirty="0"/>
                    </a:p>
                    <a:p>
                      <a:endParaRPr lang="en-GB" sz="1050" dirty="0"/>
                    </a:p>
                    <a:p>
                      <a:r>
                        <a:rPr lang="en-GB" sz="1050" dirty="0" err="1"/>
                        <a:t>Rutiner</a:t>
                      </a:r>
                      <a:r>
                        <a:rPr lang="en-GB" sz="1050" dirty="0"/>
                        <a:t> for </a:t>
                      </a:r>
                      <a:r>
                        <a:rPr lang="en-GB" sz="1050" dirty="0" err="1"/>
                        <a:t>informasjonsdeling</a:t>
                      </a:r>
                      <a:r>
                        <a:rPr lang="en-GB" sz="1050" dirty="0"/>
                        <a:t>  </a:t>
                      </a:r>
                      <a:r>
                        <a:rPr lang="en-GB" sz="1050" dirty="0" err="1"/>
                        <a:t>til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medarbeidere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som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ikke</a:t>
                      </a:r>
                      <a:r>
                        <a:rPr lang="en-GB" sz="1050" dirty="0"/>
                        <a:t> er </a:t>
                      </a:r>
                      <a:r>
                        <a:rPr lang="en-GB" sz="1050" dirty="0" err="1"/>
                        <a:t>tilstede</a:t>
                      </a:r>
                      <a:endParaRPr lang="en-GB" sz="1050" dirty="0"/>
                    </a:p>
                    <a:p>
                      <a:endParaRPr lang="en-GB" sz="1050" dirty="0"/>
                    </a:p>
                    <a:p>
                      <a:endParaRPr lang="en-GB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Roller </a:t>
                      </a:r>
                      <a:r>
                        <a:rPr lang="en-GB" sz="1200" dirty="0" err="1"/>
                        <a:t>og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arbeidsoppgaver</a:t>
                      </a:r>
                      <a:r>
                        <a:rPr lang="en-GB" sz="1200" dirty="0"/>
                        <a:t> er </a:t>
                      </a:r>
                      <a:r>
                        <a:rPr lang="en-GB" sz="1200" dirty="0" err="1"/>
                        <a:t>tydelig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definert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og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fordelt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basert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på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lederens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kjennskap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til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medarbeiderens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kompetanse</a:t>
                      </a:r>
                      <a:endParaRPr lang="en-GB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/>
                        <a:t>Strukturerte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medarbeidersamtaler</a:t>
                      </a:r>
                      <a:endParaRPr lang="en-GB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Lage </a:t>
                      </a:r>
                      <a:r>
                        <a:rPr lang="en-GB" sz="1100" dirty="0" err="1"/>
                        <a:t>en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klar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rollebeskrivele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og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oppgavefordeling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som</a:t>
                      </a:r>
                      <a:r>
                        <a:rPr lang="en-GB" sz="1100" dirty="0"/>
                        <a:t> er </a:t>
                      </a:r>
                      <a:r>
                        <a:rPr lang="en-GB" sz="1100" dirty="0" err="1"/>
                        <a:t>lett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tilgjengelig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og</a:t>
                      </a:r>
                      <a:r>
                        <a:rPr lang="en-GB" sz="1100" dirty="0"/>
                        <a:t> </a:t>
                      </a:r>
                      <a:r>
                        <a:rPr lang="en-GB" sz="1100" dirty="0" err="1"/>
                        <a:t>forståelig</a:t>
                      </a:r>
                      <a:r>
                        <a:rPr lang="en-GB" sz="1100" dirty="0"/>
                        <a:t> for alle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36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1400" b="1" dirty="0"/>
                        <a:t>Organisasjon/enhet/gruppe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  <a:p>
                      <a:r>
                        <a:rPr lang="en-GB" sz="1200" dirty="0" err="1"/>
                        <a:t>Enheten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har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tydelig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rolle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og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ansvarsoppgaver</a:t>
                      </a:r>
                      <a:endParaRPr lang="en-GB" sz="1200" dirty="0"/>
                    </a:p>
                    <a:p>
                      <a:endParaRPr lang="en-GB" sz="1200" dirty="0"/>
                    </a:p>
                    <a:p>
                      <a:r>
                        <a:rPr lang="en-GB" sz="1200" dirty="0" err="1"/>
                        <a:t>Brukere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skal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møte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lik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kvalitet</a:t>
                      </a:r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 err="1"/>
                        <a:t>Gjennomgang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av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servicerutiner</a:t>
                      </a:r>
                      <a:endParaRPr lang="en-GB" sz="1050" dirty="0"/>
                    </a:p>
                    <a:p>
                      <a:endParaRPr lang="en-GB" sz="1050" dirty="0"/>
                    </a:p>
                    <a:p>
                      <a:r>
                        <a:rPr lang="en-GB" sz="1050" dirty="0" err="1"/>
                        <a:t>Prøve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ut</a:t>
                      </a:r>
                      <a:r>
                        <a:rPr lang="en-GB" sz="1050" dirty="0"/>
                        <a:t> case  - se </a:t>
                      </a:r>
                      <a:r>
                        <a:rPr lang="en-GB" sz="1050" dirty="0" err="1"/>
                        <a:t>etter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lik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praksis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og</a:t>
                      </a:r>
                      <a:r>
                        <a:rPr lang="en-GB" sz="1050" dirty="0"/>
                        <a:t> </a:t>
                      </a:r>
                      <a:r>
                        <a:rPr lang="en-GB" sz="1050" dirty="0" err="1"/>
                        <a:t>tolkning</a:t>
                      </a:r>
                      <a:endParaRPr lang="en-GB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Alle vet </a:t>
                      </a:r>
                      <a:r>
                        <a:rPr lang="en-GB" sz="1200" dirty="0" err="1"/>
                        <a:t>hva</a:t>
                      </a:r>
                      <a:r>
                        <a:rPr lang="en-GB" sz="1200" dirty="0"/>
                        <a:t> de </a:t>
                      </a:r>
                      <a:r>
                        <a:rPr lang="en-GB" sz="1200" dirty="0" err="1"/>
                        <a:t>skal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prioritere</a:t>
                      </a:r>
                      <a:endParaRPr lang="en-GB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Vi </a:t>
                      </a:r>
                      <a:r>
                        <a:rPr lang="en-GB" sz="1000" dirty="0" err="1"/>
                        <a:t>spør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etter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prioriterinsstøtte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ved</a:t>
                      </a:r>
                      <a:r>
                        <a:rPr lang="en-GB" sz="1000" dirty="0"/>
                        <a:t> </a:t>
                      </a:r>
                      <a:r>
                        <a:rPr lang="en-GB" sz="1000" dirty="0" err="1"/>
                        <a:t>behov</a:t>
                      </a:r>
                      <a:endParaRPr lang="en-GB" sz="1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529859"/>
                  </a:ext>
                </a:extLst>
              </a:tr>
            </a:tbl>
          </a:graphicData>
        </a:graphic>
      </p:graphicFrame>
      <p:sp>
        <p:nvSpPr>
          <p:cNvPr id="5" name="Tittel 1">
            <a:extLst>
              <a:ext uri="{FF2B5EF4-FFF2-40B4-BE49-F238E27FC236}">
                <a16:creationId xmlns:a16="http://schemas.microsoft.com/office/drawing/2014/main" id="{F39DBDEB-E0E0-DDD1-0397-8B2AA364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8894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nb-NO" sz="5400" dirty="0">
                <a:solidFill>
                  <a:schemeClr val="tx1"/>
                </a:solidFill>
              </a:rPr>
              <a:t>Fase</a:t>
            </a:r>
            <a:r>
              <a:rPr lang="nb-NO" sz="5400" b="1" dirty="0">
                <a:solidFill>
                  <a:schemeClr val="tx1"/>
                </a:solidFill>
              </a:rPr>
              <a:t> 2 og 3: </a:t>
            </a:r>
            <a:r>
              <a:rPr lang="nb-NO" sz="4800" b="0" dirty="0">
                <a:solidFill>
                  <a:schemeClr val="tx1"/>
                </a:solidFill>
              </a:rPr>
              <a:t>Kjennetegn og tiltak </a:t>
            </a:r>
            <a:endParaRPr lang="nb-NO" sz="54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40EB6-0207-2005-EC69-FFDE1D6F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71564" y="6092662"/>
            <a:ext cx="720436" cy="77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F8E6C-EEA5-E033-691E-C8B472B5120E}"/>
              </a:ext>
            </a:extLst>
          </p:cNvPr>
          <p:cNvSpPr txBox="1"/>
          <p:nvPr/>
        </p:nvSpPr>
        <p:spPr>
          <a:xfrm>
            <a:off x="10462661" y="-30246"/>
            <a:ext cx="18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800" i="1" dirty="0">
                <a:highlight>
                  <a:srgbClr val="FFFF00"/>
                </a:highlight>
              </a:rPr>
              <a:t>Eksempel</a:t>
            </a:r>
            <a:endParaRPr lang="en-GB" sz="28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19494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3F81-040B-6B3E-ADB2-77CEE45B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B70ADC-5BC3-9D87-D8BC-26012961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346" y="0"/>
            <a:ext cx="5115654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3120A22-1288-C04F-4355-8557DB20EABA}"/>
              </a:ext>
            </a:extLst>
          </p:cNvPr>
          <p:cNvSpPr txBox="1"/>
          <p:nvPr/>
        </p:nvSpPr>
        <p:spPr>
          <a:xfrm>
            <a:off x="800507" y="1012954"/>
            <a:ext cx="53117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De 10 faktorene:</a:t>
            </a:r>
          </a:p>
          <a:p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Indre motivasjon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Mestringstro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Autonomi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Kompetansemobilisering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Mestringsorientert ledelse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Rolleklarhet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Relevant kompetanseutvikling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Fleksibilitetsvilje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Mestringsklima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Prososial motivasjon</a:t>
            </a:r>
          </a:p>
          <a:p>
            <a:pPr marL="342900" indent="-342900">
              <a:buFont typeface="+mj-lt"/>
              <a:buAutoNum type="arabicPeriod"/>
            </a:pP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7DD8169-C493-8953-F774-4FF1A6B2EA91}"/>
              </a:ext>
            </a:extLst>
          </p:cNvPr>
          <p:cNvSpPr txBox="1"/>
          <p:nvPr/>
        </p:nvSpPr>
        <p:spPr>
          <a:xfrm>
            <a:off x="871551" y="606202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Bilder og plakater | 10FAKTOR</a:t>
            </a:r>
            <a:endParaRPr lang="nb-NO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DE7D8B5-A237-5606-B338-2900A47F76D8}"/>
              </a:ext>
            </a:extLst>
          </p:cNvPr>
          <p:cNvSpPr/>
          <p:nvPr/>
        </p:nvSpPr>
        <p:spPr>
          <a:xfrm>
            <a:off x="3995928" y="426646"/>
            <a:ext cx="3447288" cy="2453713"/>
          </a:xfrm>
          <a:prstGeom prst="wedgeEllipseCallout">
            <a:avLst>
              <a:gd name="adj1" fmla="val 92695"/>
              <a:gd name="adj2" fmla="val 6212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Gå inn i boblene.  Er det slik hos dere?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500245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4997632" y="5424122"/>
            <a:ext cx="1542229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600" dirty="0"/>
              <a:t>I: ca.5 min</a:t>
            </a:r>
          </a:p>
          <a:p>
            <a:endParaRPr lang="nb-NO" sz="1600" dirty="0"/>
          </a:p>
          <a:p>
            <a:r>
              <a:rPr lang="nb-NO" sz="1600" dirty="0"/>
              <a:t>G: ca. 15-20 min</a:t>
            </a:r>
          </a:p>
          <a:p>
            <a:endParaRPr lang="nb-NO" sz="1600" b="1" i="1" dirty="0">
              <a:solidFill>
                <a:srgbClr val="FF0000"/>
              </a:solidFill>
            </a:endParaRPr>
          </a:p>
          <a:p>
            <a:r>
              <a:rPr lang="nb-NO" sz="1600" dirty="0"/>
              <a:t>P: ca. 10 min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3 –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Handlingsplan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5C431F4-5464-4BF2-9E38-59E367C9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1" y="4080041"/>
            <a:ext cx="4820247" cy="268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B70AE2C-9826-DF8B-A5E4-7198F2AE72A0}"/>
              </a:ext>
            </a:extLst>
          </p:cNvPr>
          <p:cNvSpPr txBox="1"/>
          <p:nvPr/>
        </p:nvSpPr>
        <p:spPr>
          <a:xfrm>
            <a:off x="5397586" y="1260988"/>
            <a:ext cx="1023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highlight>
                  <a:srgbClr val="FFFF00"/>
                </a:highlight>
              </a:rPr>
              <a:t>K 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O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N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K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T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I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S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D32109-DC13-D6E0-32D0-855A28D6A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1199037"/>
            <a:ext cx="4771866" cy="268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0A184A0-4FF3-848B-0213-D48572EF9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849" y="1204756"/>
            <a:ext cx="5450009" cy="268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B59B2-513D-D722-4A15-C9B249BF1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970" y="3948955"/>
            <a:ext cx="5418887" cy="287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726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C000E8B-718E-6B0F-7619-500B21CC9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"/>
          <a:stretch/>
        </p:blipFill>
        <p:spPr>
          <a:xfrm>
            <a:off x="5669280" y="711200"/>
            <a:ext cx="6522720" cy="52324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55D80DA-FCD0-8EE1-697C-DD9AE7A9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10" y="310051"/>
            <a:ext cx="9966651" cy="1285069"/>
          </a:xfrm>
        </p:spPr>
        <p:txBody>
          <a:bodyPr>
            <a:normAutofit fontScale="90000"/>
          </a:bodyPr>
          <a:lstStyle/>
          <a:p>
            <a:r>
              <a:rPr lang="nb-NO" sz="4900" i="1" dirty="0"/>
              <a:t>Forslag</a:t>
            </a:r>
            <a:r>
              <a:rPr lang="nb-NO" dirty="0"/>
              <a:t> tidsbruk analyseprosessen i 3 faser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08E864-5451-EA39-3C50-DB98767E0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9" y="1595120"/>
            <a:ext cx="5196521" cy="4348480"/>
          </a:xfrm>
        </p:spPr>
        <p:txBody>
          <a:bodyPr>
            <a:normAutofit fontScale="47500" lnSpcReduction="20000"/>
          </a:bodyPr>
          <a:lstStyle/>
          <a:p>
            <a:r>
              <a:rPr lang="nb-NO" sz="3400" b="1" dirty="0"/>
              <a:t>Fase 3: Tiltak og prioritering</a:t>
            </a:r>
          </a:p>
          <a:p>
            <a:r>
              <a:rPr lang="nb-NO" sz="2900" dirty="0"/>
              <a:t>I: ca. 5 min</a:t>
            </a:r>
          </a:p>
          <a:p>
            <a:r>
              <a:rPr lang="nb-NO" sz="2900" dirty="0"/>
              <a:t>G: ca. 20 min</a:t>
            </a:r>
          </a:p>
          <a:p>
            <a:r>
              <a:rPr lang="nb-NO" sz="2900" dirty="0"/>
              <a:t>P. ca. 10 min</a:t>
            </a:r>
          </a:p>
          <a:p>
            <a:endParaRPr lang="nb-NO" dirty="0"/>
          </a:p>
          <a:p>
            <a:r>
              <a:rPr lang="nb-NO" sz="3300" b="1" dirty="0"/>
              <a:t>Fase 2: Målsetting for utviklingsarbeidet</a:t>
            </a:r>
          </a:p>
          <a:p>
            <a:r>
              <a:rPr lang="nb-NO" sz="2900" dirty="0"/>
              <a:t>I: ca. 5 min</a:t>
            </a:r>
          </a:p>
          <a:p>
            <a:r>
              <a:rPr lang="nb-NO" sz="2900" dirty="0"/>
              <a:t>G: ca. 20 min</a:t>
            </a:r>
          </a:p>
          <a:p>
            <a:r>
              <a:rPr lang="nb-NO" sz="2900" dirty="0"/>
              <a:t>P. ca. 10 min</a:t>
            </a:r>
          </a:p>
          <a:p>
            <a:endParaRPr lang="nb-NO" sz="2900" dirty="0"/>
          </a:p>
          <a:p>
            <a:r>
              <a:rPr lang="nb-NO" sz="3300" b="1" dirty="0"/>
              <a:t>Fase 1: Analyse av resultatene</a:t>
            </a:r>
          </a:p>
          <a:p>
            <a:r>
              <a:rPr lang="nb-NO" sz="2900" dirty="0"/>
              <a:t>I: ca. 10 min</a:t>
            </a:r>
          </a:p>
          <a:p>
            <a:r>
              <a:rPr lang="nb-NO" sz="2900" dirty="0"/>
              <a:t>G: ca. 30 min</a:t>
            </a:r>
          </a:p>
          <a:p>
            <a:r>
              <a:rPr lang="nb-NO" sz="2900" dirty="0"/>
              <a:t>P. ca. 15 min</a:t>
            </a:r>
          </a:p>
          <a:p>
            <a:endParaRPr lang="nb-NO" sz="2900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6" name="Høyre klammeparentes 5">
            <a:extLst>
              <a:ext uri="{FF2B5EF4-FFF2-40B4-BE49-F238E27FC236}">
                <a16:creationId xmlns:a16="http://schemas.microsoft.com/office/drawing/2014/main" id="{CE835EC1-A3DB-2728-5F72-19911846ED5A}"/>
              </a:ext>
            </a:extLst>
          </p:cNvPr>
          <p:cNvSpPr/>
          <p:nvPr/>
        </p:nvSpPr>
        <p:spPr>
          <a:xfrm>
            <a:off x="4541520" y="1595120"/>
            <a:ext cx="1554480" cy="4196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nakkeboble: oval 6">
            <a:extLst>
              <a:ext uri="{FF2B5EF4-FFF2-40B4-BE49-F238E27FC236}">
                <a16:creationId xmlns:a16="http://schemas.microsoft.com/office/drawing/2014/main" id="{2D37C359-7CCA-6005-E94B-8D7A690D418E}"/>
              </a:ext>
            </a:extLst>
          </p:cNvPr>
          <p:cNvSpPr/>
          <p:nvPr/>
        </p:nvSpPr>
        <p:spPr>
          <a:xfrm>
            <a:off x="2600960" y="1879599"/>
            <a:ext cx="1869440" cy="878669"/>
          </a:xfrm>
          <a:prstGeom prst="wedgeEllipseCallout">
            <a:avLst>
              <a:gd name="adj1" fmla="val -70833"/>
              <a:gd name="adj2" fmla="val -413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35 min</a:t>
            </a:r>
          </a:p>
        </p:txBody>
      </p:sp>
      <p:sp>
        <p:nvSpPr>
          <p:cNvPr id="8" name="Snakkeboble: oval 7">
            <a:extLst>
              <a:ext uri="{FF2B5EF4-FFF2-40B4-BE49-F238E27FC236}">
                <a16:creationId xmlns:a16="http://schemas.microsoft.com/office/drawing/2014/main" id="{361E09B8-8421-7279-A1EE-8D04554E5196}"/>
              </a:ext>
            </a:extLst>
          </p:cNvPr>
          <p:cNvSpPr/>
          <p:nvPr/>
        </p:nvSpPr>
        <p:spPr>
          <a:xfrm>
            <a:off x="2672080" y="3403428"/>
            <a:ext cx="1869440" cy="878669"/>
          </a:xfrm>
          <a:prstGeom prst="wedgeEllipseCallout">
            <a:avLst>
              <a:gd name="adj1" fmla="val -70833"/>
              <a:gd name="adj2" fmla="val -413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Ca.35 min</a:t>
            </a:r>
          </a:p>
        </p:txBody>
      </p:sp>
      <p:sp>
        <p:nvSpPr>
          <p:cNvPr id="9" name="Snakkeboble: oval 8">
            <a:extLst>
              <a:ext uri="{FF2B5EF4-FFF2-40B4-BE49-F238E27FC236}">
                <a16:creationId xmlns:a16="http://schemas.microsoft.com/office/drawing/2014/main" id="{9EE9995F-E28D-1B9F-D131-8FE145EA9958}"/>
              </a:ext>
            </a:extLst>
          </p:cNvPr>
          <p:cNvSpPr/>
          <p:nvPr/>
        </p:nvSpPr>
        <p:spPr>
          <a:xfrm>
            <a:off x="2672080" y="4912531"/>
            <a:ext cx="1869440" cy="878669"/>
          </a:xfrm>
          <a:prstGeom prst="wedgeEllipseCallout">
            <a:avLst>
              <a:gd name="adj1" fmla="val -70833"/>
              <a:gd name="adj2" fmla="val -413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55 min</a:t>
            </a:r>
          </a:p>
        </p:txBody>
      </p:sp>
    </p:spTree>
    <p:extLst>
      <p:ext uri="{BB962C8B-B14F-4D97-AF65-F5344CB8AC3E}">
        <p14:creationId xmlns:p14="http://schemas.microsoft.com/office/powerpoint/2010/main" val="39474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79CBC-8C22-05E0-332B-254FEECAF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CA01DE-AC34-7E97-91BC-646DB063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454EBED9-58CD-FF7D-FEEA-2D637C1D9C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872454"/>
              </p:ext>
            </p:extLst>
          </p:nvPr>
        </p:nvGraphicFramePr>
        <p:xfrm>
          <a:off x="1111969" y="1792610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>
            <a:extLst>
              <a:ext uri="{FF2B5EF4-FFF2-40B4-BE49-F238E27FC236}">
                <a16:creationId xmlns:a16="http://schemas.microsoft.com/office/drawing/2014/main" id="{76DCF672-3D22-4E00-1E6A-77D8957F569C}"/>
              </a:ext>
            </a:extLst>
          </p:cNvPr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>
            <a:extLst>
              <a:ext uri="{FF2B5EF4-FFF2-40B4-BE49-F238E27FC236}">
                <a16:creationId xmlns:a16="http://schemas.microsoft.com/office/drawing/2014/main" id="{E3D8407C-38F8-9E2E-51AB-0E232B1705E8}"/>
              </a:ext>
            </a:extLst>
          </p:cNvPr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71F0468-4077-75BB-465A-4E2E0B645FC7}"/>
              </a:ext>
            </a:extLst>
          </p:cNvPr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7E443950-26A1-D0B1-37FC-9C3CF7FFC00C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EACBDFD-185E-5D97-B20A-463B67DF65AB}"/>
              </a:ext>
            </a:extLst>
          </p:cNvPr>
          <p:cNvSpPr/>
          <p:nvPr/>
        </p:nvSpPr>
        <p:spPr>
          <a:xfrm>
            <a:off x="9553264" y="4219672"/>
            <a:ext cx="2486145" cy="1375012"/>
          </a:xfrm>
          <a:prstGeom prst="wedgeEllipseCallout">
            <a:avLst>
              <a:gd name="adj1" fmla="val -79000"/>
              <a:gd name="adj2" fmla="val 3945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2 faktorer til bevaring og 2 faktorer til forbedring</a:t>
            </a:r>
            <a:endParaRPr lang="en-GB" dirty="0"/>
          </a:p>
        </p:txBody>
      </p:sp>
      <p:sp>
        <p:nvSpPr>
          <p:cNvPr id="5" name="Speech Bubble: Oval 2">
            <a:extLst>
              <a:ext uri="{FF2B5EF4-FFF2-40B4-BE49-F238E27FC236}">
                <a16:creationId xmlns:a16="http://schemas.microsoft.com/office/drawing/2014/main" id="{D8757BA4-0DE6-5DD7-E7CF-7EB9492CCD99}"/>
              </a:ext>
            </a:extLst>
          </p:cNvPr>
          <p:cNvSpPr/>
          <p:nvPr/>
        </p:nvSpPr>
        <p:spPr>
          <a:xfrm>
            <a:off x="7908669" y="1349542"/>
            <a:ext cx="2486145" cy="1375012"/>
          </a:xfrm>
          <a:prstGeom prst="wedgeEllipseCallout">
            <a:avLst>
              <a:gd name="adj1" fmla="val -88903"/>
              <a:gd name="adj2" fmla="val 476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PRIORITER 3 tiltak per kategori</a:t>
            </a:r>
            <a:endParaRPr lang="en-GB" dirty="0"/>
          </a:p>
        </p:txBody>
      </p:sp>
      <p:sp>
        <p:nvSpPr>
          <p:cNvPr id="8" name="Speech Bubble: Oval 4">
            <a:extLst>
              <a:ext uri="{FF2B5EF4-FFF2-40B4-BE49-F238E27FC236}">
                <a16:creationId xmlns:a16="http://schemas.microsoft.com/office/drawing/2014/main" id="{03B1CD96-B8C7-388C-F9E4-8B8A6CD52B95}"/>
              </a:ext>
            </a:extLst>
          </p:cNvPr>
          <p:cNvSpPr/>
          <p:nvPr/>
        </p:nvSpPr>
        <p:spPr>
          <a:xfrm>
            <a:off x="9355010" y="2689918"/>
            <a:ext cx="2486145" cy="1375012"/>
          </a:xfrm>
          <a:prstGeom prst="wedgeEllipseCallout">
            <a:avLst>
              <a:gd name="adj1" fmla="val -101718"/>
              <a:gd name="adj2" fmla="val 687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PRIORITER 3 kjennetegn per kategori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3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klær, mann, person, dress&#10;&#10;KI-generert innhold kan være feil.">
            <a:extLst>
              <a:ext uri="{FF2B5EF4-FFF2-40B4-BE49-F238E27FC236}">
                <a16:creationId xmlns:a16="http://schemas.microsoft.com/office/drawing/2014/main" id="{1ECEB17B-35C9-8D9B-3056-EEBE0B192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690" y="32126"/>
            <a:ext cx="3813016" cy="216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CA7C3A9-D1A9-23E4-16B0-D30A105E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1" y="0"/>
            <a:ext cx="3854976" cy="218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93454FBB-509B-8AE2-CE70-138B3C115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689" y="4514265"/>
            <a:ext cx="3813016" cy="2173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FB3DB61-E725-DA65-CCFA-6A0AC100201A}"/>
              </a:ext>
            </a:extLst>
          </p:cNvPr>
          <p:cNvSpPr txBox="1"/>
          <p:nvPr/>
        </p:nvSpPr>
        <p:spPr>
          <a:xfrm>
            <a:off x="9413508" y="-27991"/>
            <a:ext cx="2848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highlight>
                  <a:srgbClr val="FFFF00"/>
                </a:highlight>
              </a:rPr>
              <a:t>10-FAKTOR innføringskurs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19D7203F-047A-A267-E26C-BDD6BC465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689" y="2244726"/>
            <a:ext cx="3853527" cy="216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ankeboble: sky 18">
            <a:extLst>
              <a:ext uri="{FF2B5EF4-FFF2-40B4-BE49-F238E27FC236}">
                <a16:creationId xmlns:a16="http://schemas.microsoft.com/office/drawing/2014/main" id="{FBEFA42A-329D-5C8F-D487-510EE48F70F3}"/>
              </a:ext>
            </a:extLst>
          </p:cNvPr>
          <p:cNvSpPr/>
          <p:nvPr/>
        </p:nvSpPr>
        <p:spPr>
          <a:xfrm>
            <a:off x="9014691" y="1075020"/>
            <a:ext cx="3177310" cy="1109659"/>
          </a:xfrm>
          <a:prstGeom prst="cloudCallout">
            <a:avLst>
              <a:gd name="adj1" fmla="val 7994"/>
              <a:gd name="adj2" fmla="val -127264"/>
            </a:avLst>
          </a:prstGeom>
          <a:solidFill>
            <a:srgbClr val="FFFF00"/>
          </a:solidFill>
          <a:ln>
            <a:solidFill>
              <a:srgbClr val="082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060"/>
                </a:solidFill>
              </a:rPr>
              <a:t>Hva husker du fra opplæringssamling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FF18646-C2CA-19BB-0F31-1079AB0F2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513" y="0"/>
            <a:ext cx="3904367" cy="218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006619-C538-D645-F7CF-F52DE5FE6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1900" y="2244726"/>
            <a:ext cx="3878980" cy="218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90833-C11F-D75A-ABA4-91DE82D7B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2240375"/>
            <a:ext cx="3878980" cy="218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 descr="Et bilde som inneholder tekst, mann, Menneskeansikt, klær&#10;&#10;KI-generert innhold kan være feil.">
            <a:extLst>
              <a:ext uri="{FF2B5EF4-FFF2-40B4-BE49-F238E27FC236}">
                <a16:creationId xmlns:a16="http://schemas.microsoft.com/office/drawing/2014/main" id="{2FA436D5-DC39-DC9D-95EB-02642E6D5C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5790" y="4517635"/>
            <a:ext cx="3878980" cy="217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 descr="Et bilde som inneholder tekst, skjermbilde, Font, diagram&#10;&#10;KI-generert innhold kan være feil.">
            <a:extLst>
              <a:ext uri="{FF2B5EF4-FFF2-40B4-BE49-F238E27FC236}">
                <a16:creationId xmlns:a16="http://schemas.microsoft.com/office/drawing/2014/main" id="{17258A9D-4EAC-4D13-4680-6CE1DBB89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06" y="4538764"/>
            <a:ext cx="3776369" cy="2111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84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350278" y="113662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5400" b="1" dirty="0"/>
              <a:t>Refleksjonsstund og evaluering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12673" y="1277465"/>
            <a:ext cx="9966651" cy="4218410"/>
          </a:xfrm>
        </p:spPr>
        <p:txBody>
          <a:bodyPr>
            <a:normAutofit/>
          </a:bodyPr>
          <a:lstStyle/>
          <a:p>
            <a:endParaRPr lang="nb-NO" b="1" dirty="0"/>
          </a:p>
          <a:p>
            <a:pPr marL="0" indent="0">
              <a:buNone/>
            </a:pPr>
            <a:r>
              <a:rPr lang="nb-NO" sz="3200" b="1" dirty="0"/>
              <a:t>Ta utgangspunkt i dagen i dag</a:t>
            </a:r>
          </a:p>
          <a:p>
            <a:pPr marL="0" indent="0">
              <a:buNone/>
            </a:pPr>
            <a:endParaRPr lang="nb-NO" sz="3200" b="1" dirty="0"/>
          </a:p>
          <a:p>
            <a:pPr marL="457200" lvl="1" indent="0">
              <a:buNone/>
            </a:pPr>
            <a:endParaRPr lang="nb-NO" dirty="0"/>
          </a:p>
          <a:p>
            <a:pPr lvl="2"/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</p:txBody>
      </p:sp>
      <p:pic>
        <p:nvPicPr>
          <p:cNvPr id="8194" name="Picture 2" descr="What is E-Learning | e-Learning">
            <a:extLst>
              <a:ext uri="{FF2B5EF4-FFF2-40B4-BE49-F238E27FC236}">
                <a16:creationId xmlns:a16="http://schemas.microsoft.com/office/drawing/2014/main" id="{AC1278F0-FCA5-4F3D-BF18-9B1DAA54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92" y="2015947"/>
            <a:ext cx="4413381" cy="29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nkeboble: sky 3">
            <a:extLst>
              <a:ext uri="{FF2B5EF4-FFF2-40B4-BE49-F238E27FC236}">
                <a16:creationId xmlns:a16="http://schemas.microsoft.com/office/drawing/2014/main" id="{089A4900-CE65-4995-9119-7A3A050107A6}"/>
              </a:ext>
            </a:extLst>
          </p:cNvPr>
          <p:cNvSpPr/>
          <p:nvPr/>
        </p:nvSpPr>
        <p:spPr>
          <a:xfrm>
            <a:off x="4163939" y="4212158"/>
            <a:ext cx="3032312" cy="1461053"/>
          </a:xfrm>
          <a:prstGeom prst="cloudCallout">
            <a:avLst>
              <a:gd name="adj1" fmla="val 134237"/>
              <a:gd name="adj2" fmla="val -1208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fikk jeg økt innsikt i/forståelse for…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768B6E18-D82E-4AF2-AAE0-36D6D12FE718}"/>
              </a:ext>
            </a:extLst>
          </p:cNvPr>
          <p:cNvSpPr/>
          <p:nvPr/>
        </p:nvSpPr>
        <p:spPr>
          <a:xfrm>
            <a:off x="8497957" y="5256616"/>
            <a:ext cx="3032312" cy="1461053"/>
          </a:xfrm>
          <a:prstGeom prst="cloudCallout">
            <a:avLst>
              <a:gd name="adj1" fmla="val 47139"/>
              <a:gd name="adj2" fmla="val -131378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skal være mitt neste steg…</a:t>
            </a:r>
          </a:p>
        </p:txBody>
      </p:sp>
      <p:sp>
        <p:nvSpPr>
          <p:cNvPr id="9" name="Tankeboble: sky 8">
            <a:extLst>
              <a:ext uri="{FF2B5EF4-FFF2-40B4-BE49-F238E27FC236}">
                <a16:creationId xmlns:a16="http://schemas.microsoft.com/office/drawing/2014/main" id="{2FAC9927-5904-47FB-A76E-305F00D4ACDD}"/>
              </a:ext>
            </a:extLst>
          </p:cNvPr>
          <p:cNvSpPr/>
          <p:nvPr/>
        </p:nvSpPr>
        <p:spPr>
          <a:xfrm>
            <a:off x="2517239" y="2556276"/>
            <a:ext cx="2792896" cy="1461053"/>
          </a:xfrm>
          <a:prstGeom prst="cloudCallout">
            <a:avLst>
              <a:gd name="adj1" fmla="val 179291"/>
              <a:gd name="adj2" fmla="val -44576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var nyttig, fordi…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438C4E-D6FF-8F6A-FD17-D80E5E307281}"/>
              </a:ext>
            </a:extLst>
          </p:cNvPr>
          <p:cNvSpPr txBox="1"/>
          <p:nvPr/>
        </p:nvSpPr>
        <p:spPr>
          <a:xfrm>
            <a:off x="2784762" y="6166441"/>
            <a:ext cx="6622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 err="1">
                <a:hlinkClick r:id="rId4"/>
              </a:rPr>
              <a:t>DnK</a:t>
            </a:r>
            <a:r>
              <a:rPr lang="nb-NO" dirty="0">
                <a:hlinkClick r:id="rId4"/>
              </a:rPr>
              <a:t> analysesamling - </a:t>
            </a:r>
            <a:r>
              <a:rPr lang="nb-NO" dirty="0" err="1">
                <a:hlinkClick r:id="rId4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18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bakke, vei, fortau&#10;&#10;Automatisk generert beskrivelse">
            <a:extLst>
              <a:ext uri="{FF2B5EF4-FFF2-40B4-BE49-F238E27FC236}">
                <a16:creationId xmlns:a16="http://schemas.microsoft.com/office/drawing/2014/main" id="{CB8FD238-AA30-44EC-B706-2B7CA681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30" y="1043142"/>
            <a:ext cx="4058453" cy="5411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nakkeboble: oval 7">
            <a:extLst>
              <a:ext uri="{FF2B5EF4-FFF2-40B4-BE49-F238E27FC236}">
                <a16:creationId xmlns:a16="http://schemas.microsoft.com/office/drawing/2014/main" id="{B16266FE-95AF-4497-A814-E3B8181A91FB}"/>
              </a:ext>
            </a:extLst>
          </p:cNvPr>
          <p:cNvSpPr/>
          <p:nvPr/>
        </p:nvSpPr>
        <p:spPr>
          <a:xfrm>
            <a:off x="6091907" y="221672"/>
            <a:ext cx="5868955" cy="5332105"/>
          </a:xfrm>
          <a:prstGeom prst="wedgeEllipseCallout">
            <a:avLst>
              <a:gd name="adj1" fmla="val -107702"/>
              <a:gd name="adj2" fmla="val -2122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400" dirty="0">
              <a:solidFill>
                <a:srgbClr val="00B050"/>
              </a:solidFill>
            </a:endParaRPr>
          </a:p>
          <a:p>
            <a:pPr algn="ctr"/>
            <a:r>
              <a:rPr lang="nb-NO" sz="4400" dirty="0">
                <a:solidFill>
                  <a:srgbClr val="00B050"/>
                </a:solidFill>
              </a:rPr>
              <a:t>Tusen takk for meg!</a:t>
            </a:r>
          </a:p>
          <a:p>
            <a:pPr algn="ctr"/>
            <a:endParaRPr lang="nb-NO" sz="4400" dirty="0">
              <a:solidFill>
                <a:srgbClr val="00B050"/>
              </a:solidFill>
            </a:endParaRPr>
          </a:p>
          <a:p>
            <a:pPr algn="ctr"/>
            <a:r>
              <a:rPr lang="nb-NO" sz="3200" dirty="0">
                <a:solidFill>
                  <a:srgbClr val="00B050"/>
                </a:solidFill>
              </a:rPr>
              <a:t>Sees igjen 10.september!</a:t>
            </a:r>
            <a:endParaRPr lang="nb-NO" sz="3600" dirty="0">
              <a:solidFill>
                <a:srgbClr val="082B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85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8E1D7FB-C388-617F-43C2-261D65A3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346" y="-34796"/>
            <a:ext cx="5115654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617AB77-DA3D-B495-0853-05A4B22D72E9}"/>
              </a:ext>
            </a:extLst>
          </p:cNvPr>
          <p:cNvSpPr txBox="1"/>
          <p:nvPr/>
        </p:nvSpPr>
        <p:spPr>
          <a:xfrm>
            <a:off x="800507" y="1012954"/>
            <a:ext cx="53117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De 10 faktorene:</a:t>
            </a:r>
          </a:p>
          <a:p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Indre motivasjon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Mestringstro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Autonomi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Kompetansemobilisering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Mestringsorientert ledelse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Rolleklarhet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Relevant kompetanseutvikling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Fleksibilitetsvilje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Mestringsklima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dirty="0"/>
              <a:t>Prososial motivasjon</a:t>
            </a:r>
          </a:p>
          <a:p>
            <a:pPr marL="342900" indent="-342900">
              <a:buFont typeface="+mj-lt"/>
              <a:buAutoNum type="arabicPeriod"/>
            </a:pP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F8D4DBA-B2B6-3A31-D7D0-564CD8507E5C}"/>
              </a:ext>
            </a:extLst>
          </p:cNvPr>
          <p:cNvSpPr txBox="1"/>
          <p:nvPr/>
        </p:nvSpPr>
        <p:spPr>
          <a:xfrm>
            <a:off x="871551" y="6062021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Bilder og plakater | 10FAKTOR</a:t>
            </a:r>
            <a:endParaRPr lang="nb-NO" dirty="0"/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62EE210-3600-94FD-E5F3-23E9B1C681F0}"/>
              </a:ext>
            </a:extLst>
          </p:cNvPr>
          <p:cNvSpPr/>
          <p:nvPr/>
        </p:nvSpPr>
        <p:spPr>
          <a:xfrm>
            <a:off x="4147101" y="144975"/>
            <a:ext cx="2523396" cy="1781175"/>
          </a:xfrm>
          <a:prstGeom prst="wedgeEllipseCallout">
            <a:avLst>
              <a:gd name="adj1" fmla="val 66362"/>
              <a:gd name="adj2" fmla="val -28944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Kort dialog.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6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3732AA-4C60-49A9-AFB5-87A6F47D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33" y="21817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Informasjon, intensjon og involvering</a:t>
            </a:r>
            <a:br>
              <a:rPr lang="nb-NO"/>
            </a:br>
            <a:r>
              <a:rPr lang="nb-NO" sz="2000"/>
              <a:t>-nyttige stikkord gjennom hele implementeringsprosessen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C2B7DC-FDBB-4E33-98DB-164679E27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233" y="1850458"/>
            <a:ext cx="570131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Informasjon: FORKLAR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 dirty="0"/>
              <a:t>Hva</a:t>
            </a:r>
            <a:r>
              <a:rPr lang="nb-NO" sz="2400" dirty="0"/>
              <a:t> er 10-FAKTOR?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Intensjon: GI MENING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 dirty="0"/>
              <a:t>Hvorfor</a:t>
            </a:r>
            <a:r>
              <a:rPr lang="nb-NO" sz="2400" dirty="0"/>
              <a:t> skal vi jobbe med 10-FAKTOR?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Involvering: INVOLVER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 dirty="0"/>
              <a:t>Hvordan</a:t>
            </a:r>
            <a:r>
              <a:rPr lang="nb-NO" sz="2400" dirty="0"/>
              <a:t> skal vi jobbe med 10-FAKTOR?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59824A-252B-431E-BCD7-ED4ECD1F3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547" y="1314395"/>
            <a:ext cx="5372063" cy="4525963"/>
          </a:xfrm>
          <a:prstGeom prst="rect">
            <a:avLst/>
          </a:prstGeom>
          <a:noFill/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AD189CB-2256-4232-B251-0ABE1C6E9684}"/>
              </a:ext>
            </a:extLst>
          </p:cNvPr>
          <p:cNvSpPr/>
          <p:nvPr/>
        </p:nvSpPr>
        <p:spPr>
          <a:xfrm>
            <a:off x="8502325" y="4891971"/>
            <a:ext cx="1133481" cy="53340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B654B06-825E-EEE5-EBAE-978211826B9F}"/>
              </a:ext>
            </a:extLst>
          </p:cNvPr>
          <p:cNvSpPr txBox="1"/>
          <p:nvPr/>
        </p:nvSpPr>
        <p:spPr>
          <a:xfrm>
            <a:off x="674254" y="61917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 err="1">
                <a:hlinkClick r:id="rId3"/>
              </a:rPr>
              <a:t>DnK</a:t>
            </a:r>
            <a:r>
              <a:rPr lang="nb-NO" dirty="0">
                <a:hlinkClick r:id="rId3"/>
              </a:rPr>
              <a:t> analysesamling - </a:t>
            </a:r>
            <a:r>
              <a:rPr lang="nb-NO" dirty="0" err="1">
                <a:hlinkClick r:id="rId3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70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grafisk design, tegnefilm&#10;&#10;Automatisk generert beskrivelse">
            <a:extLst>
              <a:ext uri="{FF2B5EF4-FFF2-40B4-BE49-F238E27FC236}">
                <a16:creationId xmlns:a16="http://schemas.microsoft.com/office/drawing/2014/main" id="{5E2735EB-E96D-879B-FF1D-1C390EC4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37" y="82193"/>
            <a:ext cx="9133725" cy="483912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2674" y="5237462"/>
            <a:ext cx="9966651" cy="1285069"/>
          </a:xfrm>
        </p:spPr>
        <p:txBody>
          <a:bodyPr>
            <a:noAutofit/>
          </a:bodyPr>
          <a:lstStyle/>
          <a:p>
            <a:r>
              <a:rPr lang="nb-NO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10-FAKTOR </a:t>
            </a:r>
            <a:br>
              <a:rPr lang="nb-NO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</a:br>
            <a:r>
              <a:rPr lang="nb-NO" b="0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– </a:t>
            </a:r>
            <a:r>
              <a:rPr lang="nb-NO" sz="4000" b="0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anbefalt analyseprosess i 3 faser</a:t>
            </a:r>
            <a:br>
              <a:rPr lang="nb-NO" sz="4400" b="1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</a:br>
            <a:endParaRPr lang="nb-NO" sz="4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40" y="5292785"/>
            <a:ext cx="1751660" cy="145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1928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KSK">
      <a:dk1>
        <a:srgbClr val="0B2B52"/>
      </a:dk1>
      <a:lt1>
        <a:srgbClr val="FFFFFF"/>
      </a:lt1>
      <a:dk2>
        <a:srgbClr val="0B2B52"/>
      </a:dk2>
      <a:lt2>
        <a:srgbClr val="FFFFFF"/>
      </a:lt2>
      <a:accent1>
        <a:srgbClr val="0093D2"/>
      </a:accent1>
      <a:accent2>
        <a:srgbClr val="5FC5F1"/>
      </a:accent2>
      <a:accent3>
        <a:srgbClr val="2AB573"/>
      </a:accent3>
      <a:accent4>
        <a:srgbClr val="8DC63F"/>
      </a:accent4>
      <a:accent5>
        <a:srgbClr val="F7941D"/>
      </a:accent5>
      <a:accent6>
        <a:srgbClr val="5B6B85"/>
      </a:accent6>
      <a:hlink>
        <a:srgbClr val="0093D2"/>
      </a:hlink>
      <a:folHlink>
        <a:srgbClr val="F7931D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6" id="{BD5B1443-615E-4549-8546-3980D5A20498}" vid="{23E4B0C0-7A73-457F-917F-FDECCBD98E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1ae18b6-de6f-4b87-a2fc-90d6217d954e}" enabled="0" method="" siteId="{e1ae18b6-de6f-4b87-a2fc-90d6217d95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PP-pres mal KSK</Template>
  <TotalTime>14557</TotalTime>
  <Words>3430</Words>
  <Application>Microsoft Office PowerPoint</Application>
  <PresentationFormat>Widescreen</PresentationFormat>
  <Paragraphs>902</Paragraphs>
  <Slides>61</Slides>
  <Notes>35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2</vt:i4>
      </vt:variant>
      <vt:variant>
        <vt:lpstr>Lysbildetitler</vt:lpstr>
      </vt:variant>
      <vt:variant>
        <vt:i4>61</vt:i4>
      </vt:variant>
    </vt:vector>
  </HeadingPairs>
  <TitlesOfParts>
    <vt:vector size="71" baseType="lpstr">
      <vt:lpstr>Aptos</vt:lpstr>
      <vt:lpstr>Arial</vt:lpstr>
      <vt:lpstr>Calibri</vt:lpstr>
      <vt:lpstr>Helvetica</vt:lpstr>
      <vt:lpstr>Source Sans Pro</vt:lpstr>
      <vt:lpstr>Source Sans Pro Semibold</vt:lpstr>
      <vt:lpstr>Wingdings</vt:lpstr>
      <vt:lpstr>Office-tema</vt:lpstr>
      <vt:lpstr>think-cell Slide</vt:lpstr>
      <vt:lpstr>Dokument</vt:lpstr>
      <vt:lpstr>10-FAKTOR analyseamling</vt:lpstr>
      <vt:lpstr>Kurset blir tatt opp!</vt:lpstr>
      <vt:lpstr>PowerPoint-presentasjon</vt:lpstr>
      <vt:lpstr>Analysesamling 10-FAKTOR</vt:lpstr>
      <vt:lpstr>Hvordan analysere 10-FAKTOR?  Tips til god prosessledelse og analyseverktøy</vt:lpstr>
      <vt:lpstr>PowerPoint-presentasjon</vt:lpstr>
      <vt:lpstr>PowerPoint-presentasjon</vt:lpstr>
      <vt:lpstr>Informasjon, intensjon og involvering -nyttige stikkord gjennom hele implementeringsprosessen</vt:lpstr>
      <vt:lpstr>10-FAKTOR  – anbefalt analyseprosess i 3 faser </vt:lpstr>
      <vt:lpstr>PowerPoint-presentasjon</vt:lpstr>
      <vt:lpstr>Lærende møter – IGP(I)</vt:lpstr>
      <vt:lpstr>Analyseprosessen i tre faser</vt:lpstr>
      <vt:lpstr>Fase 1 - Analyse av resultatene, bearbeidelse og forankring</vt:lpstr>
      <vt:lpstr>PowerPoint-presentasjon</vt:lpstr>
      <vt:lpstr>Prosent-tallet er ikke folk, men svar</vt:lpstr>
      <vt:lpstr>PowerPoint-presentasjon</vt:lpstr>
      <vt:lpstr>PowerPoint-presentasjon</vt:lpstr>
      <vt:lpstr>PowerPoint-presentasjon</vt:lpstr>
      <vt:lpstr>10-FAKTOR – Oversikt</vt:lpstr>
      <vt:lpstr>Analyseprosessen i tre faser</vt:lpstr>
      <vt:lpstr>PowerPoint-presentasjon</vt:lpstr>
      <vt:lpstr> Trinn 1: Resultat av analyseprosessen </vt:lpstr>
      <vt:lpstr> Trinn 1: Resultat av analyseprosessen </vt:lpstr>
      <vt:lpstr> Trinn 1: Resultat av analyseprosessen </vt:lpstr>
      <vt:lpstr>PowerPoint-presentasjon</vt:lpstr>
      <vt:lpstr>PowerPoint-presentasjon</vt:lpstr>
      <vt:lpstr> Trinn 1: Resultat av analyseprosessen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Hvordan følge opp 10-FAKTOR?  Tips til oppfølgingsverktøy/tiltaksplan </vt:lpstr>
      <vt:lpstr>PowerPoint-presentasjon</vt:lpstr>
      <vt:lpstr>Analyseprosessen i tre faser</vt:lpstr>
      <vt:lpstr>Fase 2: Målsetting for utviklingsarbeidet  </vt:lpstr>
      <vt:lpstr>PowerPoint-presentasjon</vt:lpstr>
      <vt:lpstr>PowerPoint-presentasjon</vt:lpstr>
      <vt:lpstr>PowerPoint-presentasjon</vt:lpstr>
      <vt:lpstr>Eksempler på «når det er som best» -hva gjør leder, medarbeider, organisasjon?</vt:lpstr>
      <vt:lpstr>Eksempel mentimeter</vt:lpstr>
      <vt:lpstr>Eksempler på «når det er som best» -hva gjør leder, medarbeider, organisasjon?</vt:lpstr>
      <vt:lpstr>Eksempel padlet</vt:lpstr>
      <vt:lpstr>PowerPoint-presentasjon</vt:lpstr>
      <vt:lpstr>Vi trener</vt:lpstr>
      <vt:lpstr>PowerPoint-presentasjon</vt:lpstr>
      <vt:lpstr>Analyseprosessen i tre faser</vt:lpstr>
      <vt:lpstr>Hvordan sikre at 10-FAKTOR følges opp? Tips til god implementering</vt:lpstr>
      <vt:lpstr>Fase 3: Tiltak, prioritering og handlingsplan</vt:lpstr>
      <vt:lpstr>PowerPoint-presentasjon</vt:lpstr>
      <vt:lpstr>Fase 3: Vi prioriterer …</vt:lpstr>
      <vt:lpstr> Fase 3 : Prioritering av tiltak </vt:lpstr>
      <vt:lpstr>Fase 2 og 3: Kjennetegn og tiltak </vt:lpstr>
      <vt:lpstr>Fase 2 og 3: Kjennetegn og tiltak  </vt:lpstr>
      <vt:lpstr>Fase 2 og 3: Kjennetegn og tiltak </vt:lpstr>
      <vt:lpstr>PowerPoint-presentasjon</vt:lpstr>
      <vt:lpstr>PowerPoint-presentasjon</vt:lpstr>
      <vt:lpstr>Forslag tidsbruk analyseprosessen i 3 faser</vt:lpstr>
      <vt:lpstr>Analyseprosessen i tre faser</vt:lpstr>
      <vt:lpstr>Refleksjonsstund og evaluering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dybden av 10-FAKTOR  –anbefalte verktøy til bruk i analyse, oppfølging og videre implementering</dc:title>
  <dc:creator>Ingelin</dc:creator>
  <cp:lastModifiedBy>Ingelin Burkeland</cp:lastModifiedBy>
  <cp:revision>27</cp:revision>
  <dcterms:created xsi:type="dcterms:W3CDTF">2021-04-15T15:28:10Z</dcterms:created>
  <dcterms:modified xsi:type="dcterms:W3CDTF">2026-04-10T16:00:33Z</dcterms:modified>
</cp:coreProperties>
</file>