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62" r:id="rId6"/>
    <p:sldId id="2147198790" r:id="rId7"/>
    <p:sldId id="264" r:id="rId8"/>
    <p:sldId id="265" r:id="rId9"/>
    <p:sldId id="268" r:id="rId10"/>
    <p:sldId id="8719" r:id="rId11"/>
    <p:sldId id="258" r:id="rId12"/>
    <p:sldId id="259" r:id="rId13"/>
    <p:sldId id="2147198791" r:id="rId14"/>
    <p:sldId id="2147198792" r:id="rId15"/>
    <p:sldId id="2147198793" r:id="rId16"/>
    <p:sldId id="2147198794" r:id="rId17"/>
    <p:sldId id="267" r:id="rId18"/>
    <p:sldId id="11095" r:id="rId19"/>
    <p:sldId id="273" r:id="rId20"/>
    <p:sldId id="276" r:id="rId21"/>
    <p:sldId id="279" r:id="rId22"/>
    <p:sldId id="282" r:id="rId23"/>
    <p:sldId id="285" r:id="rId24"/>
    <p:sldId id="288" r:id="rId25"/>
    <p:sldId id="291" r:id="rId26"/>
    <p:sldId id="294" r:id="rId27"/>
    <p:sldId id="2147198785" r:id="rId28"/>
    <p:sldId id="260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97"/>
  </p:normalViewPr>
  <p:slideViewPr>
    <p:cSldViewPr snapToGrid="0" snapToObjects="1" showGuides="1">
      <p:cViewPr varScale="1">
        <p:scale>
          <a:sx n="63" d="100"/>
          <a:sy n="63" d="100"/>
        </p:scale>
        <p:origin x="1454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1ECE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en-US"/>
          </a:p>
        </c:txPr>
        <c:crossAx val="429219176"/>
        <c:crossesAt val="0"/>
        <c:auto val="1"/>
        <c:lblAlgn val="ctr"/>
        <c:lblOffset val="100"/>
        <c:noMultiLvlLbl val="0"/>
      </c:catAx>
      <c:valAx>
        <c:axId val="429219176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Gimbal Grotesque" panose="02000503050000020004" pitchFamily="50" charset="0"/>
                <a:ea typeface="+mn-ea"/>
                <a:cs typeface="+mn-cs"/>
              </a:defRPr>
            </a:pPr>
            <a:endParaRPr lang="en-US"/>
          </a:p>
        </c:txPr>
        <c:crossAx val="42921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A3836-BAB5-49F0-AEA4-0EB056D7284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F9194C1-D1DC-4FA1-8C15-4A2EDD6809AD}">
      <dgm:prSet phldrT="[Tekst]" phldr="0" custT="1"/>
      <dgm:spPr/>
      <dgm:t>
        <a:bodyPr/>
        <a:lstStyle/>
        <a:p>
          <a:r>
            <a:rPr lang="nb-NO" sz="1600"/>
            <a:t>1 Forberedelse</a:t>
          </a:r>
        </a:p>
      </dgm:t>
    </dgm:pt>
    <dgm:pt modelId="{D8B9F4E9-8366-43FC-A9C1-7123F90D1EDD}" type="parTrans" cxnId="{DA0DB681-865D-4DCF-82D2-792FCEECBC95}">
      <dgm:prSet/>
      <dgm:spPr/>
      <dgm:t>
        <a:bodyPr/>
        <a:lstStyle/>
        <a:p>
          <a:endParaRPr lang="nb-NO"/>
        </a:p>
      </dgm:t>
    </dgm:pt>
    <dgm:pt modelId="{0E4B1AFE-DDC4-4561-812C-134E4457235D}" type="sibTrans" cxnId="{DA0DB681-865D-4DCF-82D2-792FCEECBC95}">
      <dgm:prSet/>
      <dgm:spPr/>
      <dgm:t>
        <a:bodyPr/>
        <a:lstStyle/>
        <a:p>
          <a:endParaRPr lang="nb-NO"/>
        </a:p>
      </dgm:t>
    </dgm:pt>
    <dgm:pt modelId="{D6F7535C-5A3A-4245-AD40-D30E88FAC559}">
      <dgm:prSet phldrT="[Tekst]" phldr="0" custT="1"/>
      <dgm:spPr/>
      <dgm:t>
        <a:bodyPr/>
        <a:lstStyle/>
        <a:p>
          <a:r>
            <a:rPr lang="nb-NO" sz="1600"/>
            <a:t>2</a:t>
          </a:r>
        </a:p>
        <a:p>
          <a:r>
            <a:rPr lang="nb-NO" sz="1600"/>
            <a:t>Gjennom-føring</a:t>
          </a:r>
        </a:p>
      </dgm:t>
    </dgm:pt>
    <dgm:pt modelId="{1338EEB7-C958-487D-801F-32A4BC6CDB4E}" type="parTrans" cxnId="{F1415F98-77EF-43CD-B458-4DB24AEC46B2}">
      <dgm:prSet/>
      <dgm:spPr/>
      <dgm:t>
        <a:bodyPr/>
        <a:lstStyle/>
        <a:p>
          <a:endParaRPr lang="nb-NO"/>
        </a:p>
      </dgm:t>
    </dgm:pt>
    <dgm:pt modelId="{649AB189-DAE2-4EDA-A450-303C5C01F383}" type="sibTrans" cxnId="{F1415F98-77EF-43CD-B458-4DB24AEC46B2}">
      <dgm:prSet/>
      <dgm:spPr/>
      <dgm:t>
        <a:bodyPr/>
        <a:lstStyle/>
        <a:p>
          <a:endParaRPr lang="nb-NO"/>
        </a:p>
      </dgm:t>
    </dgm:pt>
    <dgm:pt modelId="{4F90737C-F4D7-4227-BBA3-B605A967CAC0}">
      <dgm:prSet phldrT="[Tekst]" phldr="0" custT="1"/>
      <dgm:spPr/>
      <dgm:t>
        <a:bodyPr/>
        <a:lstStyle/>
        <a:p>
          <a:r>
            <a:rPr lang="nb-NO" sz="1600"/>
            <a:t>3</a:t>
          </a:r>
        </a:p>
        <a:p>
          <a:r>
            <a:rPr lang="nb-NO" sz="1600"/>
            <a:t>Analyse</a:t>
          </a:r>
        </a:p>
      </dgm:t>
    </dgm:pt>
    <dgm:pt modelId="{47D60F01-206D-4A49-9C5C-C3B0C3B43639}" type="parTrans" cxnId="{F39F9AF5-77A4-476B-A00A-D49C55E4330F}">
      <dgm:prSet/>
      <dgm:spPr/>
      <dgm:t>
        <a:bodyPr/>
        <a:lstStyle/>
        <a:p>
          <a:endParaRPr lang="nb-NO"/>
        </a:p>
      </dgm:t>
    </dgm:pt>
    <dgm:pt modelId="{5E114EC9-FF1A-4C91-B86A-FAD52EBD7DF8}" type="sibTrans" cxnId="{F39F9AF5-77A4-476B-A00A-D49C55E4330F}">
      <dgm:prSet/>
      <dgm:spPr/>
      <dgm:t>
        <a:bodyPr/>
        <a:lstStyle/>
        <a:p>
          <a:endParaRPr lang="nb-NO"/>
        </a:p>
      </dgm:t>
    </dgm:pt>
    <dgm:pt modelId="{F0D9CBED-476D-4FCB-83CD-1D101D6E57AD}">
      <dgm:prSet phldrT="[Tekst]" phldr="0" custT="1"/>
      <dgm:spPr/>
      <dgm:t>
        <a:bodyPr/>
        <a:lstStyle/>
        <a:p>
          <a:r>
            <a:rPr lang="nb-NO" sz="1600"/>
            <a:t>4</a:t>
          </a:r>
        </a:p>
        <a:p>
          <a:r>
            <a:rPr lang="nb-NO" sz="1600"/>
            <a:t>Oppfølging</a:t>
          </a:r>
        </a:p>
      </dgm:t>
    </dgm:pt>
    <dgm:pt modelId="{5A0DCA11-B53B-40A0-8F5A-C8834D953518}" type="parTrans" cxnId="{EDDEC5FC-64B5-4FBB-9846-A81EE416136E}">
      <dgm:prSet/>
      <dgm:spPr/>
      <dgm:t>
        <a:bodyPr/>
        <a:lstStyle/>
        <a:p>
          <a:endParaRPr lang="nb-NO"/>
        </a:p>
      </dgm:t>
    </dgm:pt>
    <dgm:pt modelId="{4288151D-2D5C-48A0-8F84-CCF00F91F5A2}" type="sibTrans" cxnId="{EDDEC5FC-64B5-4FBB-9846-A81EE416136E}">
      <dgm:prSet/>
      <dgm:spPr/>
      <dgm:t>
        <a:bodyPr/>
        <a:lstStyle/>
        <a:p>
          <a:endParaRPr lang="nb-NO"/>
        </a:p>
      </dgm:t>
    </dgm:pt>
    <dgm:pt modelId="{FA2C3794-9EDD-47DA-8496-363F5D5B5D24}">
      <dgm:prSet phldrT="[Tekst]" phldr="0" custT="1"/>
      <dgm:spPr/>
      <dgm:t>
        <a:bodyPr/>
        <a:lstStyle/>
        <a:p>
          <a:r>
            <a:rPr lang="nb-NO" sz="1600"/>
            <a:t>5</a:t>
          </a:r>
        </a:p>
        <a:p>
          <a:r>
            <a:rPr lang="nb-NO" sz="1600"/>
            <a:t>Organisasjons-utvikling</a:t>
          </a:r>
        </a:p>
      </dgm:t>
    </dgm:pt>
    <dgm:pt modelId="{7B8F4990-1D24-4FDE-89FA-B2E384B79C6F}" type="parTrans" cxnId="{2C58C1B8-C447-4180-9934-05FBEEE30F13}">
      <dgm:prSet/>
      <dgm:spPr/>
      <dgm:t>
        <a:bodyPr/>
        <a:lstStyle/>
        <a:p>
          <a:endParaRPr lang="nb-NO"/>
        </a:p>
      </dgm:t>
    </dgm:pt>
    <dgm:pt modelId="{5F56B0A8-D524-40A1-B38C-CD56EF1D2D8D}" type="sibTrans" cxnId="{2C58C1B8-C447-4180-9934-05FBEEE30F13}">
      <dgm:prSet/>
      <dgm:spPr/>
      <dgm:t>
        <a:bodyPr/>
        <a:lstStyle/>
        <a:p>
          <a:endParaRPr lang="nb-NO"/>
        </a:p>
      </dgm:t>
    </dgm:pt>
    <dgm:pt modelId="{E37AC5F0-74D3-492B-B152-100C19F9D766}" type="pres">
      <dgm:prSet presAssocID="{337A3836-BAB5-49F0-AEA4-0EB056D72847}" presName="cycle" presStyleCnt="0">
        <dgm:presLayoutVars>
          <dgm:dir/>
          <dgm:resizeHandles val="exact"/>
        </dgm:presLayoutVars>
      </dgm:prSet>
      <dgm:spPr/>
    </dgm:pt>
    <dgm:pt modelId="{EF403DD7-39E9-4EEE-BAA5-1CB3F1D50410}" type="pres">
      <dgm:prSet presAssocID="{AF9194C1-D1DC-4FA1-8C15-4A2EDD6809AD}" presName="node" presStyleLbl="node1" presStyleIdx="0" presStyleCnt="5">
        <dgm:presLayoutVars>
          <dgm:bulletEnabled val="1"/>
        </dgm:presLayoutVars>
      </dgm:prSet>
      <dgm:spPr/>
    </dgm:pt>
    <dgm:pt modelId="{FD01A1A8-1E86-422C-8C61-AFC23084D55F}" type="pres">
      <dgm:prSet presAssocID="{AF9194C1-D1DC-4FA1-8C15-4A2EDD6809AD}" presName="spNode" presStyleCnt="0"/>
      <dgm:spPr/>
    </dgm:pt>
    <dgm:pt modelId="{422C7931-6CC4-48F5-84B1-3287FDA8D091}" type="pres">
      <dgm:prSet presAssocID="{0E4B1AFE-DDC4-4561-812C-134E4457235D}" presName="sibTrans" presStyleLbl="sibTrans1D1" presStyleIdx="0" presStyleCnt="5"/>
      <dgm:spPr/>
    </dgm:pt>
    <dgm:pt modelId="{EAB75B27-C3FE-4029-AC03-4CFCF8B3982D}" type="pres">
      <dgm:prSet presAssocID="{D6F7535C-5A3A-4245-AD40-D30E88FAC559}" presName="node" presStyleLbl="node1" presStyleIdx="1" presStyleCnt="5">
        <dgm:presLayoutVars>
          <dgm:bulletEnabled val="1"/>
        </dgm:presLayoutVars>
      </dgm:prSet>
      <dgm:spPr/>
    </dgm:pt>
    <dgm:pt modelId="{52E97189-B68E-450F-A6BB-1D7EBB0F904B}" type="pres">
      <dgm:prSet presAssocID="{D6F7535C-5A3A-4245-AD40-D30E88FAC559}" presName="spNode" presStyleCnt="0"/>
      <dgm:spPr/>
    </dgm:pt>
    <dgm:pt modelId="{82D922E8-527B-4D31-AB4D-BAB45603B67B}" type="pres">
      <dgm:prSet presAssocID="{649AB189-DAE2-4EDA-A450-303C5C01F383}" presName="sibTrans" presStyleLbl="sibTrans1D1" presStyleIdx="1" presStyleCnt="5"/>
      <dgm:spPr/>
    </dgm:pt>
    <dgm:pt modelId="{FA97FF09-1956-429C-B3F4-5FD793779D23}" type="pres">
      <dgm:prSet presAssocID="{4F90737C-F4D7-4227-BBA3-B605A967CAC0}" presName="node" presStyleLbl="node1" presStyleIdx="2" presStyleCnt="5">
        <dgm:presLayoutVars>
          <dgm:bulletEnabled val="1"/>
        </dgm:presLayoutVars>
      </dgm:prSet>
      <dgm:spPr/>
    </dgm:pt>
    <dgm:pt modelId="{16BFE1E7-8652-4E37-B042-D31F94C7B4FC}" type="pres">
      <dgm:prSet presAssocID="{4F90737C-F4D7-4227-BBA3-B605A967CAC0}" presName="spNode" presStyleCnt="0"/>
      <dgm:spPr/>
    </dgm:pt>
    <dgm:pt modelId="{81E426C6-C1C8-47E7-A3C7-C8CF813ECFC5}" type="pres">
      <dgm:prSet presAssocID="{5E114EC9-FF1A-4C91-B86A-FAD52EBD7DF8}" presName="sibTrans" presStyleLbl="sibTrans1D1" presStyleIdx="2" presStyleCnt="5"/>
      <dgm:spPr/>
    </dgm:pt>
    <dgm:pt modelId="{EDAAB253-E393-4915-8846-2116C60652A8}" type="pres">
      <dgm:prSet presAssocID="{F0D9CBED-476D-4FCB-83CD-1D101D6E57AD}" presName="node" presStyleLbl="node1" presStyleIdx="3" presStyleCnt="5">
        <dgm:presLayoutVars>
          <dgm:bulletEnabled val="1"/>
        </dgm:presLayoutVars>
      </dgm:prSet>
      <dgm:spPr/>
    </dgm:pt>
    <dgm:pt modelId="{EFAD5E6E-DEC7-43C3-BA08-E960C12ECBCB}" type="pres">
      <dgm:prSet presAssocID="{F0D9CBED-476D-4FCB-83CD-1D101D6E57AD}" presName="spNode" presStyleCnt="0"/>
      <dgm:spPr/>
    </dgm:pt>
    <dgm:pt modelId="{B839B4EB-4B56-4A19-8503-0D2EE0DC9DF2}" type="pres">
      <dgm:prSet presAssocID="{4288151D-2D5C-48A0-8F84-CCF00F91F5A2}" presName="sibTrans" presStyleLbl="sibTrans1D1" presStyleIdx="3" presStyleCnt="5"/>
      <dgm:spPr/>
    </dgm:pt>
    <dgm:pt modelId="{0600CE6A-00A0-42CB-A1DB-B83AB12FDC80}" type="pres">
      <dgm:prSet presAssocID="{FA2C3794-9EDD-47DA-8496-363F5D5B5D24}" presName="node" presStyleLbl="node1" presStyleIdx="4" presStyleCnt="5">
        <dgm:presLayoutVars>
          <dgm:bulletEnabled val="1"/>
        </dgm:presLayoutVars>
      </dgm:prSet>
      <dgm:spPr/>
    </dgm:pt>
    <dgm:pt modelId="{BD6AC98A-73F7-4B40-B21D-C4CF4C5D2498}" type="pres">
      <dgm:prSet presAssocID="{FA2C3794-9EDD-47DA-8496-363F5D5B5D24}" presName="spNode" presStyleCnt="0"/>
      <dgm:spPr/>
    </dgm:pt>
    <dgm:pt modelId="{B927A2F4-6281-4B5A-8891-B39DC587718C}" type="pres">
      <dgm:prSet presAssocID="{5F56B0A8-D524-40A1-B38C-CD56EF1D2D8D}" presName="sibTrans" presStyleLbl="sibTrans1D1" presStyleIdx="4" presStyleCnt="5"/>
      <dgm:spPr/>
    </dgm:pt>
  </dgm:ptLst>
  <dgm:cxnLst>
    <dgm:cxn modelId="{30851835-25AA-4406-BED8-130F347DE8BD}" type="presOf" srcId="{649AB189-DAE2-4EDA-A450-303C5C01F383}" destId="{82D922E8-527B-4D31-AB4D-BAB45603B67B}" srcOrd="0" destOrd="0" presId="urn:microsoft.com/office/officeart/2005/8/layout/cycle6"/>
    <dgm:cxn modelId="{20D4C15C-28DD-48B9-935C-6D8694BA47DB}" type="presOf" srcId="{D6F7535C-5A3A-4245-AD40-D30E88FAC559}" destId="{EAB75B27-C3FE-4029-AC03-4CFCF8B3982D}" srcOrd="0" destOrd="0" presId="urn:microsoft.com/office/officeart/2005/8/layout/cycle6"/>
    <dgm:cxn modelId="{1720CE42-F834-463A-911D-863329211CC7}" type="presOf" srcId="{0E4B1AFE-DDC4-4561-812C-134E4457235D}" destId="{422C7931-6CC4-48F5-84B1-3287FDA8D091}" srcOrd="0" destOrd="0" presId="urn:microsoft.com/office/officeart/2005/8/layout/cycle6"/>
    <dgm:cxn modelId="{1D235C44-E41D-422C-82C4-C1A8DBB6E309}" type="presOf" srcId="{337A3836-BAB5-49F0-AEA4-0EB056D72847}" destId="{E37AC5F0-74D3-492B-B152-100C19F9D766}" srcOrd="0" destOrd="0" presId="urn:microsoft.com/office/officeart/2005/8/layout/cycle6"/>
    <dgm:cxn modelId="{94974A75-A533-4E5E-BF89-8F9B3E64AAE5}" type="presOf" srcId="{F0D9CBED-476D-4FCB-83CD-1D101D6E57AD}" destId="{EDAAB253-E393-4915-8846-2116C60652A8}" srcOrd="0" destOrd="0" presId="urn:microsoft.com/office/officeart/2005/8/layout/cycle6"/>
    <dgm:cxn modelId="{DA0DB681-865D-4DCF-82D2-792FCEECBC95}" srcId="{337A3836-BAB5-49F0-AEA4-0EB056D72847}" destId="{AF9194C1-D1DC-4FA1-8C15-4A2EDD6809AD}" srcOrd="0" destOrd="0" parTransId="{D8B9F4E9-8366-43FC-A9C1-7123F90D1EDD}" sibTransId="{0E4B1AFE-DDC4-4561-812C-134E4457235D}"/>
    <dgm:cxn modelId="{F1415F98-77EF-43CD-B458-4DB24AEC46B2}" srcId="{337A3836-BAB5-49F0-AEA4-0EB056D72847}" destId="{D6F7535C-5A3A-4245-AD40-D30E88FAC559}" srcOrd="1" destOrd="0" parTransId="{1338EEB7-C958-487D-801F-32A4BC6CDB4E}" sibTransId="{649AB189-DAE2-4EDA-A450-303C5C01F383}"/>
    <dgm:cxn modelId="{486053B4-5178-4F80-A5A6-805BFDD21988}" type="presOf" srcId="{4288151D-2D5C-48A0-8F84-CCF00F91F5A2}" destId="{B839B4EB-4B56-4A19-8503-0D2EE0DC9DF2}" srcOrd="0" destOrd="0" presId="urn:microsoft.com/office/officeart/2005/8/layout/cycle6"/>
    <dgm:cxn modelId="{6EBE2EB5-8AB4-4EDE-8269-3F114347582E}" type="presOf" srcId="{4F90737C-F4D7-4227-BBA3-B605A967CAC0}" destId="{FA97FF09-1956-429C-B3F4-5FD793779D23}" srcOrd="0" destOrd="0" presId="urn:microsoft.com/office/officeart/2005/8/layout/cycle6"/>
    <dgm:cxn modelId="{2C58C1B8-C447-4180-9934-05FBEEE30F13}" srcId="{337A3836-BAB5-49F0-AEA4-0EB056D72847}" destId="{FA2C3794-9EDD-47DA-8496-363F5D5B5D24}" srcOrd="4" destOrd="0" parTransId="{7B8F4990-1D24-4FDE-89FA-B2E384B79C6F}" sibTransId="{5F56B0A8-D524-40A1-B38C-CD56EF1D2D8D}"/>
    <dgm:cxn modelId="{1B2DB3BD-DCE0-4EAF-9D3F-E77B6045E5E9}" type="presOf" srcId="{5E114EC9-FF1A-4C91-B86A-FAD52EBD7DF8}" destId="{81E426C6-C1C8-47E7-A3C7-C8CF813ECFC5}" srcOrd="0" destOrd="0" presId="urn:microsoft.com/office/officeart/2005/8/layout/cycle6"/>
    <dgm:cxn modelId="{62109BC9-1432-4D74-95BA-4D86420EB063}" type="presOf" srcId="{5F56B0A8-D524-40A1-B38C-CD56EF1D2D8D}" destId="{B927A2F4-6281-4B5A-8891-B39DC587718C}" srcOrd="0" destOrd="0" presId="urn:microsoft.com/office/officeart/2005/8/layout/cycle6"/>
    <dgm:cxn modelId="{158470D4-D1F1-42B6-9E63-CB00C0D68A22}" type="presOf" srcId="{FA2C3794-9EDD-47DA-8496-363F5D5B5D24}" destId="{0600CE6A-00A0-42CB-A1DB-B83AB12FDC80}" srcOrd="0" destOrd="0" presId="urn:microsoft.com/office/officeart/2005/8/layout/cycle6"/>
    <dgm:cxn modelId="{F39F9AF5-77A4-476B-A00A-D49C55E4330F}" srcId="{337A3836-BAB5-49F0-AEA4-0EB056D72847}" destId="{4F90737C-F4D7-4227-BBA3-B605A967CAC0}" srcOrd="2" destOrd="0" parTransId="{47D60F01-206D-4A49-9C5C-C3B0C3B43639}" sibTransId="{5E114EC9-FF1A-4C91-B86A-FAD52EBD7DF8}"/>
    <dgm:cxn modelId="{EDDEC5FC-64B5-4FBB-9846-A81EE416136E}" srcId="{337A3836-BAB5-49F0-AEA4-0EB056D72847}" destId="{F0D9CBED-476D-4FCB-83CD-1D101D6E57AD}" srcOrd="3" destOrd="0" parTransId="{5A0DCA11-B53B-40A0-8F5A-C8834D953518}" sibTransId="{4288151D-2D5C-48A0-8F84-CCF00F91F5A2}"/>
    <dgm:cxn modelId="{139CE8FD-DB4E-478F-BC59-57018F2F62D4}" type="presOf" srcId="{AF9194C1-D1DC-4FA1-8C15-4A2EDD6809AD}" destId="{EF403DD7-39E9-4EEE-BAA5-1CB3F1D50410}" srcOrd="0" destOrd="0" presId="urn:microsoft.com/office/officeart/2005/8/layout/cycle6"/>
    <dgm:cxn modelId="{DB9E9832-61CC-4195-AE02-08931CD89F57}" type="presParOf" srcId="{E37AC5F0-74D3-492B-B152-100C19F9D766}" destId="{EF403DD7-39E9-4EEE-BAA5-1CB3F1D50410}" srcOrd="0" destOrd="0" presId="urn:microsoft.com/office/officeart/2005/8/layout/cycle6"/>
    <dgm:cxn modelId="{4635D5C1-EBB2-4019-A9B5-B2FA6DC0A21D}" type="presParOf" srcId="{E37AC5F0-74D3-492B-B152-100C19F9D766}" destId="{FD01A1A8-1E86-422C-8C61-AFC23084D55F}" srcOrd="1" destOrd="0" presId="urn:microsoft.com/office/officeart/2005/8/layout/cycle6"/>
    <dgm:cxn modelId="{AB3A12B4-A4BC-404A-AD84-609195A5F77A}" type="presParOf" srcId="{E37AC5F0-74D3-492B-B152-100C19F9D766}" destId="{422C7931-6CC4-48F5-84B1-3287FDA8D091}" srcOrd="2" destOrd="0" presId="urn:microsoft.com/office/officeart/2005/8/layout/cycle6"/>
    <dgm:cxn modelId="{2F306B00-E7D2-4A9C-A7F5-FE655EA2A0D3}" type="presParOf" srcId="{E37AC5F0-74D3-492B-B152-100C19F9D766}" destId="{EAB75B27-C3FE-4029-AC03-4CFCF8B3982D}" srcOrd="3" destOrd="0" presId="urn:microsoft.com/office/officeart/2005/8/layout/cycle6"/>
    <dgm:cxn modelId="{8BD225E9-8C7B-4AFF-8AF9-7C4FCBDB99D0}" type="presParOf" srcId="{E37AC5F0-74D3-492B-B152-100C19F9D766}" destId="{52E97189-B68E-450F-A6BB-1D7EBB0F904B}" srcOrd="4" destOrd="0" presId="urn:microsoft.com/office/officeart/2005/8/layout/cycle6"/>
    <dgm:cxn modelId="{01CB4E25-A893-4343-B775-2FF1ED84342A}" type="presParOf" srcId="{E37AC5F0-74D3-492B-B152-100C19F9D766}" destId="{82D922E8-527B-4D31-AB4D-BAB45603B67B}" srcOrd="5" destOrd="0" presId="urn:microsoft.com/office/officeart/2005/8/layout/cycle6"/>
    <dgm:cxn modelId="{0FAC65BA-9A86-4633-A252-5AF6F854C035}" type="presParOf" srcId="{E37AC5F0-74D3-492B-B152-100C19F9D766}" destId="{FA97FF09-1956-429C-B3F4-5FD793779D23}" srcOrd="6" destOrd="0" presId="urn:microsoft.com/office/officeart/2005/8/layout/cycle6"/>
    <dgm:cxn modelId="{73DDD9E3-377E-4114-9370-BA0084CE1CB5}" type="presParOf" srcId="{E37AC5F0-74D3-492B-B152-100C19F9D766}" destId="{16BFE1E7-8652-4E37-B042-D31F94C7B4FC}" srcOrd="7" destOrd="0" presId="urn:microsoft.com/office/officeart/2005/8/layout/cycle6"/>
    <dgm:cxn modelId="{99B78C26-A574-4707-9989-9BD06E5624CB}" type="presParOf" srcId="{E37AC5F0-74D3-492B-B152-100C19F9D766}" destId="{81E426C6-C1C8-47E7-A3C7-C8CF813ECFC5}" srcOrd="8" destOrd="0" presId="urn:microsoft.com/office/officeart/2005/8/layout/cycle6"/>
    <dgm:cxn modelId="{8FFB7B9E-6F0D-465A-875C-BB665EF49ABD}" type="presParOf" srcId="{E37AC5F0-74D3-492B-B152-100C19F9D766}" destId="{EDAAB253-E393-4915-8846-2116C60652A8}" srcOrd="9" destOrd="0" presId="urn:microsoft.com/office/officeart/2005/8/layout/cycle6"/>
    <dgm:cxn modelId="{0850D2EC-D584-41E9-B434-C8988EE80645}" type="presParOf" srcId="{E37AC5F0-74D3-492B-B152-100C19F9D766}" destId="{EFAD5E6E-DEC7-43C3-BA08-E960C12ECBCB}" srcOrd="10" destOrd="0" presId="urn:microsoft.com/office/officeart/2005/8/layout/cycle6"/>
    <dgm:cxn modelId="{DC934EAA-39FC-4AEE-B731-F9E50326D2F8}" type="presParOf" srcId="{E37AC5F0-74D3-492B-B152-100C19F9D766}" destId="{B839B4EB-4B56-4A19-8503-0D2EE0DC9DF2}" srcOrd="11" destOrd="0" presId="urn:microsoft.com/office/officeart/2005/8/layout/cycle6"/>
    <dgm:cxn modelId="{34B7B294-676E-4AC5-BBF7-47EFEBF8446B}" type="presParOf" srcId="{E37AC5F0-74D3-492B-B152-100C19F9D766}" destId="{0600CE6A-00A0-42CB-A1DB-B83AB12FDC80}" srcOrd="12" destOrd="0" presId="urn:microsoft.com/office/officeart/2005/8/layout/cycle6"/>
    <dgm:cxn modelId="{DEEC7428-A466-4B11-ABB1-82A1579A8938}" type="presParOf" srcId="{E37AC5F0-74D3-492B-B152-100C19F9D766}" destId="{BD6AC98A-73F7-4B40-B21D-C4CF4C5D2498}" srcOrd="13" destOrd="0" presId="urn:microsoft.com/office/officeart/2005/8/layout/cycle6"/>
    <dgm:cxn modelId="{8D8F5E5F-7CCE-4E26-9FC9-C0CDDF621275}" type="presParOf" srcId="{E37AC5F0-74D3-492B-B152-100C19F9D766}" destId="{B927A2F4-6281-4B5A-8891-B39DC58771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A3836-BAB5-49F0-AEA4-0EB056D7284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F9194C1-D1DC-4FA1-8C15-4A2EDD6809AD}">
      <dgm:prSet phldrT="[Tekst]" phldr="0" custT="1"/>
      <dgm:spPr/>
      <dgm:t>
        <a:bodyPr/>
        <a:lstStyle/>
        <a:p>
          <a:r>
            <a:rPr lang="nb-NO" sz="1600"/>
            <a:t>1 Forberedelse</a:t>
          </a:r>
        </a:p>
      </dgm:t>
    </dgm:pt>
    <dgm:pt modelId="{D8B9F4E9-8366-43FC-A9C1-7123F90D1EDD}" type="parTrans" cxnId="{DA0DB681-865D-4DCF-82D2-792FCEECBC95}">
      <dgm:prSet/>
      <dgm:spPr/>
      <dgm:t>
        <a:bodyPr/>
        <a:lstStyle/>
        <a:p>
          <a:endParaRPr lang="nb-NO"/>
        </a:p>
      </dgm:t>
    </dgm:pt>
    <dgm:pt modelId="{0E4B1AFE-DDC4-4561-812C-134E4457235D}" type="sibTrans" cxnId="{DA0DB681-865D-4DCF-82D2-792FCEECBC95}">
      <dgm:prSet/>
      <dgm:spPr/>
      <dgm:t>
        <a:bodyPr/>
        <a:lstStyle/>
        <a:p>
          <a:endParaRPr lang="nb-NO"/>
        </a:p>
      </dgm:t>
    </dgm:pt>
    <dgm:pt modelId="{D6F7535C-5A3A-4245-AD40-D30E88FAC559}">
      <dgm:prSet phldrT="[Tekst]" phldr="0" custT="1"/>
      <dgm:spPr/>
      <dgm:t>
        <a:bodyPr/>
        <a:lstStyle/>
        <a:p>
          <a:r>
            <a:rPr lang="nb-NO" sz="1600"/>
            <a:t>2</a:t>
          </a:r>
        </a:p>
        <a:p>
          <a:r>
            <a:rPr lang="nb-NO" sz="1600"/>
            <a:t>Gjennom-føring</a:t>
          </a:r>
        </a:p>
      </dgm:t>
    </dgm:pt>
    <dgm:pt modelId="{1338EEB7-C958-487D-801F-32A4BC6CDB4E}" type="parTrans" cxnId="{F1415F98-77EF-43CD-B458-4DB24AEC46B2}">
      <dgm:prSet/>
      <dgm:spPr/>
      <dgm:t>
        <a:bodyPr/>
        <a:lstStyle/>
        <a:p>
          <a:endParaRPr lang="nb-NO"/>
        </a:p>
      </dgm:t>
    </dgm:pt>
    <dgm:pt modelId="{649AB189-DAE2-4EDA-A450-303C5C01F383}" type="sibTrans" cxnId="{F1415F98-77EF-43CD-B458-4DB24AEC46B2}">
      <dgm:prSet/>
      <dgm:spPr/>
      <dgm:t>
        <a:bodyPr/>
        <a:lstStyle/>
        <a:p>
          <a:endParaRPr lang="nb-NO"/>
        </a:p>
      </dgm:t>
    </dgm:pt>
    <dgm:pt modelId="{4F90737C-F4D7-4227-BBA3-B605A967CAC0}">
      <dgm:prSet phldrT="[Tekst]" phldr="0" custT="1"/>
      <dgm:spPr/>
      <dgm:t>
        <a:bodyPr/>
        <a:lstStyle/>
        <a:p>
          <a:r>
            <a:rPr lang="nb-NO" sz="1600"/>
            <a:t>3</a:t>
          </a:r>
        </a:p>
        <a:p>
          <a:r>
            <a:rPr lang="nb-NO" sz="1600"/>
            <a:t>Analyse</a:t>
          </a:r>
        </a:p>
      </dgm:t>
    </dgm:pt>
    <dgm:pt modelId="{47D60F01-206D-4A49-9C5C-C3B0C3B43639}" type="parTrans" cxnId="{F39F9AF5-77A4-476B-A00A-D49C55E4330F}">
      <dgm:prSet/>
      <dgm:spPr/>
      <dgm:t>
        <a:bodyPr/>
        <a:lstStyle/>
        <a:p>
          <a:endParaRPr lang="nb-NO"/>
        </a:p>
      </dgm:t>
    </dgm:pt>
    <dgm:pt modelId="{5E114EC9-FF1A-4C91-B86A-FAD52EBD7DF8}" type="sibTrans" cxnId="{F39F9AF5-77A4-476B-A00A-D49C55E4330F}">
      <dgm:prSet/>
      <dgm:spPr/>
      <dgm:t>
        <a:bodyPr/>
        <a:lstStyle/>
        <a:p>
          <a:endParaRPr lang="nb-NO"/>
        </a:p>
      </dgm:t>
    </dgm:pt>
    <dgm:pt modelId="{F0D9CBED-476D-4FCB-83CD-1D101D6E57AD}">
      <dgm:prSet phldrT="[Tekst]" phldr="0" custT="1"/>
      <dgm:spPr/>
      <dgm:t>
        <a:bodyPr/>
        <a:lstStyle/>
        <a:p>
          <a:r>
            <a:rPr lang="nb-NO" sz="1600"/>
            <a:t>4</a:t>
          </a:r>
        </a:p>
        <a:p>
          <a:r>
            <a:rPr lang="nb-NO" sz="1600"/>
            <a:t>Oppfølging</a:t>
          </a:r>
        </a:p>
      </dgm:t>
    </dgm:pt>
    <dgm:pt modelId="{5A0DCA11-B53B-40A0-8F5A-C8834D953518}" type="parTrans" cxnId="{EDDEC5FC-64B5-4FBB-9846-A81EE416136E}">
      <dgm:prSet/>
      <dgm:spPr/>
      <dgm:t>
        <a:bodyPr/>
        <a:lstStyle/>
        <a:p>
          <a:endParaRPr lang="nb-NO"/>
        </a:p>
      </dgm:t>
    </dgm:pt>
    <dgm:pt modelId="{4288151D-2D5C-48A0-8F84-CCF00F91F5A2}" type="sibTrans" cxnId="{EDDEC5FC-64B5-4FBB-9846-A81EE416136E}">
      <dgm:prSet/>
      <dgm:spPr/>
      <dgm:t>
        <a:bodyPr/>
        <a:lstStyle/>
        <a:p>
          <a:endParaRPr lang="nb-NO"/>
        </a:p>
      </dgm:t>
    </dgm:pt>
    <dgm:pt modelId="{FA2C3794-9EDD-47DA-8496-363F5D5B5D24}">
      <dgm:prSet phldrT="[Tekst]" phldr="0" custT="1"/>
      <dgm:spPr/>
      <dgm:t>
        <a:bodyPr/>
        <a:lstStyle/>
        <a:p>
          <a:r>
            <a:rPr lang="nb-NO" sz="1600"/>
            <a:t>5</a:t>
          </a:r>
        </a:p>
        <a:p>
          <a:r>
            <a:rPr lang="nb-NO" sz="1600"/>
            <a:t>Organisasjons-utvikling</a:t>
          </a:r>
        </a:p>
      </dgm:t>
    </dgm:pt>
    <dgm:pt modelId="{7B8F4990-1D24-4FDE-89FA-B2E384B79C6F}" type="parTrans" cxnId="{2C58C1B8-C447-4180-9934-05FBEEE30F13}">
      <dgm:prSet/>
      <dgm:spPr/>
      <dgm:t>
        <a:bodyPr/>
        <a:lstStyle/>
        <a:p>
          <a:endParaRPr lang="nb-NO"/>
        </a:p>
      </dgm:t>
    </dgm:pt>
    <dgm:pt modelId="{5F56B0A8-D524-40A1-B38C-CD56EF1D2D8D}" type="sibTrans" cxnId="{2C58C1B8-C447-4180-9934-05FBEEE30F13}">
      <dgm:prSet/>
      <dgm:spPr/>
      <dgm:t>
        <a:bodyPr/>
        <a:lstStyle/>
        <a:p>
          <a:endParaRPr lang="nb-NO"/>
        </a:p>
      </dgm:t>
    </dgm:pt>
    <dgm:pt modelId="{E37AC5F0-74D3-492B-B152-100C19F9D766}" type="pres">
      <dgm:prSet presAssocID="{337A3836-BAB5-49F0-AEA4-0EB056D72847}" presName="cycle" presStyleCnt="0">
        <dgm:presLayoutVars>
          <dgm:dir/>
          <dgm:resizeHandles val="exact"/>
        </dgm:presLayoutVars>
      </dgm:prSet>
      <dgm:spPr/>
    </dgm:pt>
    <dgm:pt modelId="{EF403DD7-39E9-4EEE-BAA5-1CB3F1D50410}" type="pres">
      <dgm:prSet presAssocID="{AF9194C1-D1DC-4FA1-8C15-4A2EDD6809AD}" presName="node" presStyleLbl="node1" presStyleIdx="0" presStyleCnt="5">
        <dgm:presLayoutVars>
          <dgm:bulletEnabled val="1"/>
        </dgm:presLayoutVars>
      </dgm:prSet>
      <dgm:spPr/>
    </dgm:pt>
    <dgm:pt modelId="{FD01A1A8-1E86-422C-8C61-AFC23084D55F}" type="pres">
      <dgm:prSet presAssocID="{AF9194C1-D1DC-4FA1-8C15-4A2EDD6809AD}" presName="spNode" presStyleCnt="0"/>
      <dgm:spPr/>
    </dgm:pt>
    <dgm:pt modelId="{422C7931-6CC4-48F5-84B1-3287FDA8D091}" type="pres">
      <dgm:prSet presAssocID="{0E4B1AFE-DDC4-4561-812C-134E4457235D}" presName="sibTrans" presStyleLbl="sibTrans1D1" presStyleIdx="0" presStyleCnt="5"/>
      <dgm:spPr/>
    </dgm:pt>
    <dgm:pt modelId="{EAB75B27-C3FE-4029-AC03-4CFCF8B3982D}" type="pres">
      <dgm:prSet presAssocID="{D6F7535C-5A3A-4245-AD40-D30E88FAC559}" presName="node" presStyleLbl="node1" presStyleIdx="1" presStyleCnt="5">
        <dgm:presLayoutVars>
          <dgm:bulletEnabled val="1"/>
        </dgm:presLayoutVars>
      </dgm:prSet>
      <dgm:spPr/>
    </dgm:pt>
    <dgm:pt modelId="{52E97189-B68E-450F-A6BB-1D7EBB0F904B}" type="pres">
      <dgm:prSet presAssocID="{D6F7535C-5A3A-4245-AD40-D30E88FAC559}" presName="spNode" presStyleCnt="0"/>
      <dgm:spPr/>
    </dgm:pt>
    <dgm:pt modelId="{82D922E8-527B-4D31-AB4D-BAB45603B67B}" type="pres">
      <dgm:prSet presAssocID="{649AB189-DAE2-4EDA-A450-303C5C01F383}" presName="sibTrans" presStyleLbl="sibTrans1D1" presStyleIdx="1" presStyleCnt="5"/>
      <dgm:spPr/>
    </dgm:pt>
    <dgm:pt modelId="{FA97FF09-1956-429C-B3F4-5FD793779D23}" type="pres">
      <dgm:prSet presAssocID="{4F90737C-F4D7-4227-BBA3-B605A967CAC0}" presName="node" presStyleLbl="node1" presStyleIdx="2" presStyleCnt="5">
        <dgm:presLayoutVars>
          <dgm:bulletEnabled val="1"/>
        </dgm:presLayoutVars>
      </dgm:prSet>
      <dgm:spPr/>
    </dgm:pt>
    <dgm:pt modelId="{16BFE1E7-8652-4E37-B042-D31F94C7B4FC}" type="pres">
      <dgm:prSet presAssocID="{4F90737C-F4D7-4227-BBA3-B605A967CAC0}" presName="spNode" presStyleCnt="0"/>
      <dgm:spPr/>
    </dgm:pt>
    <dgm:pt modelId="{81E426C6-C1C8-47E7-A3C7-C8CF813ECFC5}" type="pres">
      <dgm:prSet presAssocID="{5E114EC9-FF1A-4C91-B86A-FAD52EBD7DF8}" presName="sibTrans" presStyleLbl="sibTrans1D1" presStyleIdx="2" presStyleCnt="5"/>
      <dgm:spPr/>
    </dgm:pt>
    <dgm:pt modelId="{EDAAB253-E393-4915-8846-2116C60652A8}" type="pres">
      <dgm:prSet presAssocID="{F0D9CBED-476D-4FCB-83CD-1D101D6E57AD}" presName="node" presStyleLbl="node1" presStyleIdx="3" presStyleCnt="5">
        <dgm:presLayoutVars>
          <dgm:bulletEnabled val="1"/>
        </dgm:presLayoutVars>
      </dgm:prSet>
      <dgm:spPr/>
    </dgm:pt>
    <dgm:pt modelId="{EFAD5E6E-DEC7-43C3-BA08-E960C12ECBCB}" type="pres">
      <dgm:prSet presAssocID="{F0D9CBED-476D-4FCB-83CD-1D101D6E57AD}" presName="spNode" presStyleCnt="0"/>
      <dgm:spPr/>
    </dgm:pt>
    <dgm:pt modelId="{B839B4EB-4B56-4A19-8503-0D2EE0DC9DF2}" type="pres">
      <dgm:prSet presAssocID="{4288151D-2D5C-48A0-8F84-CCF00F91F5A2}" presName="sibTrans" presStyleLbl="sibTrans1D1" presStyleIdx="3" presStyleCnt="5"/>
      <dgm:spPr/>
    </dgm:pt>
    <dgm:pt modelId="{0600CE6A-00A0-42CB-A1DB-B83AB12FDC80}" type="pres">
      <dgm:prSet presAssocID="{FA2C3794-9EDD-47DA-8496-363F5D5B5D24}" presName="node" presStyleLbl="node1" presStyleIdx="4" presStyleCnt="5">
        <dgm:presLayoutVars>
          <dgm:bulletEnabled val="1"/>
        </dgm:presLayoutVars>
      </dgm:prSet>
      <dgm:spPr/>
    </dgm:pt>
    <dgm:pt modelId="{BD6AC98A-73F7-4B40-B21D-C4CF4C5D2498}" type="pres">
      <dgm:prSet presAssocID="{FA2C3794-9EDD-47DA-8496-363F5D5B5D24}" presName="spNode" presStyleCnt="0"/>
      <dgm:spPr/>
    </dgm:pt>
    <dgm:pt modelId="{B927A2F4-6281-4B5A-8891-B39DC587718C}" type="pres">
      <dgm:prSet presAssocID="{5F56B0A8-D524-40A1-B38C-CD56EF1D2D8D}" presName="sibTrans" presStyleLbl="sibTrans1D1" presStyleIdx="4" presStyleCnt="5"/>
      <dgm:spPr/>
    </dgm:pt>
  </dgm:ptLst>
  <dgm:cxnLst>
    <dgm:cxn modelId="{30851835-25AA-4406-BED8-130F347DE8BD}" type="presOf" srcId="{649AB189-DAE2-4EDA-A450-303C5C01F383}" destId="{82D922E8-527B-4D31-AB4D-BAB45603B67B}" srcOrd="0" destOrd="0" presId="urn:microsoft.com/office/officeart/2005/8/layout/cycle6"/>
    <dgm:cxn modelId="{20D4C15C-28DD-48B9-935C-6D8694BA47DB}" type="presOf" srcId="{D6F7535C-5A3A-4245-AD40-D30E88FAC559}" destId="{EAB75B27-C3FE-4029-AC03-4CFCF8B3982D}" srcOrd="0" destOrd="0" presId="urn:microsoft.com/office/officeart/2005/8/layout/cycle6"/>
    <dgm:cxn modelId="{1720CE42-F834-463A-911D-863329211CC7}" type="presOf" srcId="{0E4B1AFE-DDC4-4561-812C-134E4457235D}" destId="{422C7931-6CC4-48F5-84B1-3287FDA8D091}" srcOrd="0" destOrd="0" presId="urn:microsoft.com/office/officeart/2005/8/layout/cycle6"/>
    <dgm:cxn modelId="{1D235C44-E41D-422C-82C4-C1A8DBB6E309}" type="presOf" srcId="{337A3836-BAB5-49F0-AEA4-0EB056D72847}" destId="{E37AC5F0-74D3-492B-B152-100C19F9D766}" srcOrd="0" destOrd="0" presId="urn:microsoft.com/office/officeart/2005/8/layout/cycle6"/>
    <dgm:cxn modelId="{94974A75-A533-4E5E-BF89-8F9B3E64AAE5}" type="presOf" srcId="{F0D9CBED-476D-4FCB-83CD-1D101D6E57AD}" destId="{EDAAB253-E393-4915-8846-2116C60652A8}" srcOrd="0" destOrd="0" presId="urn:microsoft.com/office/officeart/2005/8/layout/cycle6"/>
    <dgm:cxn modelId="{DA0DB681-865D-4DCF-82D2-792FCEECBC95}" srcId="{337A3836-BAB5-49F0-AEA4-0EB056D72847}" destId="{AF9194C1-D1DC-4FA1-8C15-4A2EDD6809AD}" srcOrd="0" destOrd="0" parTransId="{D8B9F4E9-8366-43FC-A9C1-7123F90D1EDD}" sibTransId="{0E4B1AFE-DDC4-4561-812C-134E4457235D}"/>
    <dgm:cxn modelId="{F1415F98-77EF-43CD-B458-4DB24AEC46B2}" srcId="{337A3836-BAB5-49F0-AEA4-0EB056D72847}" destId="{D6F7535C-5A3A-4245-AD40-D30E88FAC559}" srcOrd="1" destOrd="0" parTransId="{1338EEB7-C958-487D-801F-32A4BC6CDB4E}" sibTransId="{649AB189-DAE2-4EDA-A450-303C5C01F383}"/>
    <dgm:cxn modelId="{486053B4-5178-4F80-A5A6-805BFDD21988}" type="presOf" srcId="{4288151D-2D5C-48A0-8F84-CCF00F91F5A2}" destId="{B839B4EB-4B56-4A19-8503-0D2EE0DC9DF2}" srcOrd="0" destOrd="0" presId="urn:microsoft.com/office/officeart/2005/8/layout/cycle6"/>
    <dgm:cxn modelId="{6EBE2EB5-8AB4-4EDE-8269-3F114347582E}" type="presOf" srcId="{4F90737C-F4D7-4227-BBA3-B605A967CAC0}" destId="{FA97FF09-1956-429C-B3F4-5FD793779D23}" srcOrd="0" destOrd="0" presId="urn:microsoft.com/office/officeart/2005/8/layout/cycle6"/>
    <dgm:cxn modelId="{2C58C1B8-C447-4180-9934-05FBEEE30F13}" srcId="{337A3836-BAB5-49F0-AEA4-0EB056D72847}" destId="{FA2C3794-9EDD-47DA-8496-363F5D5B5D24}" srcOrd="4" destOrd="0" parTransId="{7B8F4990-1D24-4FDE-89FA-B2E384B79C6F}" sibTransId="{5F56B0A8-D524-40A1-B38C-CD56EF1D2D8D}"/>
    <dgm:cxn modelId="{1B2DB3BD-DCE0-4EAF-9D3F-E77B6045E5E9}" type="presOf" srcId="{5E114EC9-FF1A-4C91-B86A-FAD52EBD7DF8}" destId="{81E426C6-C1C8-47E7-A3C7-C8CF813ECFC5}" srcOrd="0" destOrd="0" presId="urn:microsoft.com/office/officeart/2005/8/layout/cycle6"/>
    <dgm:cxn modelId="{62109BC9-1432-4D74-95BA-4D86420EB063}" type="presOf" srcId="{5F56B0A8-D524-40A1-B38C-CD56EF1D2D8D}" destId="{B927A2F4-6281-4B5A-8891-B39DC587718C}" srcOrd="0" destOrd="0" presId="urn:microsoft.com/office/officeart/2005/8/layout/cycle6"/>
    <dgm:cxn modelId="{158470D4-D1F1-42B6-9E63-CB00C0D68A22}" type="presOf" srcId="{FA2C3794-9EDD-47DA-8496-363F5D5B5D24}" destId="{0600CE6A-00A0-42CB-A1DB-B83AB12FDC80}" srcOrd="0" destOrd="0" presId="urn:microsoft.com/office/officeart/2005/8/layout/cycle6"/>
    <dgm:cxn modelId="{F39F9AF5-77A4-476B-A00A-D49C55E4330F}" srcId="{337A3836-BAB5-49F0-AEA4-0EB056D72847}" destId="{4F90737C-F4D7-4227-BBA3-B605A967CAC0}" srcOrd="2" destOrd="0" parTransId="{47D60F01-206D-4A49-9C5C-C3B0C3B43639}" sibTransId="{5E114EC9-FF1A-4C91-B86A-FAD52EBD7DF8}"/>
    <dgm:cxn modelId="{EDDEC5FC-64B5-4FBB-9846-A81EE416136E}" srcId="{337A3836-BAB5-49F0-AEA4-0EB056D72847}" destId="{F0D9CBED-476D-4FCB-83CD-1D101D6E57AD}" srcOrd="3" destOrd="0" parTransId="{5A0DCA11-B53B-40A0-8F5A-C8834D953518}" sibTransId="{4288151D-2D5C-48A0-8F84-CCF00F91F5A2}"/>
    <dgm:cxn modelId="{139CE8FD-DB4E-478F-BC59-57018F2F62D4}" type="presOf" srcId="{AF9194C1-D1DC-4FA1-8C15-4A2EDD6809AD}" destId="{EF403DD7-39E9-4EEE-BAA5-1CB3F1D50410}" srcOrd="0" destOrd="0" presId="urn:microsoft.com/office/officeart/2005/8/layout/cycle6"/>
    <dgm:cxn modelId="{DB9E9832-61CC-4195-AE02-08931CD89F57}" type="presParOf" srcId="{E37AC5F0-74D3-492B-B152-100C19F9D766}" destId="{EF403DD7-39E9-4EEE-BAA5-1CB3F1D50410}" srcOrd="0" destOrd="0" presId="urn:microsoft.com/office/officeart/2005/8/layout/cycle6"/>
    <dgm:cxn modelId="{4635D5C1-EBB2-4019-A9B5-B2FA6DC0A21D}" type="presParOf" srcId="{E37AC5F0-74D3-492B-B152-100C19F9D766}" destId="{FD01A1A8-1E86-422C-8C61-AFC23084D55F}" srcOrd="1" destOrd="0" presId="urn:microsoft.com/office/officeart/2005/8/layout/cycle6"/>
    <dgm:cxn modelId="{AB3A12B4-A4BC-404A-AD84-609195A5F77A}" type="presParOf" srcId="{E37AC5F0-74D3-492B-B152-100C19F9D766}" destId="{422C7931-6CC4-48F5-84B1-3287FDA8D091}" srcOrd="2" destOrd="0" presId="urn:microsoft.com/office/officeart/2005/8/layout/cycle6"/>
    <dgm:cxn modelId="{2F306B00-E7D2-4A9C-A7F5-FE655EA2A0D3}" type="presParOf" srcId="{E37AC5F0-74D3-492B-B152-100C19F9D766}" destId="{EAB75B27-C3FE-4029-AC03-4CFCF8B3982D}" srcOrd="3" destOrd="0" presId="urn:microsoft.com/office/officeart/2005/8/layout/cycle6"/>
    <dgm:cxn modelId="{8BD225E9-8C7B-4AFF-8AF9-7C4FCBDB99D0}" type="presParOf" srcId="{E37AC5F0-74D3-492B-B152-100C19F9D766}" destId="{52E97189-B68E-450F-A6BB-1D7EBB0F904B}" srcOrd="4" destOrd="0" presId="urn:microsoft.com/office/officeart/2005/8/layout/cycle6"/>
    <dgm:cxn modelId="{01CB4E25-A893-4343-B775-2FF1ED84342A}" type="presParOf" srcId="{E37AC5F0-74D3-492B-B152-100C19F9D766}" destId="{82D922E8-527B-4D31-AB4D-BAB45603B67B}" srcOrd="5" destOrd="0" presId="urn:microsoft.com/office/officeart/2005/8/layout/cycle6"/>
    <dgm:cxn modelId="{0FAC65BA-9A86-4633-A252-5AF6F854C035}" type="presParOf" srcId="{E37AC5F0-74D3-492B-B152-100C19F9D766}" destId="{FA97FF09-1956-429C-B3F4-5FD793779D23}" srcOrd="6" destOrd="0" presId="urn:microsoft.com/office/officeart/2005/8/layout/cycle6"/>
    <dgm:cxn modelId="{73DDD9E3-377E-4114-9370-BA0084CE1CB5}" type="presParOf" srcId="{E37AC5F0-74D3-492B-B152-100C19F9D766}" destId="{16BFE1E7-8652-4E37-B042-D31F94C7B4FC}" srcOrd="7" destOrd="0" presId="urn:microsoft.com/office/officeart/2005/8/layout/cycle6"/>
    <dgm:cxn modelId="{99B78C26-A574-4707-9989-9BD06E5624CB}" type="presParOf" srcId="{E37AC5F0-74D3-492B-B152-100C19F9D766}" destId="{81E426C6-C1C8-47E7-A3C7-C8CF813ECFC5}" srcOrd="8" destOrd="0" presId="urn:microsoft.com/office/officeart/2005/8/layout/cycle6"/>
    <dgm:cxn modelId="{8FFB7B9E-6F0D-465A-875C-BB665EF49ABD}" type="presParOf" srcId="{E37AC5F0-74D3-492B-B152-100C19F9D766}" destId="{EDAAB253-E393-4915-8846-2116C60652A8}" srcOrd="9" destOrd="0" presId="urn:microsoft.com/office/officeart/2005/8/layout/cycle6"/>
    <dgm:cxn modelId="{0850D2EC-D584-41E9-B434-C8988EE80645}" type="presParOf" srcId="{E37AC5F0-74D3-492B-B152-100C19F9D766}" destId="{EFAD5E6E-DEC7-43C3-BA08-E960C12ECBCB}" srcOrd="10" destOrd="0" presId="urn:microsoft.com/office/officeart/2005/8/layout/cycle6"/>
    <dgm:cxn modelId="{DC934EAA-39FC-4AEE-B731-F9E50326D2F8}" type="presParOf" srcId="{E37AC5F0-74D3-492B-B152-100C19F9D766}" destId="{B839B4EB-4B56-4A19-8503-0D2EE0DC9DF2}" srcOrd="11" destOrd="0" presId="urn:microsoft.com/office/officeart/2005/8/layout/cycle6"/>
    <dgm:cxn modelId="{34B7B294-676E-4AC5-BBF7-47EFEBF8446B}" type="presParOf" srcId="{E37AC5F0-74D3-492B-B152-100C19F9D766}" destId="{0600CE6A-00A0-42CB-A1DB-B83AB12FDC80}" srcOrd="12" destOrd="0" presId="urn:microsoft.com/office/officeart/2005/8/layout/cycle6"/>
    <dgm:cxn modelId="{DEEC7428-A466-4B11-ABB1-82A1579A8938}" type="presParOf" srcId="{E37AC5F0-74D3-492B-B152-100C19F9D766}" destId="{BD6AC98A-73F7-4B40-B21D-C4CF4C5D2498}" srcOrd="13" destOrd="0" presId="urn:microsoft.com/office/officeart/2005/8/layout/cycle6"/>
    <dgm:cxn modelId="{8D8F5E5F-7CCE-4E26-9FC9-C0CDDF621275}" type="presParOf" srcId="{E37AC5F0-74D3-492B-B152-100C19F9D766}" destId="{B927A2F4-6281-4B5A-8891-B39DC58771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A3836-BAB5-49F0-AEA4-0EB056D728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F9194C1-D1DC-4FA1-8C15-4A2EDD6809AD}">
      <dgm:prSet phldrT="[Tekst]" phldr="0" custT="1"/>
      <dgm:spPr/>
      <dgm:t>
        <a:bodyPr/>
        <a:lstStyle/>
        <a:p>
          <a:r>
            <a:rPr lang="nb-NO" sz="1600" dirty="0"/>
            <a:t>1 </a:t>
          </a:r>
        </a:p>
        <a:p>
          <a:r>
            <a:rPr lang="nb-NO" sz="1600" dirty="0"/>
            <a:t>Forberedelse</a:t>
          </a:r>
        </a:p>
      </dgm:t>
    </dgm:pt>
    <dgm:pt modelId="{D8B9F4E9-8366-43FC-A9C1-7123F90D1EDD}" type="parTrans" cxnId="{DA0DB681-865D-4DCF-82D2-792FCEECBC95}">
      <dgm:prSet/>
      <dgm:spPr/>
      <dgm:t>
        <a:bodyPr/>
        <a:lstStyle/>
        <a:p>
          <a:endParaRPr lang="nb-NO"/>
        </a:p>
      </dgm:t>
    </dgm:pt>
    <dgm:pt modelId="{0E4B1AFE-DDC4-4561-812C-134E4457235D}" type="sibTrans" cxnId="{DA0DB681-865D-4DCF-82D2-792FCEECBC95}">
      <dgm:prSet/>
      <dgm:spPr/>
      <dgm:t>
        <a:bodyPr/>
        <a:lstStyle/>
        <a:p>
          <a:endParaRPr lang="nb-NO"/>
        </a:p>
      </dgm:t>
    </dgm:pt>
    <dgm:pt modelId="{D6F7535C-5A3A-4245-AD40-D30E88FAC559}">
      <dgm:prSet phldrT="[Tekst]" phldr="0" custT="1"/>
      <dgm:spPr/>
      <dgm:t>
        <a:bodyPr/>
        <a:lstStyle/>
        <a:p>
          <a:r>
            <a:rPr lang="nb-NO" sz="1600" dirty="0"/>
            <a:t>2</a:t>
          </a:r>
        </a:p>
        <a:p>
          <a:r>
            <a:rPr lang="nb-NO" sz="1600" dirty="0"/>
            <a:t>Gjennomføring</a:t>
          </a:r>
        </a:p>
      </dgm:t>
    </dgm:pt>
    <dgm:pt modelId="{1338EEB7-C958-487D-801F-32A4BC6CDB4E}" type="parTrans" cxnId="{F1415F98-77EF-43CD-B458-4DB24AEC46B2}">
      <dgm:prSet/>
      <dgm:spPr/>
      <dgm:t>
        <a:bodyPr/>
        <a:lstStyle/>
        <a:p>
          <a:endParaRPr lang="nb-NO"/>
        </a:p>
      </dgm:t>
    </dgm:pt>
    <dgm:pt modelId="{649AB189-DAE2-4EDA-A450-303C5C01F383}" type="sibTrans" cxnId="{F1415F98-77EF-43CD-B458-4DB24AEC46B2}">
      <dgm:prSet/>
      <dgm:spPr/>
      <dgm:t>
        <a:bodyPr/>
        <a:lstStyle/>
        <a:p>
          <a:endParaRPr lang="nb-NO"/>
        </a:p>
      </dgm:t>
    </dgm:pt>
    <dgm:pt modelId="{4F90737C-F4D7-4227-BBA3-B605A967CAC0}">
      <dgm:prSet phldrT="[Tekst]" phldr="0" custT="1"/>
      <dgm:spPr/>
      <dgm:t>
        <a:bodyPr/>
        <a:lstStyle/>
        <a:p>
          <a:r>
            <a:rPr lang="nb-NO" sz="1600"/>
            <a:t>3</a:t>
          </a:r>
        </a:p>
        <a:p>
          <a:r>
            <a:rPr lang="nb-NO" sz="1600"/>
            <a:t>Analyse</a:t>
          </a:r>
        </a:p>
      </dgm:t>
    </dgm:pt>
    <dgm:pt modelId="{47D60F01-206D-4A49-9C5C-C3B0C3B43639}" type="parTrans" cxnId="{F39F9AF5-77A4-476B-A00A-D49C55E4330F}">
      <dgm:prSet/>
      <dgm:spPr/>
      <dgm:t>
        <a:bodyPr/>
        <a:lstStyle/>
        <a:p>
          <a:endParaRPr lang="nb-NO"/>
        </a:p>
      </dgm:t>
    </dgm:pt>
    <dgm:pt modelId="{5E114EC9-FF1A-4C91-B86A-FAD52EBD7DF8}" type="sibTrans" cxnId="{F39F9AF5-77A4-476B-A00A-D49C55E4330F}">
      <dgm:prSet/>
      <dgm:spPr/>
      <dgm:t>
        <a:bodyPr/>
        <a:lstStyle/>
        <a:p>
          <a:endParaRPr lang="nb-NO"/>
        </a:p>
      </dgm:t>
    </dgm:pt>
    <dgm:pt modelId="{F0D9CBED-476D-4FCB-83CD-1D101D6E57AD}">
      <dgm:prSet phldrT="[Tekst]" phldr="0" custT="1"/>
      <dgm:spPr/>
      <dgm:t>
        <a:bodyPr/>
        <a:lstStyle/>
        <a:p>
          <a:r>
            <a:rPr lang="nb-NO" sz="1600" dirty="0"/>
            <a:t>4</a:t>
          </a:r>
        </a:p>
        <a:p>
          <a:r>
            <a:rPr lang="nb-NO" sz="1600" dirty="0"/>
            <a:t>Oppfølging</a:t>
          </a:r>
        </a:p>
      </dgm:t>
    </dgm:pt>
    <dgm:pt modelId="{5A0DCA11-B53B-40A0-8F5A-C8834D953518}" type="parTrans" cxnId="{EDDEC5FC-64B5-4FBB-9846-A81EE416136E}">
      <dgm:prSet/>
      <dgm:spPr/>
      <dgm:t>
        <a:bodyPr/>
        <a:lstStyle/>
        <a:p>
          <a:endParaRPr lang="nb-NO"/>
        </a:p>
      </dgm:t>
    </dgm:pt>
    <dgm:pt modelId="{4288151D-2D5C-48A0-8F84-CCF00F91F5A2}" type="sibTrans" cxnId="{EDDEC5FC-64B5-4FBB-9846-A81EE416136E}">
      <dgm:prSet/>
      <dgm:spPr/>
      <dgm:t>
        <a:bodyPr/>
        <a:lstStyle/>
        <a:p>
          <a:endParaRPr lang="nb-NO"/>
        </a:p>
      </dgm:t>
    </dgm:pt>
    <dgm:pt modelId="{FA2C3794-9EDD-47DA-8496-363F5D5B5D24}">
      <dgm:prSet phldrT="[Tekst]" phldr="0" custT="1"/>
      <dgm:spPr/>
      <dgm:t>
        <a:bodyPr/>
        <a:lstStyle/>
        <a:p>
          <a:r>
            <a:rPr lang="nb-NO" sz="1600"/>
            <a:t>5</a:t>
          </a:r>
        </a:p>
        <a:p>
          <a:r>
            <a:rPr lang="nb-NO" sz="1600"/>
            <a:t>Organisasjons-utvikling</a:t>
          </a:r>
        </a:p>
      </dgm:t>
    </dgm:pt>
    <dgm:pt modelId="{7B8F4990-1D24-4FDE-89FA-B2E384B79C6F}" type="parTrans" cxnId="{2C58C1B8-C447-4180-9934-05FBEEE30F13}">
      <dgm:prSet/>
      <dgm:spPr/>
      <dgm:t>
        <a:bodyPr/>
        <a:lstStyle/>
        <a:p>
          <a:endParaRPr lang="nb-NO"/>
        </a:p>
      </dgm:t>
    </dgm:pt>
    <dgm:pt modelId="{5F56B0A8-D524-40A1-B38C-CD56EF1D2D8D}" type="sibTrans" cxnId="{2C58C1B8-C447-4180-9934-05FBEEE30F13}">
      <dgm:prSet/>
      <dgm:spPr/>
      <dgm:t>
        <a:bodyPr/>
        <a:lstStyle/>
        <a:p>
          <a:endParaRPr lang="nb-NO"/>
        </a:p>
      </dgm:t>
    </dgm:pt>
    <dgm:pt modelId="{D2FCF86C-0EDA-456F-AA89-74E9ED3BA545}" type="pres">
      <dgm:prSet presAssocID="{337A3836-BAB5-49F0-AEA4-0EB056D72847}" presName="CompostProcess" presStyleCnt="0">
        <dgm:presLayoutVars>
          <dgm:dir/>
          <dgm:resizeHandles val="exact"/>
        </dgm:presLayoutVars>
      </dgm:prSet>
      <dgm:spPr/>
    </dgm:pt>
    <dgm:pt modelId="{C6B461BA-BB62-448C-BABE-E29BB05557E2}" type="pres">
      <dgm:prSet presAssocID="{337A3836-BAB5-49F0-AEA4-0EB056D72847}" presName="arrow" presStyleLbl="bgShp" presStyleIdx="0" presStyleCnt="1" custLinFactNeighborX="0" custLinFactNeighborY="-2779"/>
      <dgm:spPr/>
    </dgm:pt>
    <dgm:pt modelId="{999042A1-B983-42F3-B9A5-64573A27CE09}" type="pres">
      <dgm:prSet presAssocID="{337A3836-BAB5-49F0-AEA4-0EB056D72847}" presName="linearProcess" presStyleCnt="0"/>
      <dgm:spPr/>
    </dgm:pt>
    <dgm:pt modelId="{2C24D9C3-FC48-4FBC-8A1E-42944DBEC00A}" type="pres">
      <dgm:prSet presAssocID="{AF9194C1-D1DC-4FA1-8C15-4A2EDD6809AD}" presName="textNode" presStyleLbl="node1" presStyleIdx="0" presStyleCnt="5">
        <dgm:presLayoutVars>
          <dgm:bulletEnabled val="1"/>
        </dgm:presLayoutVars>
      </dgm:prSet>
      <dgm:spPr/>
    </dgm:pt>
    <dgm:pt modelId="{C893845B-87D8-4CE1-BCE0-01E374BC0C04}" type="pres">
      <dgm:prSet presAssocID="{0E4B1AFE-DDC4-4561-812C-134E4457235D}" presName="sibTrans" presStyleCnt="0"/>
      <dgm:spPr/>
    </dgm:pt>
    <dgm:pt modelId="{2DB0FF65-A291-487B-ABFD-15A805C9EAF8}" type="pres">
      <dgm:prSet presAssocID="{D6F7535C-5A3A-4245-AD40-D30E88FAC559}" presName="textNode" presStyleLbl="node1" presStyleIdx="1" presStyleCnt="5">
        <dgm:presLayoutVars>
          <dgm:bulletEnabled val="1"/>
        </dgm:presLayoutVars>
      </dgm:prSet>
      <dgm:spPr/>
    </dgm:pt>
    <dgm:pt modelId="{48AA811A-EC26-4F0B-B1A5-086823152F81}" type="pres">
      <dgm:prSet presAssocID="{649AB189-DAE2-4EDA-A450-303C5C01F383}" presName="sibTrans" presStyleCnt="0"/>
      <dgm:spPr/>
    </dgm:pt>
    <dgm:pt modelId="{2D45F3B2-15AE-451E-9C4C-3EB0AC7E1136}" type="pres">
      <dgm:prSet presAssocID="{4F90737C-F4D7-4227-BBA3-B605A967CAC0}" presName="textNode" presStyleLbl="node1" presStyleIdx="2" presStyleCnt="5">
        <dgm:presLayoutVars>
          <dgm:bulletEnabled val="1"/>
        </dgm:presLayoutVars>
      </dgm:prSet>
      <dgm:spPr/>
    </dgm:pt>
    <dgm:pt modelId="{940695AC-218B-4178-8F43-624F079B8A10}" type="pres">
      <dgm:prSet presAssocID="{5E114EC9-FF1A-4C91-B86A-FAD52EBD7DF8}" presName="sibTrans" presStyleCnt="0"/>
      <dgm:spPr/>
    </dgm:pt>
    <dgm:pt modelId="{FB3715E0-83EC-43B2-9DD2-7CF7389A8326}" type="pres">
      <dgm:prSet presAssocID="{F0D9CBED-476D-4FCB-83CD-1D101D6E57AD}" presName="textNode" presStyleLbl="node1" presStyleIdx="3" presStyleCnt="5">
        <dgm:presLayoutVars>
          <dgm:bulletEnabled val="1"/>
        </dgm:presLayoutVars>
      </dgm:prSet>
      <dgm:spPr/>
    </dgm:pt>
    <dgm:pt modelId="{6C96EE54-A0D3-44B4-A7D5-561D83E29A35}" type="pres">
      <dgm:prSet presAssocID="{4288151D-2D5C-48A0-8F84-CCF00F91F5A2}" presName="sibTrans" presStyleCnt="0"/>
      <dgm:spPr/>
    </dgm:pt>
    <dgm:pt modelId="{FFC57F7E-E551-49C9-9CF2-9FB4366CC89D}" type="pres">
      <dgm:prSet presAssocID="{FA2C3794-9EDD-47DA-8496-363F5D5B5D2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EC94600-F166-4D5E-8B87-0CE71E094950}" type="presOf" srcId="{337A3836-BAB5-49F0-AEA4-0EB056D72847}" destId="{D2FCF86C-0EDA-456F-AA89-74E9ED3BA545}" srcOrd="0" destOrd="0" presId="urn:microsoft.com/office/officeart/2005/8/layout/hProcess9"/>
    <dgm:cxn modelId="{1711093A-4E87-400A-BDF3-279B3AC1BD59}" type="presOf" srcId="{AF9194C1-D1DC-4FA1-8C15-4A2EDD6809AD}" destId="{2C24D9C3-FC48-4FBC-8A1E-42944DBEC00A}" srcOrd="0" destOrd="0" presId="urn:microsoft.com/office/officeart/2005/8/layout/hProcess9"/>
    <dgm:cxn modelId="{E775CB63-C6EE-41F1-9E15-7DCE4C44F272}" type="presOf" srcId="{4F90737C-F4D7-4227-BBA3-B605A967CAC0}" destId="{2D45F3B2-15AE-451E-9C4C-3EB0AC7E1136}" srcOrd="0" destOrd="0" presId="urn:microsoft.com/office/officeart/2005/8/layout/hProcess9"/>
    <dgm:cxn modelId="{DA0DB681-865D-4DCF-82D2-792FCEECBC95}" srcId="{337A3836-BAB5-49F0-AEA4-0EB056D72847}" destId="{AF9194C1-D1DC-4FA1-8C15-4A2EDD6809AD}" srcOrd="0" destOrd="0" parTransId="{D8B9F4E9-8366-43FC-A9C1-7123F90D1EDD}" sibTransId="{0E4B1AFE-DDC4-4561-812C-134E4457235D}"/>
    <dgm:cxn modelId="{49AEB58B-4479-48F9-B5FA-42E7C5185A05}" type="presOf" srcId="{FA2C3794-9EDD-47DA-8496-363F5D5B5D24}" destId="{FFC57F7E-E551-49C9-9CF2-9FB4366CC89D}" srcOrd="0" destOrd="0" presId="urn:microsoft.com/office/officeart/2005/8/layout/hProcess9"/>
    <dgm:cxn modelId="{F1415F98-77EF-43CD-B458-4DB24AEC46B2}" srcId="{337A3836-BAB5-49F0-AEA4-0EB056D72847}" destId="{D6F7535C-5A3A-4245-AD40-D30E88FAC559}" srcOrd="1" destOrd="0" parTransId="{1338EEB7-C958-487D-801F-32A4BC6CDB4E}" sibTransId="{649AB189-DAE2-4EDA-A450-303C5C01F383}"/>
    <dgm:cxn modelId="{3FF14AA2-A398-49FD-BBEA-C971D78AD4D4}" type="presOf" srcId="{D6F7535C-5A3A-4245-AD40-D30E88FAC559}" destId="{2DB0FF65-A291-487B-ABFD-15A805C9EAF8}" srcOrd="0" destOrd="0" presId="urn:microsoft.com/office/officeart/2005/8/layout/hProcess9"/>
    <dgm:cxn modelId="{2C58C1B8-C447-4180-9934-05FBEEE30F13}" srcId="{337A3836-BAB5-49F0-AEA4-0EB056D72847}" destId="{FA2C3794-9EDD-47DA-8496-363F5D5B5D24}" srcOrd="4" destOrd="0" parTransId="{7B8F4990-1D24-4FDE-89FA-B2E384B79C6F}" sibTransId="{5F56B0A8-D524-40A1-B38C-CD56EF1D2D8D}"/>
    <dgm:cxn modelId="{988827E4-F174-46A2-B71C-8F48DFE3A6DF}" type="presOf" srcId="{F0D9CBED-476D-4FCB-83CD-1D101D6E57AD}" destId="{FB3715E0-83EC-43B2-9DD2-7CF7389A8326}" srcOrd="0" destOrd="0" presId="urn:microsoft.com/office/officeart/2005/8/layout/hProcess9"/>
    <dgm:cxn modelId="{F39F9AF5-77A4-476B-A00A-D49C55E4330F}" srcId="{337A3836-BAB5-49F0-AEA4-0EB056D72847}" destId="{4F90737C-F4D7-4227-BBA3-B605A967CAC0}" srcOrd="2" destOrd="0" parTransId="{47D60F01-206D-4A49-9C5C-C3B0C3B43639}" sibTransId="{5E114EC9-FF1A-4C91-B86A-FAD52EBD7DF8}"/>
    <dgm:cxn modelId="{EDDEC5FC-64B5-4FBB-9846-A81EE416136E}" srcId="{337A3836-BAB5-49F0-AEA4-0EB056D72847}" destId="{F0D9CBED-476D-4FCB-83CD-1D101D6E57AD}" srcOrd="3" destOrd="0" parTransId="{5A0DCA11-B53B-40A0-8F5A-C8834D953518}" sibTransId="{4288151D-2D5C-48A0-8F84-CCF00F91F5A2}"/>
    <dgm:cxn modelId="{25F76A79-5923-4026-8E9D-7E3092FEC90B}" type="presParOf" srcId="{D2FCF86C-0EDA-456F-AA89-74E9ED3BA545}" destId="{C6B461BA-BB62-448C-BABE-E29BB05557E2}" srcOrd="0" destOrd="0" presId="urn:microsoft.com/office/officeart/2005/8/layout/hProcess9"/>
    <dgm:cxn modelId="{71B09925-6FBB-4137-9A29-E350A9946621}" type="presParOf" srcId="{D2FCF86C-0EDA-456F-AA89-74E9ED3BA545}" destId="{999042A1-B983-42F3-B9A5-64573A27CE09}" srcOrd="1" destOrd="0" presId="urn:microsoft.com/office/officeart/2005/8/layout/hProcess9"/>
    <dgm:cxn modelId="{E6085A43-9CD9-4274-AA8A-23813E0FE8CD}" type="presParOf" srcId="{999042A1-B983-42F3-B9A5-64573A27CE09}" destId="{2C24D9C3-FC48-4FBC-8A1E-42944DBEC00A}" srcOrd="0" destOrd="0" presId="urn:microsoft.com/office/officeart/2005/8/layout/hProcess9"/>
    <dgm:cxn modelId="{D13AF5D8-1B2A-4267-8C5A-0BBBAFE69EFB}" type="presParOf" srcId="{999042A1-B983-42F3-B9A5-64573A27CE09}" destId="{C893845B-87D8-4CE1-BCE0-01E374BC0C04}" srcOrd="1" destOrd="0" presId="urn:microsoft.com/office/officeart/2005/8/layout/hProcess9"/>
    <dgm:cxn modelId="{C8CB62FC-7BE3-4BB4-8471-4462FD51DF98}" type="presParOf" srcId="{999042A1-B983-42F3-B9A5-64573A27CE09}" destId="{2DB0FF65-A291-487B-ABFD-15A805C9EAF8}" srcOrd="2" destOrd="0" presId="urn:microsoft.com/office/officeart/2005/8/layout/hProcess9"/>
    <dgm:cxn modelId="{9E1001E2-42C2-4008-A3C3-947D46FC3B47}" type="presParOf" srcId="{999042A1-B983-42F3-B9A5-64573A27CE09}" destId="{48AA811A-EC26-4F0B-B1A5-086823152F81}" srcOrd="3" destOrd="0" presId="urn:microsoft.com/office/officeart/2005/8/layout/hProcess9"/>
    <dgm:cxn modelId="{E130EF65-22CB-40DE-A4E5-2532B7CC0B01}" type="presParOf" srcId="{999042A1-B983-42F3-B9A5-64573A27CE09}" destId="{2D45F3B2-15AE-451E-9C4C-3EB0AC7E1136}" srcOrd="4" destOrd="0" presId="urn:microsoft.com/office/officeart/2005/8/layout/hProcess9"/>
    <dgm:cxn modelId="{388C6287-C6C1-464F-B779-8C0D4A1477BC}" type="presParOf" srcId="{999042A1-B983-42F3-B9A5-64573A27CE09}" destId="{940695AC-218B-4178-8F43-624F079B8A10}" srcOrd="5" destOrd="0" presId="urn:microsoft.com/office/officeart/2005/8/layout/hProcess9"/>
    <dgm:cxn modelId="{2F64E61C-27B0-4F73-85F3-F72D2E0C5733}" type="presParOf" srcId="{999042A1-B983-42F3-B9A5-64573A27CE09}" destId="{FB3715E0-83EC-43B2-9DD2-7CF7389A8326}" srcOrd="6" destOrd="0" presId="urn:microsoft.com/office/officeart/2005/8/layout/hProcess9"/>
    <dgm:cxn modelId="{6535BCF6-5D3D-475E-828A-A4FFB17CCD6A}" type="presParOf" srcId="{999042A1-B983-42F3-B9A5-64573A27CE09}" destId="{6C96EE54-A0D3-44B4-A7D5-561D83E29A35}" srcOrd="7" destOrd="0" presId="urn:microsoft.com/office/officeart/2005/8/layout/hProcess9"/>
    <dgm:cxn modelId="{6DB19769-6594-446F-A1FF-1533743427C8}" type="presParOf" srcId="{999042A1-B983-42F3-B9A5-64573A27CE09}" destId="{FFC57F7E-E551-49C9-9CF2-9FB4366CC89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9F780-E228-4040-96E4-10D512677F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F87DA3C-FF01-4BBA-BB32-CE6F2D098471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nb-NO" sz="1800" dirty="0">
            <a:solidFill>
              <a:schemeClr val="accent1">
                <a:lumMod val="50000"/>
              </a:schemeClr>
            </a:solidFill>
          </a:endParaRPr>
        </a:p>
        <a:p>
          <a:endParaRPr lang="nb-NO" sz="1800" dirty="0">
            <a:solidFill>
              <a:schemeClr val="accent1">
                <a:lumMod val="50000"/>
              </a:schemeClr>
            </a:solidFill>
          </a:endParaRPr>
        </a:p>
        <a:p>
          <a:r>
            <a:rPr lang="nb-NO" sz="1800" b="1" dirty="0">
              <a:solidFill>
                <a:schemeClr val="accent1">
                  <a:lumMod val="50000"/>
                </a:schemeClr>
              </a:solidFill>
            </a:rPr>
            <a:t>Fase 3: </a:t>
          </a:r>
        </a:p>
        <a:p>
          <a:r>
            <a:rPr lang="nb-NO" sz="1800" b="1" dirty="0">
              <a:solidFill>
                <a:schemeClr val="accent1">
                  <a:lumMod val="50000"/>
                </a:schemeClr>
              </a:solidFill>
            </a:rPr>
            <a:t>Lag tiltak</a:t>
          </a:r>
        </a:p>
        <a:p>
          <a:r>
            <a:rPr lang="nb-NO" sz="1600" dirty="0">
              <a:solidFill>
                <a:schemeClr val="accent1">
                  <a:lumMod val="50000"/>
                </a:schemeClr>
              </a:solidFill>
            </a:rPr>
            <a:t>Prioritering og tiltaksplan</a:t>
          </a:r>
        </a:p>
        <a:p>
          <a:r>
            <a:rPr lang="nb-NO" sz="1600" dirty="0">
              <a:solidFill>
                <a:schemeClr val="accent1">
                  <a:lumMod val="50000"/>
                </a:schemeClr>
              </a:solidFill>
            </a:rPr>
            <a:t>«Slik får vi det til i praksis»</a:t>
          </a:r>
        </a:p>
      </dgm:t>
    </dgm:pt>
    <dgm:pt modelId="{06193872-961B-4DD9-88C7-3A0CCFC9395B}" type="parTrans" cxnId="{38C44A3A-B265-4375-B55B-16E1F944D719}">
      <dgm:prSet/>
      <dgm:spPr/>
      <dgm:t>
        <a:bodyPr/>
        <a:lstStyle/>
        <a:p>
          <a:endParaRPr lang="nb-NO"/>
        </a:p>
      </dgm:t>
    </dgm:pt>
    <dgm:pt modelId="{221D8888-8DF5-4443-A2AD-C2B7B95DE1F5}" type="sibTrans" cxnId="{38C44A3A-B265-4375-B55B-16E1F944D719}">
      <dgm:prSet/>
      <dgm:spPr/>
      <dgm:t>
        <a:bodyPr/>
        <a:lstStyle/>
        <a:p>
          <a:endParaRPr lang="nb-NO"/>
        </a:p>
      </dgm:t>
    </dgm:pt>
    <dgm:pt modelId="{4BF03A1B-1B67-4DA4-A3A5-E0C0D1E73B0C}">
      <dgm:prSet phldrT="[Tekst]" phldr="0" custT="1"/>
      <dgm:spPr/>
      <dgm:t>
        <a:bodyPr/>
        <a:lstStyle/>
        <a:p>
          <a:endParaRPr lang="nb-NO" sz="2000" b="1" dirty="0">
            <a:solidFill>
              <a:schemeClr val="bg2"/>
            </a:solidFill>
          </a:endParaRPr>
        </a:p>
        <a:p>
          <a:r>
            <a:rPr lang="nb-NO" sz="2000" b="1" dirty="0">
              <a:solidFill>
                <a:schemeClr val="bg2"/>
              </a:solidFill>
            </a:rPr>
            <a:t>Fase 2: Målsetting for arbeidet</a:t>
          </a:r>
        </a:p>
        <a:p>
          <a:r>
            <a:rPr lang="nb-NO" sz="2000" dirty="0">
              <a:solidFill>
                <a:schemeClr val="bg2"/>
              </a:solidFill>
            </a:rPr>
            <a:t>Glansbildemetoden: </a:t>
          </a:r>
        </a:p>
        <a:p>
          <a:r>
            <a:rPr lang="nb-NO" sz="2000" dirty="0">
              <a:solidFill>
                <a:schemeClr val="bg2"/>
              </a:solidFill>
            </a:rPr>
            <a:t>Beskriv «slik ser det ut når de valgte faktorene er på sitt beste»</a:t>
          </a:r>
        </a:p>
      </dgm:t>
    </dgm:pt>
    <dgm:pt modelId="{70214B9B-5BE0-4D66-8F57-9EAF6CE5723F}" type="parTrans" cxnId="{20481A5E-0059-4990-A742-99F530CAECB1}">
      <dgm:prSet/>
      <dgm:spPr/>
      <dgm:t>
        <a:bodyPr/>
        <a:lstStyle/>
        <a:p>
          <a:endParaRPr lang="nb-NO"/>
        </a:p>
      </dgm:t>
    </dgm:pt>
    <dgm:pt modelId="{4A2D01B9-9B61-43DF-A884-A2416E99F2D3}" type="sibTrans" cxnId="{20481A5E-0059-4990-A742-99F530CAECB1}">
      <dgm:prSet/>
      <dgm:spPr/>
      <dgm:t>
        <a:bodyPr/>
        <a:lstStyle/>
        <a:p>
          <a:endParaRPr lang="nb-NO"/>
        </a:p>
      </dgm:t>
    </dgm:pt>
    <dgm:pt modelId="{1F4D12F8-A94C-4E2E-AA4C-44AEBA0DA536}">
      <dgm:prSet phldrT="[Tekst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b-NO" sz="2000" b="1" dirty="0">
              <a:solidFill>
                <a:schemeClr val="bg2"/>
              </a:solidFill>
            </a:rPr>
            <a:t>Fase 1: Analyse av resultatene</a:t>
          </a:r>
          <a:br>
            <a:rPr lang="nb-NO" sz="2000" dirty="0">
              <a:solidFill>
                <a:schemeClr val="bg2"/>
              </a:solidFill>
            </a:rPr>
          </a:br>
          <a:r>
            <a:rPr lang="nb-NO" sz="2000" dirty="0">
              <a:solidFill>
                <a:schemeClr val="bg2"/>
              </a:solidFill>
            </a:rPr>
            <a:t>Hva sier rapporten?</a:t>
          </a:r>
        </a:p>
        <a:p>
          <a:r>
            <a:rPr lang="nb-NO" sz="2000" u="sng" dirty="0">
              <a:solidFill>
                <a:schemeClr val="bg2"/>
              </a:solidFill>
            </a:rPr>
            <a:t>Finn to faktorer til bevaring og to faktorer til forbedring</a:t>
          </a:r>
        </a:p>
      </dgm:t>
    </dgm:pt>
    <dgm:pt modelId="{46FF2FA7-802D-4F3C-A66C-43B83D7FECAB}" type="parTrans" cxnId="{037B45FB-5027-41BB-BBC7-D3C75014BA01}">
      <dgm:prSet/>
      <dgm:spPr/>
      <dgm:t>
        <a:bodyPr/>
        <a:lstStyle/>
        <a:p>
          <a:endParaRPr lang="nb-NO"/>
        </a:p>
      </dgm:t>
    </dgm:pt>
    <dgm:pt modelId="{4A04FAFE-9AE6-4E3C-9925-C3446BC40586}" type="sibTrans" cxnId="{037B45FB-5027-41BB-BBC7-D3C75014BA01}">
      <dgm:prSet/>
      <dgm:spPr/>
      <dgm:t>
        <a:bodyPr/>
        <a:lstStyle/>
        <a:p>
          <a:endParaRPr lang="nb-NO"/>
        </a:p>
      </dgm:t>
    </dgm:pt>
    <dgm:pt modelId="{FF14FB06-7F18-4008-B87A-0872099573FF}" type="pres">
      <dgm:prSet presAssocID="{A8A9F780-E228-4040-96E4-10D512677F9B}" presName="Name0" presStyleCnt="0">
        <dgm:presLayoutVars>
          <dgm:dir/>
          <dgm:animLvl val="lvl"/>
          <dgm:resizeHandles val="exact"/>
        </dgm:presLayoutVars>
      </dgm:prSet>
      <dgm:spPr/>
    </dgm:pt>
    <dgm:pt modelId="{53F6C2EF-81CB-47AB-A6E4-FDC2C414FEA9}" type="pres">
      <dgm:prSet presAssocID="{6F87DA3C-FF01-4BBA-BB32-CE6F2D098471}" presName="Name8" presStyleCnt="0"/>
      <dgm:spPr/>
    </dgm:pt>
    <dgm:pt modelId="{6E4FC7C0-F5A7-4DCA-A799-621F709B5208}" type="pres">
      <dgm:prSet presAssocID="{6F87DA3C-FF01-4BBA-BB32-CE6F2D098471}" presName="level" presStyleLbl="node1" presStyleIdx="0" presStyleCnt="3">
        <dgm:presLayoutVars>
          <dgm:chMax val="1"/>
          <dgm:bulletEnabled val="1"/>
        </dgm:presLayoutVars>
      </dgm:prSet>
      <dgm:spPr/>
    </dgm:pt>
    <dgm:pt modelId="{F623122D-80C0-4AD7-AB6F-A71C2F94A942}" type="pres">
      <dgm:prSet presAssocID="{6F87DA3C-FF01-4BBA-BB32-CE6F2D0984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504135-B361-4AE7-8524-5B5689C5A8E0}" type="pres">
      <dgm:prSet presAssocID="{4BF03A1B-1B67-4DA4-A3A5-E0C0D1E73B0C}" presName="Name8" presStyleCnt="0"/>
      <dgm:spPr/>
    </dgm:pt>
    <dgm:pt modelId="{27A4FD67-2FFA-4E67-AE95-BF2DD43CED31}" type="pres">
      <dgm:prSet presAssocID="{4BF03A1B-1B67-4DA4-A3A5-E0C0D1E73B0C}" presName="level" presStyleLbl="node1" presStyleIdx="1" presStyleCnt="3">
        <dgm:presLayoutVars>
          <dgm:chMax val="1"/>
          <dgm:bulletEnabled val="1"/>
        </dgm:presLayoutVars>
      </dgm:prSet>
      <dgm:spPr/>
    </dgm:pt>
    <dgm:pt modelId="{4BAE648F-BAA3-431E-9DC5-8080B5B5E62A}" type="pres">
      <dgm:prSet presAssocID="{4BF03A1B-1B67-4DA4-A3A5-E0C0D1E73B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E89761-2DC9-4DDF-9386-97D67F5580E3}" type="pres">
      <dgm:prSet presAssocID="{1F4D12F8-A94C-4E2E-AA4C-44AEBA0DA536}" presName="Name8" presStyleCnt="0"/>
      <dgm:spPr/>
    </dgm:pt>
    <dgm:pt modelId="{5EF4A6F6-6D5A-43AC-BD04-807AC47E253E}" type="pres">
      <dgm:prSet presAssocID="{1F4D12F8-A94C-4E2E-AA4C-44AEBA0DA536}" presName="level" presStyleLbl="node1" presStyleIdx="2" presStyleCnt="3">
        <dgm:presLayoutVars>
          <dgm:chMax val="1"/>
          <dgm:bulletEnabled val="1"/>
        </dgm:presLayoutVars>
      </dgm:prSet>
      <dgm:spPr/>
    </dgm:pt>
    <dgm:pt modelId="{6810C9DE-66BE-4CA8-A352-7D6F9CFB9A0E}" type="pres">
      <dgm:prSet presAssocID="{1F4D12F8-A94C-4E2E-AA4C-44AEBA0DA53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903033A-51C1-425B-BCB0-F6A9FB4C392F}" type="presOf" srcId="{6F87DA3C-FF01-4BBA-BB32-CE6F2D098471}" destId="{F623122D-80C0-4AD7-AB6F-A71C2F94A942}" srcOrd="1" destOrd="0" presId="urn:microsoft.com/office/officeart/2005/8/layout/pyramid1"/>
    <dgm:cxn modelId="{38C44A3A-B265-4375-B55B-16E1F944D719}" srcId="{A8A9F780-E228-4040-96E4-10D512677F9B}" destId="{6F87DA3C-FF01-4BBA-BB32-CE6F2D098471}" srcOrd="0" destOrd="0" parTransId="{06193872-961B-4DD9-88C7-3A0CCFC9395B}" sibTransId="{221D8888-8DF5-4443-A2AD-C2B7B95DE1F5}"/>
    <dgm:cxn modelId="{AA87AC3D-F038-458D-974C-934C25A43233}" type="presOf" srcId="{4BF03A1B-1B67-4DA4-A3A5-E0C0D1E73B0C}" destId="{4BAE648F-BAA3-431E-9DC5-8080B5B5E62A}" srcOrd="1" destOrd="0" presId="urn:microsoft.com/office/officeart/2005/8/layout/pyramid1"/>
    <dgm:cxn modelId="{20481A5E-0059-4990-A742-99F530CAECB1}" srcId="{A8A9F780-E228-4040-96E4-10D512677F9B}" destId="{4BF03A1B-1B67-4DA4-A3A5-E0C0D1E73B0C}" srcOrd="1" destOrd="0" parTransId="{70214B9B-5BE0-4D66-8F57-9EAF6CE5723F}" sibTransId="{4A2D01B9-9B61-43DF-A884-A2416E99F2D3}"/>
    <dgm:cxn modelId="{D0DB3A4E-55BB-4A43-859A-5BCA17413D78}" type="presOf" srcId="{1F4D12F8-A94C-4E2E-AA4C-44AEBA0DA536}" destId="{6810C9DE-66BE-4CA8-A352-7D6F9CFB9A0E}" srcOrd="1" destOrd="0" presId="urn:microsoft.com/office/officeart/2005/8/layout/pyramid1"/>
    <dgm:cxn modelId="{CFE87879-5E4F-41F2-BDDA-0C53FB91186C}" type="presOf" srcId="{6F87DA3C-FF01-4BBA-BB32-CE6F2D098471}" destId="{6E4FC7C0-F5A7-4DCA-A799-621F709B5208}" srcOrd="0" destOrd="0" presId="urn:microsoft.com/office/officeart/2005/8/layout/pyramid1"/>
    <dgm:cxn modelId="{04E1F8A8-BF42-4E9B-90B0-0BD4078A3613}" type="presOf" srcId="{A8A9F780-E228-4040-96E4-10D512677F9B}" destId="{FF14FB06-7F18-4008-B87A-0872099573FF}" srcOrd="0" destOrd="0" presId="urn:microsoft.com/office/officeart/2005/8/layout/pyramid1"/>
    <dgm:cxn modelId="{1F5ACBDD-3062-4394-A8E3-457630440AB7}" type="presOf" srcId="{1F4D12F8-A94C-4E2E-AA4C-44AEBA0DA536}" destId="{5EF4A6F6-6D5A-43AC-BD04-807AC47E253E}" srcOrd="0" destOrd="0" presId="urn:microsoft.com/office/officeart/2005/8/layout/pyramid1"/>
    <dgm:cxn modelId="{81C8AEE2-BCC6-4C3F-8E5D-8512792F9B54}" type="presOf" srcId="{4BF03A1B-1B67-4DA4-A3A5-E0C0D1E73B0C}" destId="{27A4FD67-2FFA-4E67-AE95-BF2DD43CED31}" srcOrd="0" destOrd="0" presId="urn:microsoft.com/office/officeart/2005/8/layout/pyramid1"/>
    <dgm:cxn modelId="{037B45FB-5027-41BB-BBC7-D3C75014BA01}" srcId="{A8A9F780-E228-4040-96E4-10D512677F9B}" destId="{1F4D12F8-A94C-4E2E-AA4C-44AEBA0DA536}" srcOrd="2" destOrd="0" parTransId="{46FF2FA7-802D-4F3C-A66C-43B83D7FECAB}" sibTransId="{4A04FAFE-9AE6-4E3C-9925-C3446BC40586}"/>
    <dgm:cxn modelId="{3D5155F0-9BEF-4146-9C7C-0BF84333DE8F}" type="presParOf" srcId="{FF14FB06-7F18-4008-B87A-0872099573FF}" destId="{53F6C2EF-81CB-47AB-A6E4-FDC2C414FEA9}" srcOrd="0" destOrd="0" presId="urn:microsoft.com/office/officeart/2005/8/layout/pyramid1"/>
    <dgm:cxn modelId="{18241B7C-442F-42FD-89DB-665A7D6B00D1}" type="presParOf" srcId="{53F6C2EF-81CB-47AB-A6E4-FDC2C414FEA9}" destId="{6E4FC7C0-F5A7-4DCA-A799-621F709B5208}" srcOrd="0" destOrd="0" presId="urn:microsoft.com/office/officeart/2005/8/layout/pyramid1"/>
    <dgm:cxn modelId="{A84351AD-2D3D-4870-ADFD-222462F32103}" type="presParOf" srcId="{53F6C2EF-81CB-47AB-A6E4-FDC2C414FEA9}" destId="{F623122D-80C0-4AD7-AB6F-A71C2F94A942}" srcOrd="1" destOrd="0" presId="urn:microsoft.com/office/officeart/2005/8/layout/pyramid1"/>
    <dgm:cxn modelId="{3657720D-85C4-42F3-B472-D384437A2E21}" type="presParOf" srcId="{FF14FB06-7F18-4008-B87A-0872099573FF}" destId="{4B504135-B361-4AE7-8524-5B5689C5A8E0}" srcOrd="1" destOrd="0" presId="urn:microsoft.com/office/officeart/2005/8/layout/pyramid1"/>
    <dgm:cxn modelId="{83FE026B-C9AF-463B-BBD2-5E4468F24DEE}" type="presParOf" srcId="{4B504135-B361-4AE7-8524-5B5689C5A8E0}" destId="{27A4FD67-2FFA-4E67-AE95-BF2DD43CED31}" srcOrd="0" destOrd="0" presId="urn:microsoft.com/office/officeart/2005/8/layout/pyramid1"/>
    <dgm:cxn modelId="{12402DAC-EDAD-4E40-A989-61D435044650}" type="presParOf" srcId="{4B504135-B361-4AE7-8524-5B5689C5A8E0}" destId="{4BAE648F-BAA3-431E-9DC5-8080B5B5E62A}" srcOrd="1" destOrd="0" presId="urn:microsoft.com/office/officeart/2005/8/layout/pyramid1"/>
    <dgm:cxn modelId="{C5ABD248-34F3-4DA2-9608-F4360B40B07B}" type="presParOf" srcId="{FF14FB06-7F18-4008-B87A-0872099573FF}" destId="{9EE89761-2DC9-4DDF-9386-97D67F5580E3}" srcOrd="2" destOrd="0" presId="urn:microsoft.com/office/officeart/2005/8/layout/pyramid1"/>
    <dgm:cxn modelId="{B0E6639F-32AB-40B0-A192-959455618D1A}" type="presParOf" srcId="{9EE89761-2DC9-4DDF-9386-97D67F5580E3}" destId="{5EF4A6F6-6D5A-43AC-BD04-807AC47E253E}" srcOrd="0" destOrd="0" presId="urn:microsoft.com/office/officeart/2005/8/layout/pyramid1"/>
    <dgm:cxn modelId="{9019C938-2589-408C-A8C6-336338959DB8}" type="presParOf" srcId="{9EE89761-2DC9-4DDF-9386-97D67F5580E3}" destId="{6810C9DE-66BE-4CA8-A352-7D6F9CFB9A0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9F780-E228-4040-96E4-10D512677F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F87DA3C-FF01-4BBA-BB32-CE6F2D098471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nb-NO" sz="1400" dirty="0">
            <a:solidFill>
              <a:schemeClr val="accent1">
                <a:lumMod val="50000"/>
              </a:schemeClr>
            </a:solidFill>
          </a:endParaRPr>
        </a:p>
        <a:p>
          <a:endParaRPr lang="nb-NO" sz="1400" dirty="0">
            <a:solidFill>
              <a:schemeClr val="accent1">
                <a:lumMod val="50000"/>
              </a:schemeClr>
            </a:solidFill>
          </a:endParaRPr>
        </a:p>
        <a:p>
          <a:r>
            <a:rPr lang="nb-NO" sz="1400" b="1" dirty="0">
              <a:solidFill>
                <a:schemeClr val="accent1">
                  <a:lumMod val="50000"/>
                </a:schemeClr>
              </a:solidFill>
            </a:rPr>
            <a:t>Fase 3: </a:t>
          </a:r>
        </a:p>
        <a:p>
          <a:r>
            <a:rPr lang="nb-NO" sz="1400" b="1" dirty="0">
              <a:solidFill>
                <a:schemeClr val="accent1">
                  <a:lumMod val="50000"/>
                </a:schemeClr>
              </a:solidFill>
            </a:rPr>
            <a:t>Lag tiltak</a:t>
          </a:r>
        </a:p>
        <a:p>
          <a:r>
            <a:rPr lang="nb-NO" sz="1200" dirty="0">
              <a:solidFill>
                <a:schemeClr val="accent1">
                  <a:lumMod val="50000"/>
                </a:schemeClr>
              </a:solidFill>
            </a:rPr>
            <a:t>Prioritering og tiltaksplan</a:t>
          </a:r>
        </a:p>
        <a:p>
          <a:r>
            <a:rPr lang="nb-NO" sz="1200" dirty="0">
              <a:solidFill>
                <a:schemeClr val="accent1">
                  <a:lumMod val="50000"/>
                </a:schemeClr>
              </a:solidFill>
            </a:rPr>
            <a:t>«Slik får vi det til i praksis»</a:t>
          </a:r>
        </a:p>
      </dgm:t>
    </dgm:pt>
    <dgm:pt modelId="{06193872-961B-4DD9-88C7-3A0CCFC9395B}" type="parTrans" cxnId="{38C44A3A-B265-4375-B55B-16E1F944D719}">
      <dgm:prSet/>
      <dgm:spPr/>
      <dgm:t>
        <a:bodyPr/>
        <a:lstStyle/>
        <a:p>
          <a:endParaRPr lang="nb-NO"/>
        </a:p>
      </dgm:t>
    </dgm:pt>
    <dgm:pt modelId="{221D8888-8DF5-4443-A2AD-C2B7B95DE1F5}" type="sibTrans" cxnId="{38C44A3A-B265-4375-B55B-16E1F944D719}">
      <dgm:prSet/>
      <dgm:spPr/>
      <dgm:t>
        <a:bodyPr/>
        <a:lstStyle/>
        <a:p>
          <a:endParaRPr lang="nb-NO"/>
        </a:p>
      </dgm:t>
    </dgm:pt>
    <dgm:pt modelId="{4BF03A1B-1B67-4DA4-A3A5-E0C0D1E73B0C}">
      <dgm:prSet phldrT="[Tekst]" phldr="0" custT="1"/>
      <dgm:spPr/>
      <dgm:t>
        <a:bodyPr/>
        <a:lstStyle/>
        <a:p>
          <a:endParaRPr lang="nb-NO" sz="1600" b="1" dirty="0">
            <a:solidFill>
              <a:schemeClr val="bg2"/>
            </a:solidFill>
          </a:endParaRPr>
        </a:p>
        <a:p>
          <a:r>
            <a:rPr lang="nb-NO" sz="1600" b="1" dirty="0">
              <a:solidFill>
                <a:schemeClr val="bg2"/>
              </a:solidFill>
            </a:rPr>
            <a:t>Fase 2: Målsetting for arbeidet</a:t>
          </a:r>
        </a:p>
        <a:p>
          <a:r>
            <a:rPr lang="nb-NO" sz="1600" dirty="0">
              <a:solidFill>
                <a:schemeClr val="bg2"/>
              </a:solidFill>
            </a:rPr>
            <a:t>Glansbildemetoden: </a:t>
          </a:r>
        </a:p>
        <a:p>
          <a:r>
            <a:rPr lang="nb-NO" sz="1600" dirty="0">
              <a:solidFill>
                <a:schemeClr val="bg2"/>
              </a:solidFill>
            </a:rPr>
            <a:t>Beskriv «slik ser det ut når de valgte faktorene er på sitt beste»</a:t>
          </a:r>
        </a:p>
      </dgm:t>
    </dgm:pt>
    <dgm:pt modelId="{70214B9B-5BE0-4D66-8F57-9EAF6CE5723F}" type="parTrans" cxnId="{20481A5E-0059-4990-A742-99F530CAECB1}">
      <dgm:prSet/>
      <dgm:spPr/>
      <dgm:t>
        <a:bodyPr/>
        <a:lstStyle/>
        <a:p>
          <a:endParaRPr lang="nb-NO"/>
        </a:p>
      </dgm:t>
    </dgm:pt>
    <dgm:pt modelId="{4A2D01B9-9B61-43DF-A884-A2416E99F2D3}" type="sibTrans" cxnId="{20481A5E-0059-4990-A742-99F530CAECB1}">
      <dgm:prSet/>
      <dgm:spPr/>
      <dgm:t>
        <a:bodyPr/>
        <a:lstStyle/>
        <a:p>
          <a:endParaRPr lang="nb-NO"/>
        </a:p>
      </dgm:t>
    </dgm:pt>
    <dgm:pt modelId="{1F4D12F8-A94C-4E2E-AA4C-44AEBA0DA536}">
      <dgm:prSet phldrT="[Tekst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b-NO" sz="1800" b="1" dirty="0">
              <a:solidFill>
                <a:schemeClr val="bg2"/>
              </a:solidFill>
            </a:rPr>
            <a:t>Fase 1: Analyse av resultatene</a:t>
          </a:r>
          <a:br>
            <a:rPr lang="nb-NO" sz="1800" dirty="0">
              <a:solidFill>
                <a:schemeClr val="bg2"/>
              </a:solidFill>
            </a:rPr>
          </a:br>
          <a:r>
            <a:rPr lang="nb-NO" sz="1800" dirty="0">
              <a:solidFill>
                <a:schemeClr val="bg2"/>
              </a:solidFill>
            </a:rPr>
            <a:t>Hva sier rapporten?</a:t>
          </a:r>
        </a:p>
        <a:p>
          <a:r>
            <a:rPr lang="nb-NO" sz="1800" u="sng" dirty="0">
              <a:solidFill>
                <a:schemeClr val="bg2"/>
              </a:solidFill>
            </a:rPr>
            <a:t>Finn to faktorer til bevaring og to faktorer til forbedring</a:t>
          </a:r>
        </a:p>
      </dgm:t>
    </dgm:pt>
    <dgm:pt modelId="{46FF2FA7-802D-4F3C-A66C-43B83D7FECAB}" type="parTrans" cxnId="{037B45FB-5027-41BB-BBC7-D3C75014BA01}">
      <dgm:prSet/>
      <dgm:spPr/>
      <dgm:t>
        <a:bodyPr/>
        <a:lstStyle/>
        <a:p>
          <a:endParaRPr lang="nb-NO"/>
        </a:p>
      </dgm:t>
    </dgm:pt>
    <dgm:pt modelId="{4A04FAFE-9AE6-4E3C-9925-C3446BC40586}" type="sibTrans" cxnId="{037B45FB-5027-41BB-BBC7-D3C75014BA01}">
      <dgm:prSet/>
      <dgm:spPr/>
      <dgm:t>
        <a:bodyPr/>
        <a:lstStyle/>
        <a:p>
          <a:endParaRPr lang="nb-NO"/>
        </a:p>
      </dgm:t>
    </dgm:pt>
    <dgm:pt modelId="{FF14FB06-7F18-4008-B87A-0872099573FF}" type="pres">
      <dgm:prSet presAssocID="{A8A9F780-E228-4040-96E4-10D512677F9B}" presName="Name0" presStyleCnt="0">
        <dgm:presLayoutVars>
          <dgm:dir/>
          <dgm:animLvl val="lvl"/>
          <dgm:resizeHandles val="exact"/>
        </dgm:presLayoutVars>
      </dgm:prSet>
      <dgm:spPr/>
    </dgm:pt>
    <dgm:pt modelId="{53F6C2EF-81CB-47AB-A6E4-FDC2C414FEA9}" type="pres">
      <dgm:prSet presAssocID="{6F87DA3C-FF01-4BBA-BB32-CE6F2D098471}" presName="Name8" presStyleCnt="0"/>
      <dgm:spPr/>
    </dgm:pt>
    <dgm:pt modelId="{6E4FC7C0-F5A7-4DCA-A799-621F709B5208}" type="pres">
      <dgm:prSet presAssocID="{6F87DA3C-FF01-4BBA-BB32-CE6F2D098471}" presName="level" presStyleLbl="node1" presStyleIdx="0" presStyleCnt="3">
        <dgm:presLayoutVars>
          <dgm:chMax val="1"/>
          <dgm:bulletEnabled val="1"/>
        </dgm:presLayoutVars>
      </dgm:prSet>
      <dgm:spPr/>
    </dgm:pt>
    <dgm:pt modelId="{F623122D-80C0-4AD7-AB6F-A71C2F94A942}" type="pres">
      <dgm:prSet presAssocID="{6F87DA3C-FF01-4BBA-BB32-CE6F2D0984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504135-B361-4AE7-8524-5B5689C5A8E0}" type="pres">
      <dgm:prSet presAssocID="{4BF03A1B-1B67-4DA4-A3A5-E0C0D1E73B0C}" presName="Name8" presStyleCnt="0"/>
      <dgm:spPr/>
    </dgm:pt>
    <dgm:pt modelId="{27A4FD67-2FFA-4E67-AE95-BF2DD43CED31}" type="pres">
      <dgm:prSet presAssocID="{4BF03A1B-1B67-4DA4-A3A5-E0C0D1E73B0C}" presName="level" presStyleLbl="node1" presStyleIdx="1" presStyleCnt="3">
        <dgm:presLayoutVars>
          <dgm:chMax val="1"/>
          <dgm:bulletEnabled val="1"/>
        </dgm:presLayoutVars>
      </dgm:prSet>
      <dgm:spPr/>
    </dgm:pt>
    <dgm:pt modelId="{4BAE648F-BAA3-431E-9DC5-8080B5B5E62A}" type="pres">
      <dgm:prSet presAssocID="{4BF03A1B-1B67-4DA4-A3A5-E0C0D1E73B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E89761-2DC9-4DDF-9386-97D67F5580E3}" type="pres">
      <dgm:prSet presAssocID="{1F4D12F8-A94C-4E2E-AA4C-44AEBA0DA536}" presName="Name8" presStyleCnt="0"/>
      <dgm:spPr/>
    </dgm:pt>
    <dgm:pt modelId="{5EF4A6F6-6D5A-43AC-BD04-807AC47E253E}" type="pres">
      <dgm:prSet presAssocID="{1F4D12F8-A94C-4E2E-AA4C-44AEBA0DA536}" presName="level" presStyleLbl="node1" presStyleIdx="2" presStyleCnt="3">
        <dgm:presLayoutVars>
          <dgm:chMax val="1"/>
          <dgm:bulletEnabled val="1"/>
        </dgm:presLayoutVars>
      </dgm:prSet>
      <dgm:spPr/>
    </dgm:pt>
    <dgm:pt modelId="{6810C9DE-66BE-4CA8-A352-7D6F9CFB9A0E}" type="pres">
      <dgm:prSet presAssocID="{1F4D12F8-A94C-4E2E-AA4C-44AEBA0DA53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903033A-51C1-425B-BCB0-F6A9FB4C392F}" type="presOf" srcId="{6F87DA3C-FF01-4BBA-BB32-CE6F2D098471}" destId="{F623122D-80C0-4AD7-AB6F-A71C2F94A942}" srcOrd="1" destOrd="0" presId="urn:microsoft.com/office/officeart/2005/8/layout/pyramid1"/>
    <dgm:cxn modelId="{38C44A3A-B265-4375-B55B-16E1F944D719}" srcId="{A8A9F780-E228-4040-96E4-10D512677F9B}" destId="{6F87DA3C-FF01-4BBA-BB32-CE6F2D098471}" srcOrd="0" destOrd="0" parTransId="{06193872-961B-4DD9-88C7-3A0CCFC9395B}" sibTransId="{221D8888-8DF5-4443-A2AD-C2B7B95DE1F5}"/>
    <dgm:cxn modelId="{AA87AC3D-F038-458D-974C-934C25A43233}" type="presOf" srcId="{4BF03A1B-1B67-4DA4-A3A5-E0C0D1E73B0C}" destId="{4BAE648F-BAA3-431E-9DC5-8080B5B5E62A}" srcOrd="1" destOrd="0" presId="urn:microsoft.com/office/officeart/2005/8/layout/pyramid1"/>
    <dgm:cxn modelId="{20481A5E-0059-4990-A742-99F530CAECB1}" srcId="{A8A9F780-E228-4040-96E4-10D512677F9B}" destId="{4BF03A1B-1B67-4DA4-A3A5-E0C0D1E73B0C}" srcOrd="1" destOrd="0" parTransId="{70214B9B-5BE0-4D66-8F57-9EAF6CE5723F}" sibTransId="{4A2D01B9-9B61-43DF-A884-A2416E99F2D3}"/>
    <dgm:cxn modelId="{D0DB3A4E-55BB-4A43-859A-5BCA17413D78}" type="presOf" srcId="{1F4D12F8-A94C-4E2E-AA4C-44AEBA0DA536}" destId="{6810C9DE-66BE-4CA8-A352-7D6F9CFB9A0E}" srcOrd="1" destOrd="0" presId="urn:microsoft.com/office/officeart/2005/8/layout/pyramid1"/>
    <dgm:cxn modelId="{CFE87879-5E4F-41F2-BDDA-0C53FB91186C}" type="presOf" srcId="{6F87DA3C-FF01-4BBA-BB32-CE6F2D098471}" destId="{6E4FC7C0-F5A7-4DCA-A799-621F709B5208}" srcOrd="0" destOrd="0" presId="urn:microsoft.com/office/officeart/2005/8/layout/pyramid1"/>
    <dgm:cxn modelId="{04E1F8A8-BF42-4E9B-90B0-0BD4078A3613}" type="presOf" srcId="{A8A9F780-E228-4040-96E4-10D512677F9B}" destId="{FF14FB06-7F18-4008-B87A-0872099573FF}" srcOrd="0" destOrd="0" presId="urn:microsoft.com/office/officeart/2005/8/layout/pyramid1"/>
    <dgm:cxn modelId="{1F5ACBDD-3062-4394-A8E3-457630440AB7}" type="presOf" srcId="{1F4D12F8-A94C-4E2E-AA4C-44AEBA0DA536}" destId="{5EF4A6F6-6D5A-43AC-BD04-807AC47E253E}" srcOrd="0" destOrd="0" presId="urn:microsoft.com/office/officeart/2005/8/layout/pyramid1"/>
    <dgm:cxn modelId="{81C8AEE2-BCC6-4C3F-8E5D-8512792F9B54}" type="presOf" srcId="{4BF03A1B-1B67-4DA4-A3A5-E0C0D1E73B0C}" destId="{27A4FD67-2FFA-4E67-AE95-BF2DD43CED31}" srcOrd="0" destOrd="0" presId="urn:microsoft.com/office/officeart/2005/8/layout/pyramid1"/>
    <dgm:cxn modelId="{037B45FB-5027-41BB-BBC7-D3C75014BA01}" srcId="{A8A9F780-E228-4040-96E4-10D512677F9B}" destId="{1F4D12F8-A94C-4E2E-AA4C-44AEBA0DA536}" srcOrd="2" destOrd="0" parTransId="{46FF2FA7-802D-4F3C-A66C-43B83D7FECAB}" sibTransId="{4A04FAFE-9AE6-4E3C-9925-C3446BC40586}"/>
    <dgm:cxn modelId="{3D5155F0-9BEF-4146-9C7C-0BF84333DE8F}" type="presParOf" srcId="{FF14FB06-7F18-4008-B87A-0872099573FF}" destId="{53F6C2EF-81CB-47AB-A6E4-FDC2C414FEA9}" srcOrd="0" destOrd="0" presId="urn:microsoft.com/office/officeart/2005/8/layout/pyramid1"/>
    <dgm:cxn modelId="{18241B7C-442F-42FD-89DB-665A7D6B00D1}" type="presParOf" srcId="{53F6C2EF-81CB-47AB-A6E4-FDC2C414FEA9}" destId="{6E4FC7C0-F5A7-4DCA-A799-621F709B5208}" srcOrd="0" destOrd="0" presId="urn:microsoft.com/office/officeart/2005/8/layout/pyramid1"/>
    <dgm:cxn modelId="{A84351AD-2D3D-4870-ADFD-222462F32103}" type="presParOf" srcId="{53F6C2EF-81CB-47AB-A6E4-FDC2C414FEA9}" destId="{F623122D-80C0-4AD7-AB6F-A71C2F94A942}" srcOrd="1" destOrd="0" presId="urn:microsoft.com/office/officeart/2005/8/layout/pyramid1"/>
    <dgm:cxn modelId="{3657720D-85C4-42F3-B472-D384437A2E21}" type="presParOf" srcId="{FF14FB06-7F18-4008-B87A-0872099573FF}" destId="{4B504135-B361-4AE7-8524-5B5689C5A8E0}" srcOrd="1" destOrd="0" presId="urn:microsoft.com/office/officeart/2005/8/layout/pyramid1"/>
    <dgm:cxn modelId="{83FE026B-C9AF-463B-BBD2-5E4468F24DEE}" type="presParOf" srcId="{4B504135-B361-4AE7-8524-5B5689C5A8E0}" destId="{27A4FD67-2FFA-4E67-AE95-BF2DD43CED31}" srcOrd="0" destOrd="0" presId="urn:microsoft.com/office/officeart/2005/8/layout/pyramid1"/>
    <dgm:cxn modelId="{12402DAC-EDAD-4E40-A989-61D435044650}" type="presParOf" srcId="{4B504135-B361-4AE7-8524-5B5689C5A8E0}" destId="{4BAE648F-BAA3-431E-9DC5-8080B5B5E62A}" srcOrd="1" destOrd="0" presId="urn:microsoft.com/office/officeart/2005/8/layout/pyramid1"/>
    <dgm:cxn modelId="{C5ABD248-34F3-4DA2-9608-F4360B40B07B}" type="presParOf" srcId="{FF14FB06-7F18-4008-B87A-0872099573FF}" destId="{9EE89761-2DC9-4DDF-9386-97D67F5580E3}" srcOrd="2" destOrd="0" presId="urn:microsoft.com/office/officeart/2005/8/layout/pyramid1"/>
    <dgm:cxn modelId="{B0E6639F-32AB-40B0-A192-959455618D1A}" type="presParOf" srcId="{9EE89761-2DC9-4DDF-9386-97D67F5580E3}" destId="{5EF4A6F6-6D5A-43AC-BD04-807AC47E253E}" srcOrd="0" destOrd="0" presId="urn:microsoft.com/office/officeart/2005/8/layout/pyramid1"/>
    <dgm:cxn modelId="{9019C938-2589-408C-A8C6-336338959DB8}" type="presParOf" srcId="{9EE89761-2DC9-4DDF-9386-97D67F5580E3}" destId="{6810C9DE-66BE-4CA8-A352-7D6F9CFB9A0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03DD7-39E9-4EEE-BAA5-1CB3F1D50410}">
      <dsp:nvSpPr>
        <dsp:cNvPr id="0" name=""/>
        <dsp:cNvSpPr/>
      </dsp:nvSpPr>
      <dsp:spPr>
        <a:xfrm>
          <a:off x="2140316" y="518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1 Forberedelse</a:t>
          </a:r>
        </a:p>
      </dsp:txBody>
      <dsp:txXfrm>
        <a:off x="2188954" y="49156"/>
        <a:ext cx="1435577" cy="899078"/>
      </dsp:txXfrm>
    </dsp:sp>
    <dsp:sp modelId="{422C7931-6CC4-48F5-84B1-3287FDA8D091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2771432" y="157581"/>
              </a:moveTo>
              <a:arcTo wR="1994427" hR="1994427" stAng="17575731" swAng="19661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75B27-C3FE-4029-AC03-4CFCF8B3982D}">
      <dsp:nvSpPr>
        <dsp:cNvPr id="0" name=""/>
        <dsp:cNvSpPr/>
      </dsp:nvSpPr>
      <dsp:spPr>
        <a:xfrm>
          <a:off x="4037130" y="1378634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Gjennom-føring</a:t>
          </a:r>
        </a:p>
      </dsp:txBody>
      <dsp:txXfrm>
        <a:off x="4085768" y="1427272"/>
        <a:ext cx="1435577" cy="899078"/>
      </dsp:txXfrm>
    </dsp:sp>
    <dsp:sp modelId="{82D922E8-527B-4D31-AB4D-BAB45603B67B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3986069" y="1889060"/>
              </a:moveTo>
              <a:arcTo wR="1994427" hR="1994427" stAng="21418298" swAng="2199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7FF09-1956-429C-B3F4-5FD793779D23}">
      <dsp:nvSpPr>
        <dsp:cNvPr id="0" name=""/>
        <dsp:cNvSpPr/>
      </dsp:nvSpPr>
      <dsp:spPr>
        <a:xfrm>
          <a:off x="3312612" y="3608472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Analyse</a:t>
          </a:r>
        </a:p>
      </dsp:txBody>
      <dsp:txXfrm>
        <a:off x="3361250" y="3657110"/>
        <a:ext cx="1435577" cy="899078"/>
      </dsp:txXfrm>
    </dsp:sp>
    <dsp:sp modelId="{81E426C6-C1C8-47E7-A3C7-C8CF813ECFC5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2392345" y="3948756"/>
              </a:moveTo>
              <a:arcTo wR="1994427" hR="1994427" stAng="4709485" swAng="13810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AB253-E393-4915-8846-2116C60652A8}">
      <dsp:nvSpPr>
        <dsp:cNvPr id="0" name=""/>
        <dsp:cNvSpPr/>
      </dsp:nvSpPr>
      <dsp:spPr>
        <a:xfrm>
          <a:off x="968021" y="3608472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Oppfølging</a:t>
          </a:r>
        </a:p>
      </dsp:txBody>
      <dsp:txXfrm>
        <a:off x="1016659" y="3657110"/>
        <a:ext cx="1435577" cy="899078"/>
      </dsp:txXfrm>
    </dsp:sp>
    <dsp:sp modelId="{B839B4EB-4B56-4A19-8503-0D2EE0DC9DF2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333907" y="3099151"/>
              </a:moveTo>
              <a:arcTo wR="1994427" hR="1994427" stAng="8781879" swAng="2199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0CE6A-00A0-42CB-A1DB-B83AB12FDC80}">
      <dsp:nvSpPr>
        <dsp:cNvPr id="0" name=""/>
        <dsp:cNvSpPr/>
      </dsp:nvSpPr>
      <dsp:spPr>
        <a:xfrm>
          <a:off x="243503" y="1378634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Organisasjons-utvikling</a:t>
          </a:r>
        </a:p>
      </dsp:txBody>
      <dsp:txXfrm>
        <a:off x="292141" y="1427272"/>
        <a:ext cx="1435577" cy="899078"/>
      </dsp:txXfrm>
    </dsp:sp>
    <dsp:sp modelId="{B927A2F4-6281-4B5A-8891-B39DC587718C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346883" y="870443"/>
              </a:moveTo>
              <a:arcTo wR="1994427" hR="1994427" stAng="12858151" swAng="19661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03DD7-39E9-4EEE-BAA5-1CB3F1D50410}">
      <dsp:nvSpPr>
        <dsp:cNvPr id="0" name=""/>
        <dsp:cNvSpPr/>
      </dsp:nvSpPr>
      <dsp:spPr>
        <a:xfrm>
          <a:off x="2140316" y="518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1 Forberedelse</a:t>
          </a:r>
        </a:p>
      </dsp:txBody>
      <dsp:txXfrm>
        <a:off x="2188954" y="49156"/>
        <a:ext cx="1435577" cy="899078"/>
      </dsp:txXfrm>
    </dsp:sp>
    <dsp:sp modelId="{422C7931-6CC4-48F5-84B1-3287FDA8D091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2771432" y="157581"/>
              </a:moveTo>
              <a:arcTo wR="1994427" hR="1994427" stAng="17575731" swAng="19661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75B27-C3FE-4029-AC03-4CFCF8B3982D}">
      <dsp:nvSpPr>
        <dsp:cNvPr id="0" name=""/>
        <dsp:cNvSpPr/>
      </dsp:nvSpPr>
      <dsp:spPr>
        <a:xfrm>
          <a:off x="4037130" y="1378634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Gjennom-føring</a:t>
          </a:r>
        </a:p>
      </dsp:txBody>
      <dsp:txXfrm>
        <a:off x="4085768" y="1427272"/>
        <a:ext cx="1435577" cy="899078"/>
      </dsp:txXfrm>
    </dsp:sp>
    <dsp:sp modelId="{82D922E8-527B-4D31-AB4D-BAB45603B67B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3986069" y="1889060"/>
              </a:moveTo>
              <a:arcTo wR="1994427" hR="1994427" stAng="21418298" swAng="2199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7FF09-1956-429C-B3F4-5FD793779D23}">
      <dsp:nvSpPr>
        <dsp:cNvPr id="0" name=""/>
        <dsp:cNvSpPr/>
      </dsp:nvSpPr>
      <dsp:spPr>
        <a:xfrm>
          <a:off x="3312612" y="3608472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Analyse</a:t>
          </a:r>
        </a:p>
      </dsp:txBody>
      <dsp:txXfrm>
        <a:off x="3361250" y="3657110"/>
        <a:ext cx="1435577" cy="899078"/>
      </dsp:txXfrm>
    </dsp:sp>
    <dsp:sp modelId="{81E426C6-C1C8-47E7-A3C7-C8CF813ECFC5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2392345" y="3948756"/>
              </a:moveTo>
              <a:arcTo wR="1994427" hR="1994427" stAng="4709485" swAng="13810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AB253-E393-4915-8846-2116C60652A8}">
      <dsp:nvSpPr>
        <dsp:cNvPr id="0" name=""/>
        <dsp:cNvSpPr/>
      </dsp:nvSpPr>
      <dsp:spPr>
        <a:xfrm>
          <a:off x="968021" y="3608472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Oppfølging</a:t>
          </a:r>
        </a:p>
      </dsp:txBody>
      <dsp:txXfrm>
        <a:off x="1016659" y="3657110"/>
        <a:ext cx="1435577" cy="899078"/>
      </dsp:txXfrm>
    </dsp:sp>
    <dsp:sp modelId="{B839B4EB-4B56-4A19-8503-0D2EE0DC9DF2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333907" y="3099151"/>
              </a:moveTo>
              <a:arcTo wR="1994427" hR="1994427" stAng="8781879" swAng="2199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0CE6A-00A0-42CB-A1DB-B83AB12FDC80}">
      <dsp:nvSpPr>
        <dsp:cNvPr id="0" name=""/>
        <dsp:cNvSpPr/>
      </dsp:nvSpPr>
      <dsp:spPr>
        <a:xfrm>
          <a:off x="243503" y="1378634"/>
          <a:ext cx="1532853" cy="996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Organisasjons-utvikling</a:t>
          </a:r>
        </a:p>
      </dsp:txBody>
      <dsp:txXfrm>
        <a:off x="292141" y="1427272"/>
        <a:ext cx="1435577" cy="899078"/>
      </dsp:txXfrm>
    </dsp:sp>
    <dsp:sp modelId="{B927A2F4-6281-4B5A-8891-B39DC587718C}">
      <dsp:nvSpPr>
        <dsp:cNvPr id="0" name=""/>
        <dsp:cNvSpPr/>
      </dsp:nvSpPr>
      <dsp:spPr>
        <a:xfrm>
          <a:off x="912315" y="498695"/>
          <a:ext cx="3988855" cy="3988855"/>
        </a:xfrm>
        <a:custGeom>
          <a:avLst/>
          <a:gdLst/>
          <a:ahLst/>
          <a:cxnLst/>
          <a:rect l="0" t="0" r="0" b="0"/>
          <a:pathLst>
            <a:path>
              <a:moveTo>
                <a:pt x="346883" y="870443"/>
              </a:moveTo>
              <a:arcTo wR="1994427" hR="1994427" stAng="12858151" swAng="19661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461BA-BB62-448C-BABE-E29BB05557E2}">
      <dsp:nvSpPr>
        <dsp:cNvPr id="0" name=""/>
        <dsp:cNvSpPr/>
      </dsp:nvSpPr>
      <dsp:spPr>
        <a:xfrm>
          <a:off x="867608" y="0"/>
          <a:ext cx="9832895" cy="20525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4D9C3-FC48-4FBC-8A1E-42944DBEC00A}">
      <dsp:nvSpPr>
        <dsp:cNvPr id="0" name=""/>
        <dsp:cNvSpPr/>
      </dsp:nvSpPr>
      <dsp:spPr>
        <a:xfrm>
          <a:off x="3389" y="615764"/>
          <a:ext cx="2040235" cy="821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Forberedelse</a:t>
          </a:r>
        </a:p>
      </dsp:txBody>
      <dsp:txXfrm>
        <a:off x="43468" y="655843"/>
        <a:ext cx="1960077" cy="740860"/>
      </dsp:txXfrm>
    </dsp:sp>
    <dsp:sp modelId="{2DB0FF65-A291-487B-ABFD-15A805C9EAF8}">
      <dsp:nvSpPr>
        <dsp:cNvPr id="0" name=""/>
        <dsp:cNvSpPr/>
      </dsp:nvSpPr>
      <dsp:spPr>
        <a:xfrm>
          <a:off x="2383663" y="615764"/>
          <a:ext cx="2040235" cy="821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Gjennomføring</a:t>
          </a:r>
        </a:p>
      </dsp:txBody>
      <dsp:txXfrm>
        <a:off x="2423742" y="655843"/>
        <a:ext cx="1960077" cy="740860"/>
      </dsp:txXfrm>
    </dsp:sp>
    <dsp:sp modelId="{2D45F3B2-15AE-451E-9C4C-3EB0AC7E1136}">
      <dsp:nvSpPr>
        <dsp:cNvPr id="0" name=""/>
        <dsp:cNvSpPr/>
      </dsp:nvSpPr>
      <dsp:spPr>
        <a:xfrm>
          <a:off x="4763938" y="615764"/>
          <a:ext cx="2040235" cy="821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Analyse</a:t>
          </a:r>
        </a:p>
      </dsp:txBody>
      <dsp:txXfrm>
        <a:off x="4804017" y="655843"/>
        <a:ext cx="1960077" cy="740860"/>
      </dsp:txXfrm>
    </dsp:sp>
    <dsp:sp modelId="{FB3715E0-83EC-43B2-9DD2-7CF7389A8326}">
      <dsp:nvSpPr>
        <dsp:cNvPr id="0" name=""/>
        <dsp:cNvSpPr/>
      </dsp:nvSpPr>
      <dsp:spPr>
        <a:xfrm>
          <a:off x="7144212" y="615764"/>
          <a:ext cx="2040235" cy="821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Oppfølging</a:t>
          </a:r>
        </a:p>
      </dsp:txBody>
      <dsp:txXfrm>
        <a:off x="7184291" y="655843"/>
        <a:ext cx="1960077" cy="740860"/>
      </dsp:txXfrm>
    </dsp:sp>
    <dsp:sp modelId="{FFC57F7E-E551-49C9-9CF2-9FB4366CC89D}">
      <dsp:nvSpPr>
        <dsp:cNvPr id="0" name=""/>
        <dsp:cNvSpPr/>
      </dsp:nvSpPr>
      <dsp:spPr>
        <a:xfrm>
          <a:off x="9524487" y="615764"/>
          <a:ext cx="2040235" cy="821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Organisasjons-utvikling</a:t>
          </a:r>
        </a:p>
      </dsp:txBody>
      <dsp:txXfrm>
        <a:off x="9564566" y="655843"/>
        <a:ext cx="1960077" cy="740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FC7C0-F5A7-4DCA-A799-621F709B5208}">
      <dsp:nvSpPr>
        <dsp:cNvPr id="0" name=""/>
        <dsp:cNvSpPr/>
      </dsp:nvSpPr>
      <dsp:spPr>
        <a:xfrm>
          <a:off x="3341188" y="0"/>
          <a:ext cx="3341188" cy="2069737"/>
        </a:xfrm>
        <a:prstGeom prst="trapezoid">
          <a:avLst>
            <a:gd name="adj" fmla="val 80715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accent1">
                  <a:lumMod val="50000"/>
                </a:schemeClr>
              </a:solidFill>
            </a:rPr>
            <a:t>Fase 3: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accent1">
                  <a:lumMod val="50000"/>
                </a:schemeClr>
              </a:solidFill>
            </a:rPr>
            <a:t>Lag tiltak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accent1">
                  <a:lumMod val="50000"/>
                </a:schemeClr>
              </a:solidFill>
            </a:rPr>
            <a:t>Prioritering og tiltaksplan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accent1">
                  <a:lumMod val="50000"/>
                </a:schemeClr>
              </a:solidFill>
            </a:rPr>
            <a:t>«Slik får vi det til i praksis»</a:t>
          </a:r>
        </a:p>
      </dsp:txBody>
      <dsp:txXfrm>
        <a:off x="3341188" y="0"/>
        <a:ext cx="3341188" cy="2069737"/>
      </dsp:txXfrm>
    </dsp:sp>
    <dsp:sp modelId="{27A4FD67-2FFA-4E67-AE95-BF2DD43CED31}">
      <dsp:nvSpPr>
        <dsp:cNvPr id="0" name=""/>
        <dsp:cNvSpPr/>
      </dsp:nvSpPr>
      <dsp:spPr>
        <a:xfrm>
          <a:off x="1670594" y="2069737"/>
          <a:ext cx="6682377" cy="2069737"/>
        </a:xfrm>
        <a:prstGeom prst="trapezoid">
          <a:avLst>
            <a:gd name="adj" fmla="val 807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b="1" kern="1200" dirty="0">
            <a:solidFill>
              <a:schemeClr val="bg2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>
              <a:solidFill>
                <a:schemeClr val="bg2"/>
              </a:solidFill>
            </a:rPr>
            <a:t>Fase 2: Målsetting for arbeidet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bg2"/>
              </a:solidFill>
            </a:rPr>
            <a:t>Glansbildemetoden: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bg2"/>
              </a:solidFill>
            </a:rPr>
            <a:t>Beskriv «slik ser det ut når de valgte faktorene er på sitt beste»</a:t>
          </a:r>
        </a:p>
      </dsp:txBody>
      <dsp:txXfrm>
        <a:off x="2840010" y="2069737"/>
        <a:ext cx="4343545" cy="2069737"/>
      </dsp:txXfrm>
    </dsp:sp>
    <dsp:sp modelId="{5EF4A6F6-6D5A-43AC-BD04-807AC47E253E}">
      <dsp:nvSpPr>
        <dsp:cNvPr id="0" name=""/>
        <dsp:cNvSpPr/>
      </dsp:nvSpPr>
      <dsp:spPr>
        <a:xfrm>
          <a:off x="0" y="4139474"/>
          <a:ext cx="10023566" cy="2069737"/>
        </a:xfrm>
        <a:prstGeom prst="trapezoid">
          <a:avLst>
            <a:gd name="adj" fmla="val 80715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>
              <a:solidFill>
                <a:schemeClr val="bg2"/>
              </a:solidFill>
            </a:rPr>
            <a:t>Fase 1: Analyse av resultatene</a:t>
          </a:r>
          <a:br>
            <a:rPr lang="nb-NO" sz="2000" kern="1200" dirty="0">
              <a:solidFill>
                <a:schemeClr val="bg2"/>
              </a:solidFill>
            </a:rPr>
          </a:br>
          <a:r>
            <a:rPr lang="nb-NO" sz="2000" kern="1200" dirty="0">
              <a:solidFill>
                <a:schemeClr val="bg2"/>
              </a:solidFill>
            </a:rPr>
            <a:t>Hva sier rapporten?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u="sng" kern="1200" dirty="0">
              <a:solidFill>
                <a:schemeClr val="bg2"/>
              </a:solidFill>
            </a:rPr>
            <a:t>Finn to faktorer til bevaring og to faktorer til forbedring</a:t>
          </a:r>
        </a:p>
      </dsp:txBody>
      <dsp:txXfrm>
        <a:off x="1754124" y="4139474"/>
        <a:ext cx="6515317" cy="2069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FC7C0-F5A7-4DCA-A799-621F709B5208}">
      <dsp:nvSpPr>
        <dsp:cNvPr id="0" name=""/>
        <dsp:cNvSpPr/>
      </dsp:nvSpPr>
      <dsp:spPr>
        <a:xfrm>
          <a:off x="2360023" y="0"/>
          <a:ext cx="2360023" cy="1724567"/>
        </a:xfrm>
        <a:prstGeom prst="trapezoid">
          <a:avLst>
            <a:gd name="adj" fmla="val 68424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chemeClr val="accent1">
                  <a:lumMod val="50000"/>
                </a:schemeClr>
              </a:solidFill>
            </a:rPr>
            <a:t>Fase 3: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chemeClr val="accent1">
                  <a:lumMod val="50000"/>
                </a:schemeClr>
              </a:solidFill>
            </a:rPr>
            <a:t>Lag tiltak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accent1">
                  <a:lumMod val="50000"/>
                </a:schemeClr>
              </a:solidFill>
            </a:rPr>
            <a:t>Prioritering og tiltaksplan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accent1">
                  <a:lumMod val="50000"/>
                </a:schemeClr>
              </a:solidFill>
            </a:rPr>
            <a:t>«Slik får vi det til i praksis»</a:t>
          </a:r>
        </a:p>
      </dsp:txBody>
      <dsp:txXfrm>
        <a:off x="2360023" y="0"/>
        <a:ext cx="2360023" cy="1724567"/>
      </dsp:txXfrm>
    </dsp:sp>
    <dsp:sp modelId="{27A4FD67-2FFA-4E67-AE95-BF2DD43CED31}">
      <dsp:nvSpPr>
        <dsp:cNvPr id="0" name=""/>
        <dsp:cNvSpPr/>
      </dsp:nvSpPr>
      <dsp:spPr>
        <a:xfrm>
          <a:off x="1180011" y="1724567"/>
          <a:ext cx="4720046" cy="1724567"/>
        </a:xfrm>
        <a:prstGeom prst="trapezoid">
          <a:avLst>
            <a:gd name="adj" fmla="val 684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b="1" kern="1200" dirty="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>
              <a:solidFill>
                <a:schemeClr val="bg2"/>
              </a:solidFill>
            </a:rPr>
            <a:t>Fase 2: Målsetting for arbeidet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2"/>
              </a:solidFill>
            </a:rPr>
            <a:t>Glansbildemetoden: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bg2"/>
              </a:solidFill>
            </a:rPr>
            <a:t>Beskriv «slik ser det ut når de valgte faktorene er på sitt beste»</a:t>
          </a:r>
        </a:p>
      </dsp:txBody>
      <dsp:txXfrm>
        <a:off x="2006019" y="1724567"/>
        <a:ext cx="3068029" cy="1724567"/>
      </dsp:txXfrm>
    </dsp:sp>
    <dsp:sp modelId="{5EF4A6F6-6D5A-43AC-BD04-807AC47E253E}">
      <dsp:nvSpPr>
        <dsp:cNvPr id="0" name=""/>
        <dsp:cNvSpPr/>
      </dsp:nvSpPr>
      <dsp:spPr>
        <a:xfrm>
          <a:off x="0" y="3449135"/>
          <a:ext cx="7080069" cy="1724567"/>
        </a:xfrm>
        <a:prstGeom prst="trapezoid">
          <a:avLst>
            <a:gd name="adj" fmla="val 68424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bg2"/>
              </a:solidFill>
            </a:rPr>
            <a:t>Fase 1: Analyse av resultatene</a:t>
          </a:r>
          <a:br>
            <a:rPr lang="nb-NO" sz="1800" kern="1200" dirty="0">
              <a:solidFill>
                <a:schemeClr val="bg2"/>
              </a:solidFill>
            </a:rPr>
          </a:br>
          <a:r>
            <a:rPr lang="nb-NO" sz="1800" kern="1200" dirty="0">
              <a:solidFill>
                <a:schemeClr val="bg2"/>
              </a:solidFill>
            </a:rPr>
            <a:t>Hva sier rapporten?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u="sng" kern="1200" dirty="0">
              <a:solidFill>
                <a:schemeClr val="bg2"/>
              </a:solidFill>
            </a:rPr>
            <a:t>Finn to faktorer til bevaring og to faktorer til forbedring</a:t>
          </a:r>
        </a:p>
      </dsp:txBody>
      <dsp:txXfrm>
        <a:off x="1239012" y="3449135"/>
        <a:ext cx="4602044" cy="172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10.04.2026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10.04.2026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/>
              <a:t>Indre motivasjon: «Dette gir meg energi i jobben»</a:t>
            </a:r>
          </a:p>
          <a:p>
            <a:pPr marL="228600" indent="-228600">
              <a:buAutoNum type="arabicPeriod"/>
            </a:pPr>
            <a:r>
              <a:rPr lang="nb-NO" dirty="0"/>
              <a:t>Mestringstro: «Jeg tar andre på fersken i gjøre en god jobb, og jeg sier det til personen. </a:t>
            </a:r>
          </a:p>
          <a:p>
            <a:pPr marL="228600" indent="-228600">
              <a:buAutoNum type="arabicPeriod"/>
            </a:pPr>
            <a:r>
              <a:rPr lang="nb-NO" dirty="0"/>
              <a:t>Autonomi: «Dette kan jeg påvirke i min jobbhverdag»</a:t>
            </a:r>
          </a:p>
          <a:p>
            <a:pPr marL="228600" indent="-228600">
              <a:buAutoNum type="arabicPeriod"/>
            </a:pPr>
            <a:r>
              <a:rPr lang="nb-NO" dirty="0"/>
              <a:t>Kompetansemobilisering: «Dette kan jeg ta i bruk i min jobb, og dette kan jeg bli utfordret på å utvikle meg innenfor»</a:t>
            </a:r>
          </a:p>
          <a:p>
            <a:pPr marL="228600" indent="-228600">
              <a:buAutoNum type="arabicPeriod"/>
            </a:pPr>
            <a:r>
              <a:rPr lang="nb-NO" dirty="0"/>
              <a:t>Mestringsorientert ledelse: «Jeg viser retning, gir mening og ser den enkelte»</a:t>
            </a:r>
          </a:p>
          <a:p>
            <a:pPr marL="228600" indent="-228600">
              <a:buAutoNum type="arabicPeriod"/>
            </a:pPr>
            <a:r>
              <a:rPr lang="nb-NO" dirty="0"/>
              <a:t>Rolleklarhet: «Jeg vet hva som er forventet av meg i min jobb, og hva jeg kan bestemme og beslutte». </a:t>
            </a:r>
          </a:p>
          <a:p>
            <a:pPr marL="228600" indent="-228600">
              <a:buAutoNum type="arabicPeriod"/>
            </a:pPr>
            <a:r>
              <a:rPr lang="nb-NO" dirty="0"/>
              <a:t>Relevant kompetanseutvikling: «Jeg får lært meg det jeg trenger for å kunne levere godt på jobb både nå og fremover.»</a:t>
            </a:r>
          </a:p>
          <a:p>
            <a:pPr marL="228600" indent="-228600">
              <a:buAutoNum type="arabicPeriod"/>
            </a:pPr>
            <a:r>
              <a:rPr lang="nb-NO" dirty="0"/>
              <a:t>Fleksibilitetsvilje: «Jeg våger å gjøre ting jeg ikke har gjort før, og jeg våger å gjøre ting på en annen måte enn jeg har gjort før»</a:t>
            </a:r>
          </a:p>
          <a:p>
            <a:pPr marL="228600" indent="-228600">
              <a:buAutoNum type="arabicPeriod"/>
            </a:pPr>
            <a:r>
              <a:rPr lang="nb-NO" dirty="0"/>
              <a:t>Mestringsklima: «Jeg tør å stille spørsmål, be om hjelp, ta i mot hjelp, lære av feil og hjelpe andre.»</a:t>
            </a:r>
          </a:p>
          <a:p>
            <a:pPr marL="228600" indent="-228600">
              <a:buAutoNum type="arabicPeriod"/>
            </a:pPr>
            <a:r>
              <a:rPr lang="nb-NO" dirty="0"/>
              <a:t>Prososial motivasjon: «Jeg vet at jeg gjør en god jobb som har betydning for flere enn meg selv.»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896775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1185-6966-C97E-7413-3CE78428E8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0260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60A6-D4B8-DF5B-C584-6E2D206C73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6474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15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DC22B-0E41-2ACD-A9C4-5CCA6289B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8314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16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226B-1FFB-9B95-D923-D0BE6C6365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8739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17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B536-4AE0-E66C-23FE-B4BFEF4571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0508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latin typeface="Calibri"/>
              </a:rPr>
              <a:t>Kompetanse = potensial </a:t>
            </a:r>
            <a:endParaRPr lang="nb-NO" sz="1200" dirty="0">
              <a:latin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2056-E00B-5A39-A8C1-55E1F494A6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1522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03E1-F1A3-BB59-EE21-D7EFDE5AAF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47437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F8D89-7E08-EA37-FD8C-598116EC45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4712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3CDB-10BB-DB05-8518-F4F4D1A68F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1561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1C33-A3FD-4BA7-8095-3B97CD3D1D68}" type="slidenum">
              <a:rPr lang="nb-NO" smtClean="0"/>
              <a:t>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BB95-559A-7EF6-FCA1-06126BA377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926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10.04.2026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10.04.2026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10.04.2026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005193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5193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‹#›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4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sursbanken.kirken.no/nb-NO/administrasjon/medarbeiderskap/medarbeiderunders%C3%B8kelse/#id_Hvaermedarbeiderunders&#248;kels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sursbanken.kirken.no/nb-NO/administrasjon/medarbeiderskap/medarbeiderunders%C3%B8kelse/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s953@kirken.no" TargetMode="Externa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10.04.2026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Felles medarbeiderundersøkelse i Den norske kirke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Forslag til hvordan følge opp undersøkelsen på en god måte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6E2FE7-A9E2-7B7E-97D5-5F6D8D8D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1 Analysekrysset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D6C12DDA-7171-940B-9767-2E9B6B2146E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1237456"/>
          <a:ext cx="12192000" cy="4532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06382442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881731750"/>
                    </a:ext>
                  </a:extLst>
                </a:gridCol>
              </a:tblGrid>
              <a:tr h="2266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>
                          <a:effectLst/>
                        </a:rPr>
                        <a:t>Disse faktorene er vi fornøyde med:</a:t>
                      </a:r>
                    </a:p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>
                          <a:effectLst/>
                        </a:rPr>
                        <a:t>Hva er det som gjør at vi skårer bra på disse faktorene?</a:t>
                      </a:r>
                      <a:endParaRPr lang="nb-N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0678"/>
                  </a:ext>
                </a:extLst>
              </a:tr>
              <a:tr h="2266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>
                          <a:effectLst/>
                        </a:rPr>
                        <a:t>Disse faktorene ønsker vi å bli bedre på:</a:t>
                      </a:r>
                      <a:endParaRPr lang="nb-N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>
                          <a:effectLst/>
                        </a:rPr>
                        <a:t>Hvorfor er det viktig a vi forbedrer oss på disse faktorene?</a:t>
                      </a:r>
                      <a:endParaRPr lang="nb-N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48332"/>
                  </a:ext>
                </a:extLst>
              </a:tr>
            </a:tbl>
          </a:graphicData>
        </a:graphic>
      </p:graphicFrame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46475D-93F2-2D41-08B8-573AC18B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6981A-6F8E-28EA-EFB7-E81AB86B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87CBAAB5-2933-2D18-832D-F5D2A1650238}"/>
              </a:ext>
            </a:extLst>
          </p:cNvPr>
          <p:cNvSpPr/>
          <p:nvPr/>
        </p:nvSpPr>
        <p:spPr>
          <a:xfrm>
            <a:off x="6399212" y="225425"/>
            <a:ext cx="5168900" cy="7874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Start bredt, uten å konkludere med tiltak</a:t>
            </a:r>
            <a:endParaRPr lang="nb-NO" sz="1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853E48E-5B50-D0CC-E08A-61AEE619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04" y="6177155"/>
            <a:ext cx="727724" cy="6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6B636E-F21A-0FED-182E-8407E83A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2: sett mål for arbeidet med glansbildemetoden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D377AF34-5F0E-ECC4-F73B-BC2FBD2EA51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1089025"/>
          <a:ext cx="12192000" cy="4944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366848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7558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425220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6590005"/>
                    </a:ext>
                  </a:extLst>
                </a:gridCol>
              </a:tblGrid>
              <a:tr h="1074422">
                <a:tc>
                  <a:txBody>
                    <a:bodyPr/>
                    <a:lstStyle/>
                    <a:p>
                      <a:r>
                        <a:rPr lang="nb-NO" dirty="0"/>
                        <a:t>FAKTOR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i="0" dirty="0">
                          <a:solidFill>
                            <a:schemeClr val="tx2"/>
                          </a:solidFill>
                        </a:rPr>
                        <a:t>Beskriv «slik ser det ut når de valgte faktorene er på sitt beste»</a:t>
                      </a:r>
                      <a:endParaRPr lang="nb-NO" sz="1800" b="0" i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dirty="0">
                          <a:solidFill>
                            <a:schemeClr val="tx2"/>
                          </a:solidFill>
                          <a:effectLst/>
                        </a:rPr>
                        <a:t>Konkrete kjennetegn på at målet er nådd. Hva er det vi ser / hva er det vi gjør– skriv i nåtid. Her beskriver vi det en gjest vil kunne observere når hun eller han kommer inn på vår avdeling/enhet/organisasjon.</a:t>
                      </a:r>
                      <a:endParaRPr lang="nb-NO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695880"/>
                  </a:ext>
                </a:extLst>
              </a:tr>
              <a:tr h="536584">
                <a:tc rowSpan="7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2"/>
                          </a:solidFill>
                        </a:rPr>
                        <a:t>Medarbeidere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2"/>
                          </a:solidFill>
                        </a:rPr>
                        <a:t>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2"/>
                          </a:solidFill>
                        </a:rPr>
                        <a:t>Organisasjon/avdeling/stab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39705"/>
                  </a:ext>
                </a:extLst>
              </a:tr>
              <a:tr h="53658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43327"/>
                  </a:ext>
                </a:extLst>
              </a:tr>
              <a:tr h="53658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61113"/>
                  </a:ext>
                </a:extLst>
              </a:tr>
              <a:tr h="53658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58454"/>
                  </a:ext>
                </a:extLst>
              </a:tr>
              <a:tr h="53658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73785"/>
                  </a:ext>
                </a:extLst>
              </a:tr>
              <a:tr h="53658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379666"/>
                  </a:ext>
                </a:extLst>
              </a:tr>
              <a:tr h="536584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39089"/>
                  </a:ext>
                </a:extLst>
              </a:tr>
            </a:tbl>
          </a:graphicData>
        </a:graphic>
      </p:graphicFrame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5A138A-197A-C94E-305C-64BBF0C5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D6E9CB-8676-01AB-FFBF-2602E6A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1B70B25-5A9D-BAE6-5D27-5B0825A6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04" y="6177155"/>
            <a:ext cx="727724" cy="6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8DACEA-5E3E-7C25-2658-73FAA0AD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2 og 3: sett sammen kjennetegn og tiltak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BC704D62-E120-1021-C2B8-8F7DD23E235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0" y="962526"/>
          <a:ext cx="12192000" cy="516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340186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05925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90668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770869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88852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9122893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976176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47820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108501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55187530"/>
                    </a:ext>
                  </a:extLst>
                </a:gridCol>
              </a:tblGrid>
              <a:tr h="1291389">
                <a:tc>
                  <a:txBody>
                    <a:bodyPr/>
                    <a:lstStyle/>
                    <a:p>
                      <a:r>
                        <a:rPr lang="nb-NO" dirty="0"/>
                        <a:t>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Kjennetegn/</a:t>
                      </a:r>
                    </a:p>
                    <a:p>
                      <a:r>
                        <a:rPr lang="nb-NO" sz="1400" dirty="0"/>
                        <a:t>glansbilde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Tiltak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Ansvar/</a:t>
                      </a:r>
                    </a:p>
                    <a:p>
                      <a:r>
                        <a:rPr lang="nb-NO" dirty="0"/>
                        <a:t>Frist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Kjennetegn/</a:t>
                      </a:r>
                    </a:p>
                    <a:p>
                      <a:r>
                        <a:rPr lang="nb-NO" sz="1400" dirty="0"/>
                        <a:t>glansbilde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Tiltak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Ansvar/</a:t>
                      </a:r>
                    </a:p>
                    <a:p>
                      <a:r>
                        <a:rPr lang="nb-NO" dirty="0"/>
                        <a:t>Frist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Kjennetegn/</a:t>
                      </a:r>
                    </a:p>
                    <a:p>
                      <a:r>
                        <a:rPr lang="nb-NO" sz="1400" dirty="0"/>
                        <a:t>glansbilde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Tiltak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Ansvar/</a:t>
                      </a:r>
                    </a:p>
                    <a:p>
                      <a:r>
                        <a:rPr lang="nb-NO" dirty="0"/>
                        <a:t>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755836"/>
                  </a:ext>
                </a:extLst>
              </a:tr>
              <a:tr h="1291389">
                <a:tc>
                  <a:txBody>
                    <a:bodyPr/>
                    <a:lstStyle/>
                    <a:p>
                      <a:r>
                        <a:rPr lang="nb-NO" dirty="0"/>
                        <a:t>Medarbeider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0470"/>
                  </a:ext>
                </a:extLst>
              </a:tr>
              <a:tr h="1291389">
                <a:tc>
                  <a:txBody>
                    <a:bodyPr/>
                    <a:lstStyle/>
                    <a:p>
                      <a:r>
                        <a:rPr lang="nb-NO" dirty="0"/>
                        <a:t>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09229"/>
                  </a:ext>
                </a:extLst>
              </a:tr>
              <a:tr h="1291389">
                <a:tc>
                  <a:txBody>
                    <a:bodyPr/>
                    <a:lstStyle/>
                    <a:p>
                      <a:r>
                        <a:rPr lang="nb-NO" dirty="0"/>
                        <a:t>Organisasjon/</a:t>
                      </a:r>
                    </a:p>
                    <a:p>
                      <a:r>
                        <a:rPr lang="nb-NO" dirty="0"/>
                        <a:t>enhet/</a:t>
                      </a:r>
                    </a:p>
                    <a:p>
                      <a:r>
                        <a:rPr lang="nb-NO" dirty="0"/>
                        <a:t>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880293"/>
                  </a:ext>
                </a:extLst>
              </a:tr>
            </a:tbl>
          </a:graphicData>
        </a:graphic>
      </p:graphicFrame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7547581-B1ED-02BC-42AA-F418133E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622A49-50AE-96B2-BACB-9D4FD556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86DC288-D4BB-CFBB-4C2D-124CE58B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04" y="6177155"/>
            <a:ext cx="727724" cy="6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5349DD-37E0-A173-74C9-6D868457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47EAEF-3779-CABF-A0BF-48175A3F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13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C8CABD3-F0E6-4DE4-4B49-30271DB5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04" y="6177155"/>
            <a:ext cx="727724" cy="671263"/>
          </a:xfrm>
          <a:prstGeom prst="rect">
            <a:avLst/>
          </a:prstGeom>
        </p:spPr>
      </p:pic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A12B39EA-AAD2-D647-2B47-BFA88E4FC35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01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530904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9421127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08353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85341307"/>
                    </a:ext>
                  </a:extLst>
                </a:gridCol>
              </a:tblGrid>
              <a:tr h="866302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3600" dirty="0">
                          <a:effectLst/>
                        </a:rPr>
                        <a:t>Prioriteringsmatrise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2000" dirty="0">
                          <a:effectLst/>
                        </a:rPr>
                        <a:t>Gjennomførbarhet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83321"/>
                  </a:ext>
                </a:extLst>
              </a:tr>
              <a:tr h="1052236"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800" dirty="0">
                          <a:effectLst/>
                        </a:rPr>
                        <a:t>Vanskelig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800">
                          <a:effectLst/>
                        </a:rPr>
                        <a:t>Lett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47571"/>
                  </a:ext>
                </a:extLst>
              </a:tr>
              <a:tr h="19010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2600" b="1" dirty="0">
                          <a:solidFill>
                            <a:schemeClr val="bg1"/>
                          </a:solidFill>
                          <a:effectLst/>
                        </a:rPr>
                        <a:t>Påvirkning</a:t>
                      </a:r>
                      <a:endParaRPr lang="nb-NO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2000">
                          <a:effectLst/>
                        </a:rPr>
                        <a:t>Stor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400" dirty="0">
                          <a:effectLst/>
                        </a:rPr>
                        <a:t>Kanskje - Bør vurdere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400" dirty="0" err="1">
                          <a:effectLst/>
                        </a:rPr>
                        <a:t>Quick-wins</a:t>
                      </a:r>
                      <a:r>
                        <a:rPr lang="nb-NO" sz="1400" dirty="0">
                          <a:effectLst/>
                        </a:rPr>
                        <a:t>: Ja - Bør gjøre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90234"/>
                  </a:ext>
                </a:extLst>
              </a:tr>
              <a:tr h="219118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2000" dirty="0">
                          <a:effectLst/>
                        </a:rPr>
                        <a:t>Liten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400" dirty="0">
                          <a:effectLst/>
                        </a:rPr>
                        <a:t>Nei - Ikke gjøre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b-NO" sz="1400" dirty="0">
                          <a:effectLst/>
                        </a:rPr>
                        <a:t>Kanskje - Kan vurdere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41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tekst, clip art, tegnefilm&#10;&#10;KI-generert innhold kan være feil.">
            <a:hlinkClick r:id="rId3"/>
            <a:extLst>
              <a:ext uri="{FF2B5EF4-FFF2-40B4-BE49-F238E27FC236}">
                <a16:creationId xmlns:a16="http://schemas.microsoft.com/office/drawing/2014/main" id="{C4676441-5784-A93D-D258-6E3DF5B5B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4679" y="-216973"/>
            <a:ext cx="10479779" cy="7239565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42A974-B240-1BBF-F579-AE528D48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707892C-42CE-E046-7C3B-F34B8CE0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14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D162D0F-D1ED-1A49-AD5B-25989245B448}"/>
              </a:ext>
            </a:extLst>
          </p:cNvPr>
          <p:cNvSpPr txBox="1"/>
          <p:nvPr/>
        </p:nvSpPr>
        <p:spPr>
          <a:xfrm>
            <a:off x="268682" y="327398"/>
            <a:ext cx="2754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Bildet er også en lenke til en plakat</a:t>
            </a:r>
          </a:p>
        </p:txBody>
      </p:sp>
    </p:spTree>
    <p:extLst>
      <p:ext uri="{BB962C8B-B14F-4D97-AF65-F5344CB8AC3E}">
        <p14:creationId xmlns:p14="http://schemas.microsoft.com/office/powerpoint/2010/main" val="37697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670852" y="363429"/>
            <a:ext cx="85852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1: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INDRE MOTIVASJON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BB71E3A-BA36-40B3-8CFC-B165BE65F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946" y="714028"/>
            <a:ext cx="3035341" cy="197464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670852" y="1567150"/>
            <a:ext cx="6406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Motivasjonen for oppgavene i seg selv, det vil si om oppgavene oppleves som en drivkraft og som spennende og stimulerende. (Også kalt indre jobbmotivasjon.  Engelsk: </a:t>
            </a:r>
            <a:r>
              <a:rPr lang="nb-NO" i="1" dirty="0" err="1">
                <a:solidFill>
                  <a:srgbClr val="040138"/>
                </a:solidFill>
              </a:rPr>
              <a:t>intrinsic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motivation</a:t>
            </a:r>
            <a:r>
              <a:rPr lang="nb-NO" i="1" dirty="0">
                <a:solidFill>
                  <a:srgbClr val="040138"/>
                </a:solidFill>
              </a:rPr>
              <a:t>)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331486" y="45523"/>
            <a:ext cx="28408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\</a:t>
            </a:r>
            <a:endParaRPr lang="en-US" sz="1050" b="1" dirty="0">
              <a:solidFill>
                <a:schemeClr val="accent1"/>
              </a:solidFill>
              <a:latin typeface="Gimbal Grotesque" panose="02000503050000020004" pitchFamily="50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303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40138"/>
                </a:solidFill>
              </a:rPr>
              <a:t>«Mine arbeids-oppgaver er i seg selv en viktig drivkraft for meg»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D945DAE-E5A1-EB43-B477-25002FE18174}"/>
              </a:ext>
            </a:extLst>
          </p:cNvPr>
          <p:cNvSpPr txBox="1"/>
          <p:nvPr/>
        </p:nvSpPr>
        <p:spPr>
          <a:xfrm>
            <a:off x="9852791" y="637405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solidFill>
                  <a:schemeClr val="accent6">
                    <a:lumMod val="50000"/>
                  </a:schemeClr>
                </a:solidFill>
              </a:rPr>
              <a:t>Linda Lai, 2022</a:t>
            </a:r>
          </a:p>
          <a:p>
            <a:pPr algn="r"/>
            <a:r>
              <a:rPr lang="nb-NO" sz="1200" dirty="0">
                <a:solidFill>
                  <a:schemeClr val="accent6">
                    <a:lumMod val="50000"/>
                  </a:schemeClr>
                </a:solidFill>
              </a:rPr>
              <a:t>Pia Olsen ill.</a:t>
            </a:r>
          </a:p>
        </p:txBody>
      </p:sp>
      <p:sp>
        <p:nvSpPr>
          <p:cNvPr id="7" name="Rectangle: Rounded Corners 35">
            <a:extLst>
              <a:ext uri="{FF2B5EF4-FFF2-40B4-BE49-F238E27FC236}">
                <a16:creationId xmlns:a16="http://schemas.microsoft.com/office/drawing/2014/main" id="{6E990BA9-F6AA-274C-93B6-628312AE5202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20E37312-60BD-26E7-2E20-5DED8E10FCAB}"/>
              </a:ext>
            </a:extLst>
          </p:cNvPr>
          <p:cNvSpPr txBox="1"/>
          <p:nvPr/>
        </p:nvSpPr>
        <p:spPr>
          <a:xfrm>
            <a:off x="1079880" y="3012153"/>
            <a:ext cx="534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Har effekt på: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  <a:latin typeface="Gimbal Grotesque" panose="02000503050000020004" pitchFamily="50" charset="0"/>
              </a:rPr>
              <a:t>Innsats, kvalitet, lojalitet, mestring og ytelse</a:t>
            </a:r>
          </a:p>
          <a:p>
            <a:endParaRPr lang="nb-NO" sz="1600" b="1" dirty="0">
              <a:solidFill>
                <a:srgbClr val="040138"/>
              </a:solidFill>
              <a:latin typeface="Gimbal Grotesque" panose="02000503050000020004" pitchFamily="50" charset="0"/>
            </a:endParaRPr>
          </a:p>
          <a:p>
            <a:r>
              <a:rPr lang="nb-NO" sz="160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  <a:latin typeface="Gimbal Grotesque" panose="02000503050000020004" pitchFamily="50" charset="0"/>
              </a:rPr>
              <a:t>Mestringstro, autonomi, bruk av kompetanse og mestringsorientert ledelse, mestringsklima, prososial motivasjon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>
              <a:solidFill>
                <a:srgbClr val="040138"/>
              </a:solidFill>
              <a:latin typeface="Gimbal Grotesque" panose="02000503050000020004" pitchFamily="50" charset="0"/>
            </a:endParaRPr>
          </a:p>
          <a:p>
            <a:r>
              <a:rPr lang="nb-NO" sz="160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Lav indre motivasjon kommer ofte av:</a:t>
            </a:r>
            <a:endParaRPr lang="nb-NO" sz="1600" b="1" dirty="0"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latin typeface="Calibri"/>
              </a:rPr>
              <a:t>Lav mestringstro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latin typeface="Calibri"/>
              </a:rPr>
              <a:t>Lav autonomi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latin typeface="Calibri"/>
              </a:rPr>
              <a:t>Svak mestringsorientert ledelse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latin typeface="Calibri"/>
              </a:rPr>
              <a:t>Svakt mestringsklima</a:t>
            </a:r>
          </a:p>
          <a:p>
            <a:endParaRPr lang="nb-NO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588ACF-0736-85F0-62FD-3F121C17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15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8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7" y="554624"/>
            <a:ext cx="64062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2:</a:t>
            </a:r>
            <a:r>
              <a:rPr lang="nb-NO" sz="36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MESTRINGSTRO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7" y="1701348"/>
            <a:ext cx="6694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Mestringstroen gjenspeiler hver enkelt medarbeiders tiltro til egen kompetanse og mulighet til å mestre utfordringer i jobbsammenheng. (Også kalt subjektiv mestringsevne. Engelsk: </a:t>
            </a:r>
            <a:r>
              <a:rPr lang="nb-NO" i="1" dirty="0" err="1">
                <a:solidFill>
                  <a:srgbClr val="040138"/>
                </a:solidFill>
              </a:rPr>
              <a:t>self-efficacy</a:t>
            </a:r>
            <a:r>
              <a:rPr lang="nb-NO" i="1" dirty="0">
                <a:solidFill>
                  <a:srgbClr val="040138"/>
                </a:solidFill>
              </a:rPr>
              <a:t>)</a:t>
            </a: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154009" y="196352"/>
            <a:ext cx="2840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303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40138"/>
                </a:solidFill>
              </a:rPr>
              <a:t>«Samme hva som skjer i jobben min, er jeg vanligvis i stand til å takle det.»</a:t>
            </a:r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86027619-1A45-4733-BF62-10A58EEBA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98" y="545143"/>
            <a:ext cx="3062068" cy="227896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CD9F7EA-DCF6-54C7-670D-85B917A1ACAB}"/>
              </a:ext>
            </a:extLst>
          </p:cNvPr>
          <p:cNvSpPr txBox="1"/>
          <p:nvPr/>
        </p:nvSpPr>
        <p:spPr>
          <a:xfrm>
            <a:off x="9852791" y="637405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solidFill>
                  <a:schemeClr val="accent6">
                    <a:lumMod val="50000"/>
                  </a:schemeClr>
                </a:solidFill>
              </a:rPr>
              <a:t>Linda Lai, 2022</a:t>
            </a:r>
          </a:p>
          <a:p>
            <a:pPr algn="r"/>
            <a:r>
              <a:rPr lang="nb-NO" sz="1200" dirty="0">
                <a:solidFill>
                  <a:schemeClr val="accent6">
                    <a:lumMod val="50000"/>
                  </a:schemeClr>
                </a:solidFill>
              </a:rPr>
              <a:t>Pia Olsen ill.</a:t>
            </a:r>
          </a:p>
        </p:txBody>
      </p:sp>
      <p:sp>
        <p:nvSpPr>
          <p:cNvPr id="6" name="Rectangle: Rounded Corners 35">
            <a:extLst>
              <a:ext uri="{FF2B5EF4-FFF2-40B4-BE49-F238E27FC236}">
                <a16:creationId xmlns:a16="http://schemas.microsoft.com/office/drawing/2014/main" id="{9FA21E5C-41DF-33F4-5752-A10E6E658388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471A5CD1-5DE4-9200-C318-E8EB92AB91F7}"/>
              </a:ext>
            </a:extLst>
          </p:cNvPr>
          <p:cNvSpPr txBox="1"/>
          <p:nvPr/>
        </p:nvSpPr>
        <p:spPr>
          <a:xfrm>
            <a:off x="1079879" y="3012153"/>
            <a:ext cx="62223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40138"/>
                </a:solidFill>
              </a:rPr>
              <a:t>Innsats, ytelse, bruk av kompetanse, fleksibilitet og prososial atferd overfor andre</a:t>
            </a:r>
          </a:p>
          <a:p>
            <a:endParaRPr lang="nb-NO" b="1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Gode mestringsopplevelser gjennom bruk av relevant kompetanse og relevant kompetanseutvikling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</a:rPr>
              <a:t>Lav mestringstro kommer ofte av:</a:t>
            </a:r>
            <a:endParaRPr lang="nb-NO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Lav autonomi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Svak mestringsorientert ledelse og svak mestringsstøtte</a:t>
            </a:r>
          </a:p>
          <a:p>
            <a:endParaRPr lang="nb-NO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13BF0-1927-4E34-616D-CF198260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16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7" y="554624"/>
            <a:ext cx="64062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3: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AUTONOMI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7" y="1701348"/>
            <a:ext cx="69707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Medarbeidernes opplevelse av å ha mulighet til å jobbe selvstendig og gjøre egne vurderinger i jobben sin, basert på egen kompetanse, og innen en definert jobbrolle (Også kalt jobbautonomi. Engelsk </a:t>
            </a:r>
            <a:r>
              <a:rPr lang="nb-NO" i="1" dirty="0" err="1">
                <a:solidFill>
                  <a:srgbClr val="040138"/>
                </a:solidFill>
              </a:rPr>
              <a:t>job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autonomy</a:t>
            </a:r>
            <a:r>
              <a:rPr lang="nb-NO" i="1" dirty="0">
                <a:solidFill>
                  <a:srgbClr val="040138"/>
                </a:solidFill>
              </a:rPr>
              <a:t>).</a:t>
            </a: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154009" y="196352"/>
            <a:ext cx="2840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303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40138"/>
                </a:solidFill>
              </a:rPr>
              <a:t>«Jeg har mulighet til å tenke og handle selvstendig i jobben min»</a:t>
            </a:r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A07543BE-5D68-439A-8D6D-C8DC1337A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05" y="691245"/>
            <a:ext cx="3063240" cy="216255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5DA7ADA-3AD0-6DB6-1388-E473C08BE934}"/>
              </a:ext>
            </a:extLst>
          </p:cNvPr>
          <p:cNvSpPr txBox="1"/>
          <p:nvPr/>
        </p:nvSpPr>
        <p:spPr>
          <a:xfrm>
            <a:off x="9852791" y="637405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solidFill>
                  <a:schemeClr val="accent6">
                    <a:lumMod val="50000"/>
                  </a:schemeClr>
                </a:solidFill>
              </a:rPr>
              <a:t>Linda Lai, 2022</a:t>
            </a:r>
          </a:p>
          <a:p>
            <a:pPr algn="r"/>
            <a:r>
              <a:rPr lang="nb-NO" sz="1200" dirty="0">
                <a:solidFill>
                  <a:schemeClr val="accent6">
                    <a:lumMod val="50000"/>
                  </a:schemeClr>
                </a:solidFill>
              </a:rPr>
              <a:t>Pia Olsen ill.</a:t>
            </a:r>
          </a:p>
        </p:txBody>
      </p:sp>
      <p:sp>
        <p:nvSpPr>
          <p:cNvPr id="7" name="Rectangle: Rounded Corners 35">
            <a:extLst>
              <a:ext uri="{FF2B5EF4-FFF2-40B4-BE49-F238E27FC236}">
                <a16:creationId xmlns:a16="http://schemas.microsoft.com/office/drawing/2014/main" id="{73561FE1-C404-1DFC-01DE-658F98CAFC2E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C5A207EB-1094-F74E-C8D7-93C638CC4E5B}"/>
              </a:ext>
            </a:extLst>
          </p:cNvPr>
          <p:cNvSpPr txBox="1"/>
          <p:nvPr/>
        </p:nvSpPr>
        <p:spPr>
          <a:xfrm>
            <a:off x="1079879" y="3012153"/>
            <a:ext cx="607263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40138"/>
                </a:solidFill>
              </a:rPr>
              <a:t>Indre motivasjon, bruk av kompetanse, innsats og ytelse</a:t>
            </a:r>
          </a:p>
          <a:p>
            <a:endParaRPr lang="nb-NO" b="1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Få størst mulig selvstendighet innen egen jobbrolle </a:t>
            </a:r>
          </a:p>
          <a:p>
            <a:endParaRPr lang="nb-NO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</a:rPr>
              <a:t>Lav autonomi kommer ofte av:</a:t>
            </a:r>
            <a:endParaRPr lang="nb-NO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Detaljstyring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Lav rolleklarhet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Svak mestringsorientert ledelse</a:t>
            </a:r>
          </a:p>
          <a:p>
            <a:endParaRPr lang="nb-NO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8FC11B-C8FE-F4E0-24C8-B2D47BEC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17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7" y="554624"/>
            <a:ext cx="64062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4:</a:t>
            </a:r>
            <a:r>
              <a:rPr lang="nb-NO" sz="36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BRUK AV KOMPETANSE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7" y="1701348"/>
            <a:ext cx="6694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Medarbeidernes opplevelse av å få brukt egen jobbrelevante kompetanse på en god måte i sin nåværende jobb. </a:t>
            </a:r>
          </a:p>
          <a:p>
            <a:r>
              <a:rPr lang="nb-NO" i="1" dirty="0">
                <a:solidFill>
                  <a:srgbClr val="040138"/>
                </a:solidFill>
              </a:rPr>
              <a:t>(Også kalt kompetansemobilisering. Engelsk: </a:t>
            </a:r>
            <a:r>
              <a:rPr lang="nb-NO" i="1" dirty="0" err="1">
                <a:solidFill>
                  <a:srgbClr val="040138"/>
                </a:solidFill>
              </a:rPr>
              <a:t>perceived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competence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mobilization</a:t>
            </a:r>
            <a:r>
              <a:rPr lang="nb-NO" i="1" dirty="0">
                <a:solidFill>
                  <a:srgbClr val="040138"/>
                </a:solidFill>
              </a:rPr>
              <a:t>/skill </a:t>
            </a:r>
            <a:r>
              <a:rPr lang="nb-NO" i="1" dirty="0" err="1">
                <a:solidFill>
                  <a:srgbClr val="040138"/>
                </a:solidFill>
              </a:rPr>
              <a:t>utilization</a:t>
            </a:r>
            <a:r>
              <a:rPr lang="nb-NO" i="1" dirty="0">
                <a:solidFill>
                  <a:srgbClr val="040138"/>
                </a:solidFill>
              </a:rPr>
              <a:t>)</a:t>
            </a: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154009" y="196352"/>
            <a:ext cx="2840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788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rgbClr val="040138"/>
                </a:solidFill>
              </a:rPr>
              <a:t>«Jeg får brukt det jeg kan (dvs. mine kunnskaper, ferdigheter og evner) slik jeg forventet da jeg tok denne jobben.»</a:t>
            </a:r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FC108A65-D7B9-4862-8CF7-0A0D1099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42" y="611850"/>
            <a:ext cx="3060834" cy="226674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0D378B4-1F17-CE8C-3D77-87E53F5E5366}"/>
              </a:ext>
            </a:extLst>
          </p:cNvPr>
          <p:cNvSpPr txBox="1"/>
          <p:nvPr/>
        </p:nvSpPr>
        <p:spPr>
          <a:xfrm>
            <a:off x="9852791" y="637405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solidFill>
                  <a:schemeClr val="accent6">
                    <a:lumMod val="50000"/>
                  </a:schemeClr>
                </a:solidFill>
              </a:rPr>
              <a:t>Linda Lai, 2022</a:t>
            </a:r>
          </a:p>
          <a:p>
            <a:pPr algn="r"/>
            <a:r>
              <a:rPr lang="nb-NO" sz="1200" dirty="0">
                <a:solidFill>
                  <a:schemeClr val="accent6">
                    <a:lumMod val="50000"/>
                  </a:schemeClr>
                </a:solidFill>
              </a:rPr>
              <a:t>Pia Olsen ill.</a:t>
            </a:r>
          </a:p>
        </p:txBody>
      </p:sp>
      <p:sp>
        <p:nvSpPr>
          <p:cNvPr id="6" name="Rectangle: Rounded Corners 35">
            <a:extLst>
              <a:ext uri="{FF2B5EF4-FFF2-40B4-BE49-F238E27FC236}">
                <a16:creationId xmlns:a16="http://schemas.microsoft.com/office/drawing/2014/main" id="{61303091-A6D5-69E6-63F8-47D3672775B3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826C64A1-B4C1-DFE2-411E-72A34CDCD470}"/>
              </a:ext>
            </a:extLst>
          </p:cNvPr>
          <p:cNvSpPr txBox="1"/>
          <p:nvPr/>
        </p:nvSpPr>
        <p:spPr>
          <a:xfrm>
            <a:off x="1079879" y="3012153"/>
            <a:ext cx="62223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Indre motivasjon, det psykososiale miljøet i arbeidsgruppen</a:t>
            </a:r>
          </a:p>
          <a:p>
            <a:endParaRPr lang="nb-NO" sz="1600" b="1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Indre motivasjon, mestringstro, autonomi, mestringsorientert ledelse, rolleklarhet, mestringsklima</a:t>
            </a:r>
          </a:p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Lav bruk av kompetanse kommer ofte av:</a:t>
            </a:r>
            <a:endParaRPr lang="nb-NO" sz="1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latin typeface="Calibri"/>
              </a:rPr>
              <a:t>Lav indre motivasjon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latin typeface="Calibri"/>
              </a:rPr>
              <a:t>Lav mestringstro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latin typeface="Calibri"/>
              </a:rPr>
              <a:t>Lav autonomi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latin typeface="Calibri"/>
              </a:rPr>
              <a:t>Svak mestringsorientert ledelse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latin typeface="Calibri"/>
              </a:rPr>
              <a:t>Svakt mestringsklima  </a:t>
            </a:r>
          </a:p>
          <a:p>
            <a:endParaRPr lang="nb-NO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5C8A62-C686-5A91-8166-4560FAC6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18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4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7" y="554624"/>
            <a:ext cx="69312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5: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MESTRINGSORIENTERT LEDELSE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10" name="Rectangle: Rounded Corners 35">
            <a:extLst>
              <a:ext uri="{FF2B5EF4-FFF2-40B4-BE49-F238E27FC236}">
                <a16:creationId xmlns:a16="http://schemas.microsoft.com/office/drawing/2014/main" id="{5EB7300B-C48E-4618-AF4D-30CC46B0A55C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6" y="1701348"/>
            <a:ext cx="75612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Ledelse som vektlegger at den enkelte medarbeider skal få utvikle seg og bli best mulig ut fra sine egne forutsetninger, slik at medarbeideren opplever mestring og yter sitt beste. (Engelsk: </a:t>
            </a:r>
            <a:r>
              <a:rPr lang="nb-NO" i="1" dirty="0" err="1">
                <a:solidFill>
                  <a:srgbClr val="040138"/>
                </a:solidFill>
              </a:rPr>
              <a:t>mastery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oriented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leadership</a:t>
            </a:r>
            <a:r>
              <a:rPr lang="nb-NO" i="1" dirty="0">
                <a:solidFill>
                  <a:srgbClr val="040138"/>
                </a:solidFill>
              </a:rPr>
              <a:t>, </a:t>
            </a:r>
            <a:r>
              <a:rPr lang="nb-NO" i="1" dirty="0" err="1">
                <a:solidFill>
                  <a:srgbClr val="040138"/>
                </a:solidFill>
              </a:rPr>
              <a:t>mastery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oriented</a:t>
            </a:r>
            <a:r>
              <a:rPr lang="nb-NO" i="1" dirty="0">
                <a:solidFill>
                  <a:srgbClr val="040138"/>
                </a:solidFill>
              </a:rPr>
              <a:t> supervisor support.)</a:t>
            </a: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154009" y="196352"/>
            <a:ext cx="2840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7882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40138"/>
                </a:solidFill>
              </a:rPr>
              <a:t>«Min nærmeste leder gir meg nyttige råd og støtte slik at jeg kan forbedre meg.»</a:t>
            </a:r>
          </a:p>
          <a:p>
            <a:endParaRPr lang="nb-NO" sz="2400" dirty="0">
              <a:solidFill>
                <a:srgbClr val="040138"/>
              </a:solidFill>
            </a:endParaRPr>
          </a:p>
        </p:txBody>
      </p:sp>
      <p:pic>
        <p:nvPicPr>
          <p:cNvPr id="6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915F6AF8-169C-4FA3-BDF4-AD57E8583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54" y="554611"/>
            <a:ext cx="3060253" cy="2223968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BC4C9077-320D-0ED0-8B9F-030681601943}"/>
              </a:ext>
            </a:extLst>
          </p:cNvPr>
          <p:cNvSpPr txBox="1"/>
          <p:nvPr/>
        </p:nvSpPr>
        <p:spPr>
          <a:xfrm>
            <a:off x="1079879" y="3012153"/>
            <a:ext cx="62223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Indre motivasjon, bedre bruk av kompetanse, høyere fleksibilitetsvilje, bedre mestringsklima, lavere turnover</a:t>
            </a:r>
          </a:p>
          <a:p>
            <a:endParaRPr lang="nb-NO" sz="1600" b="1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Å få nyttige råd og konkret støtte til å forbedre ytelse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Få utfordringer som utvikler og styrker medarbeiderens kompetanse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Få nyttige tilbakemeldinger om medarbeiderens ytelse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Få mulighet til å utvikle seg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Lav opplevd mestringsorientert ledelse kommer ofte av:</a:t>
            </a:r>
            <a:endParaRPr lang="nb-NO" sz="1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  <a:latin typeface="Calibri"/>
              </a:rPr>
              <a:t>Ikke bli sett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  <a:latin typeface="Calibri"/>
              </a:rPr>
              <a:t>Uklar retning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  <a:latin typeface="Calibri"/>
              </a:rPr>
              <a:t>Uklar mening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  <a:latin typeface="Calibri"/>
              </a:rPr>
              <a:t>Manglende tilbakemelding </a:t>
            </a:r>
            <a:endParaRPr lang="nb-NO" sz="1400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F8D9E-7E1A-89AD-EB19-51AF0E6A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19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7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02462-C0A5-42DA-40C9-F4097E5A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medarbeiderundersøkelse i Den norske kirke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EA6E38-08D3-3F7F-1D9E-5144C4B7B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En spørreundersøkelse som kartlegger ansattes opplevelse av arbeidsmiljøet</a:t>
            </a:r>
          </a:p>
          <a:p>
            <a:r>
              <a:rPr lang="nb-NO" sz="2400" dirty="0"/>
              <a:t>1 undersøkelse bestående av 2 deler: </a:t>
            </a:r>
          </a:p>
          <a:p>
            <a:pPr marL="457200" lvl="1" indent="0">
              <a:buNone/>
            </a:pPr>
            <a:r>
              <a:rPr lang="nb-NO" sz="2000" dirty="0"/>
              <a:t>10-faktor og arbeidsmiljøundersøkelse. </a:t>
            </a:r>
          </a:p>
          <a:p>
            <a:pPr marL="457200" lvl="1" indent="0">
              <a:buNone/>
            </a:pPr>
            <a:r>
              <a:rPr lang="nb-NO" sz="2000" dirty="0"/>
              <a:t>For å få rapport på 10-faktor må minst 3 personer ha svart. </a:t>
            </a:r>
          </a:p>
          <a:p>
            <a:pPr marL="457200" lvl="1" indent="0">
              <a:buNone/>
            </a:pPr>
            <a:r>
              <a:rPr lang="nb-NO" sz="2000" dirty="0"/>
              <a:t>For å få rapport på arbeidsmiljøundersøkelsen må minst 5 personer ha svart. </a:t>
            </a:r>
          </a:p>
          <a:p>
            <a:pPr marL="457200" lvl="1" indent="0">
              <a:buNone/>
            </a:pPr>
            <a:r>
              <a:rPr lang="nb-NO" sz="2000" i="1" dirty="0"/>
              <a:t>I oppfølgingen skal dere vektlegge faktorer fra 10-faktor, men det er også greit å legge til elementer fra arbeidsmiljøundersøkelsen etter ønsker. </a:t>
            </a:r>
          </a:p>
          <a:p>
            <a:r>
              <a:rPr lang="nb-NO" sz="2400" dirty="0"/>
              <a:t>Sendes ut annethvert år</a:t>
            </a:r>
          </a:p>
          <a:p>
            <a:r>
              <a:rPr lang="nb-NO" sz="2400" dirty="0"/>
              <a:t>Arrangeres som en fellesløsning av Kirkerådet, KA, Norges kirkevergelag og Nettverk for kirkelige fellesråd.</a:t>
            </a:r>
          </a:p>
          <a:p>
            <a:r>
              <a:rPr lang="nb-NO" sz="2400" dirty="0"/>
              <a:t>Les mer her: </a:t>
            </a:r>
            <a:r>
              <a:rPr lang="nb-NO" sz="2400" dirty="0">
                <a:hlinkClick r:id="rId2"/>
              </a:rPr>
              <a:t>Medarbeiderundersøkelse - Ressursbanken, Den norske kirke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0D4EB5-249C-8F48-E1CB-8C835640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B449AC-3D25-367D-8340-1FBD55E7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4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7" y="554624"/>
            <a:ext cx="69312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6: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ROLLEKLARHET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6" y="1701348"/>
            <a:ext cx="6555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Høy rolleklarhet innebærer at forventningene til den jobben medarbeideren skal gjøre er tydelig definert og kommunisert (Engelsk: </a:t>
            </a:r>
            <a:r>
              <a:rPr lang="nb-NO" i="1" dirty="0" err="1">
                <a:solidFill>
                  <a:srgbClr val="040138"/>
                </a:solidFill>
              </a:rPr>
              <a:t>role</a:t>
            </a:r>
            <a:r>
              <a:rPr lang="nb-NO" i="1" dirty="0">
                <a:solidFill>
                  <a:srgbClr val="040138"/>
                </a:solidFill>
              </a:rPr>
              <a:t> clarity)</a:t>
            </a:r>
          </a:p>
          <a:p>
            <a:endParaRPr lang="nb-NO" dirty="0">
              <a:solidFill>
                <a:srgbClr val="040138"/>
              </a:solidFill>
            </a:endParaRP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154009" y="196352"/>
            <a:ext cx="2840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788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40138"/>
                </a:solidFill>
              </a:rPr>
              <a:t>«Jeg vet når jeg har prioritert tiden min på jobb riktig.»</a:t>
            </a:r>
          </a:p>
          <a:p>
            <a:endParaRPr lang="nb-NO" sz="2400" dirty="0">
              <a:solidFill>
                <a:srgbClr val="040138"/>
              </a:solidFill>
            </a:endParaRPr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E629DE-8C90-4384-9975-E0BC1B7DB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4" y="600319"/>
            <a:ext cx="3063240" cy="2208276"/>
          </a:xfrm>
          <a:prstGeom prst="rect">
            <a:avLst/>
          </a:prstGeom>
        </p:spPr>
      </p:pic>
      <p:sp>
        <p:nvSpPr>
          <p:cNvPr id="3" name="Rectangle: Rounded Corners 35">
            <a:extLst>
              <a:ext uri="{FF2B5EF4-FFF2-40B4-BE49-F238E27FC236}">
                <a16:creationId xmlns:a16="http://schemas.microsoft.com/office/drawing/2014/main" id="{A3128CF3-E533-9D52-244D-E7DD137C3B92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50972891-61E7-FDF9-E4E9-53352DBC1584}"/>
              </a:ext>
            </a:extLst>
          </p:cNvPr>
          <p:cNvSpPr txBox="1"/>
          <p:nvPr/>
        </p:nvSpPr>
        <p:spPr>
          <a:xfrm>
            <a:off x="1079879" y="3012153"/>
            <a:ext cx="62223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Bruk av kompetanse, fleksibilitetsvilje, innsats og ytelse</a:t>
            </a:r>
          </a:p>
          <a:p>
            <a:endParaRPr lang="nb-NO" sz="1400" b="1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Hva som er forventet på jobb i en gitt rolle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Hvordan man skal prioritere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Hva som skal til for å gjøre en god jobb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</a:rPr>
              <a:t>Samsvar mellom kompetanse og oppgaver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Lav rolleklarhet kommer ofte av:</a:t>
            </a:r>
            <a:endParaRPr lang="nb-NO" sz="1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  <a:latin typeface="Calibri"/>
              </a:rPr>
              <a:t>Svak mestringsorientert ledelse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400" dirty="0">
                <a:solidFill>
                  <a:srgbClr val="040138"/>
                </a:solidFill>
                <a:latin typeface="Calibri"/>
              </a:rPr>
              <a:t>Avklarte forventninger og beslutningsmyndighet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3CB8-51EA-0CC8-0E3D-EAB84BBE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20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31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6" y="554624"/>
            <a:ext cx="77493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7: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RELEVANT KOMPETANSEUTVIKLING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6" y="1701348"/>
            <a:ext cx="8018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Relevant kompetanseutvikling er avgjørende for at medarbeiderne til enhver tid er best mulig rustet til å utføre sine oppgaver med høy kvalitet. Relevant kompetanseutvikling er avgjørende for kvaliteten på de tjeneste som leveres, uansett hvilken type tjeneste vi snakker om.</a:t>
            </a:r>
          </a:p>
          <a:p>
            <a:endParaRPr lang="nb-NO" dirty="0">
              <a:solidFill>
                <a:srgbClr val="040138"/>
              </a:solidFill>
            </a:endParaRP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216526" y="196352"/>
            <a:ext cx="2778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PERIODE : </a:t>
            </a:r>
            <a:r>
              <a:rPr lang="en-US" sz="1050" dirty="0">
                <a:solidFill>
                  <a:schemeClr val="accent1"/>
                </a:solidFill>
                <a:latin typeface="Gimbal Grotesque" panose="02000503050000020004" pitchFamily="50" charset="0"/>
              </a:rPr>
              <a:t>2022</a:t>
            </a:r>
            <a:r>
              <a:rPr lang="en-US" sz="1050" b="1" dirty="0">
                <a:solidFill>
                  <a:schemeClr val="accent1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7882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40138"/>
                </a:solidFill>
              </a:rPr>
              <a:t>«Opplæringen/ kompetanseutviklingen jeg får muligheter til å delta ved er tilpasset mine oppgaver.»</a:t>
            </a:r>
          </a:p>
          <a:p>
            <a:endParaRPr lang="nb-NO" sz="2400" dirty="0">
              <a:solidFill>
                <a:srgbClr val="040138"/>
              </a:solidFill>
            </a:endParaRPr>
          </a:p>
        </p:txBody>
      </p:sp>
      <p:pic>
        <p:nvPicPr>
          <p:cNvPr id="6" name="Bilde 5" descr="Et bilde som inneholder bord, tegning&#10;&#10;Automatisk generert beskrivelse">
            <a:extLst>
              <a:ext uri="{FF2B5EF4-FFF2-40B4-BE49-F238E27FC236}">
                <a16:creationId xmlns:a16="http://schemas.microsoft.com/office/drawing/2014/main" id="{2C4298AB-59B6-4A17-9E0F-5BD96C542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98" y="774565"/>
            <a:ext cx="2921508" cy="1943100"/>
          </a:xfrm>
          <a:prstGeom prst="rect">
            <a:avLst/>
          </a:prstGeom>
        </p:spPr>
      </p:pic>
      <p:sp>
        <p:nvSpPr>
          <p:cNvPr id="3" name="Rectangle: Rounded Corners 35">
            <a:extLst>
              <a:ext uri="{FF2B5EF4-FFF2-40B4-BE49-F238E27FC236}">
                <a16:creationId xmlns:a16="http://schemas.microsoft.com/office/drawing/2014/main" id="{75CCD316-B525-9DF9-5F60-1FB97EB6D052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7F6AB5DD-A886-D77F-8C66-189D0BAB14D3}"/>
              </a:ext>
            </a:extLst>
          </p:cNvPr>
          <p:cNvSpPr txBox="1"/>
          <p:nvPr/>
        </p:nvSpPr>
        <p:spPr>
          <a:xfrm>
            <a:off x="997897" y="3044193"/>
            <a:ext cx="6222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Indre motivasjon, mestringstro, autonomi, bruk av kompetanse, rolleklarhet, mestringsklima, prososiale motivasjon, lojalitet til organisasjonen, tjenestekvalitet</a:t>
            </a:r>
          </a:p>
          <a:p>
            <a:endParaRPr lang="nb-NO" sz="1600" b="1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Opplevelse av muligheter til relevant kompetanseutvikling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Lav relevant kompetanseutvikling kommer ofte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Opplevelse av at man ikke får tilbud om relevant kompetanseutvikling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Svak mestringsorientert ledelse</a:t>
            </a:r>
            <a:endParaRPr lang="nb-NO" sz="16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BCF9CD-1779-782F-68B7-DCB7A4B63F96}"/>
              </a:ext>
            </a:extLst>
          </p:cNvPr>
          <p:cNvSpPr txBox="1"/>
          <p:nvPr/>
        </p:nvSpPr>
        <p:spPr>
          <a:xfrm>
            <a:off x="3739389" y="6422744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>
                <a:latin typeface="Calibri"/>
              </a:rPr>
              <a:t>Relevans</a:t>
            </a:r>
            <a:r>
              <a:rPr lang="nb-NO" sz="1400" dirty="0">
                <a:latin typeface="Calibri"/>
              </a:rPr>
              <a:t> er viktigere enn mengde og tilfredsstillelse av personlige ønsker.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482E3F-6F94-CE05-39BC-E8B8708C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21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3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6" y="554624"/>
            <a:ext cx="77493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8: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FLEKSBILITETSVILJE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10" name="Rectangle: Rounded Corners 35">
            <a:extLst>
              <a:ext uri="{FF2B5EF4-FFF2-40B4-BE49-F238E27FC236}">
                <a16:creationId xmlns:a16="http://schemas.microsoft.com/office/drawing/2014/main" id="{5EB7300B-C48E-4618-AF4D-30CC46B0A55C}"/>
              </a:ext>
            </a:extLst>
          </p:cNvPr>
          <p:cNvSpPr/>
          <p:nvPr/>
        </p:nvSpPr>
        <p:spPr>
          <a:xfrm>
            <a:off x="746266" y="2971183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6" y="1701348"/>
            <a:ext cx="6802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Medarbeiderens villighet til å være fleksibel på jobb og tilpasse sin måte å jobbe på til nye behov og krav.</a:t>
            </a:r>
          </a:p>
          <a:p>
            <a:endParaRPr lang="nb-NO" i="1" dirty="0">
              <a:solidFill>
                <a:srgbClr val="040138"/>
              </a:solidFill>
            </a:endParaRP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216526" y="196352"/>
            <a:ext cx="2778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PERIODE : </a:t>
            </a:r>
            <a:r>
              <a:rPr lang="en-US" sz="1050" dirty="0">
                <a:solidFill>
                  <a:schemeClr val="accent1"/>
                </a:solidFill>
                <a:latin typeface="Gimbal Grotesque" panose="02000503050000020004" pitchFamily="50" charset="0"/>
              </a:rPr>
              <a:t>2022</a:t>
            </a:r>
            <a:r>
              <a:rPr lang="en-US" sz="1050" b="1" dirty="0">
                <a:solidFill>
                  <a:schemeClr val="accent1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7882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40138"/>
                </a:solidFill>
              </a:rPr>
              <a:t>«Jeg er villig til å gjøre ting på en annen måte enn jeg pleier, hvis min leder ønsker det.»</a:t>
            </a:r>
          </a:p>
          <a:p>
            <a:endParaRPr lang="nb-NO" sz="2400" dirty="0">
              <a:solidFill>
                <a:srgbClr val="040138"/>
              </a:solidFill>
            </a:endParaRPr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144CBFE4-727F-4933-9A75-6472DD90D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66" y="641112"/>
            <a:ext cx="3063240" cy="2098548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B5A10911-37D8-D8DD-9CDC-3744881B7BA7}"/>
              </a:ext>
            </a:extLst>
          </p:cNvPr>
          <p:cNvSpPr txBox="1"/>
          <p:nvPr/>
        </p:nvSpPr>
        <p:spPr>
          <a:xfrm>
            <a:off x="997897" y="3044193"/>
            <a:ext cx="62223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Mestringstro, bruk av kompetanse, tjenestekvalitet, jobbtilfredshet, endringsvillighet</a:t>
            </a:r>
          </a:p>
          <a:p>
            <a:endParaRPr lang="nb-NO" sz="1600" b="1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Opplevde muligheter til å være selvstendig innenfor egen rolle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Lav fleksibilitetsvilje kommer ofte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latin typeface="Calibri"/>
              </a:rPr>
              <a:t>Lav autonomi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latin typeface="Calibri"/>
              </a:rPr>
              <a:t>Lav rolleklarhet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latin typeface="Calibri"/>
              </a:rPr>
              <a:t>Lav prososial motivasjon</a:t>
            </a:r>
            <a:endParaRPr lang="nb-NO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8A3F-D784-E29A-1EC6-1898B385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22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A36147A2-A35E-4FD4-BA12-ACFD7F2AD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76" y="205269"/>
            <a:ext cx="3487058" cy="2519009"/>
          </a:xfrm>
          <a:prstGeom prst="rect">
            <a:avLst/>
          </a:prstGeom>
        </p:spPr>
      </p:pic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6" y="554624"/>
            <a:ext cx="77493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9: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MESTRINGSKLIMA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10" name="Rectangle: Rounded Corners 35">
            <a:extLst>
              <a:ext uri="{FF2B5EF4-FFF2-40B4-BE49-F238E27FC236}">
                <a16:creationId xmlns:a16="http://schemas.microsoft.com/office/drawing/2014/main" id="{5EB7300B-C48E-4618-AF4D-30CC46B0A55C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6" y="1701348"/>
            <a:ext cx="68022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</a:t>
            </a:r>
            <a:r>
              <a:rPr lang="nb-NO" i="1" dirty="0">
                <a:solidFill>
                  <a:srgbClr val="040138"/>
                </a:solidFill>
              </a:rPr>
              <a:t> I et mestringsklima motiveres medarbeiderne av å lære, utvikle seg og gjøre hverandre gode, fremfor å rivalisere om å bli best. (Engelsk: </a:t>
            </a:r>
            <a:r>
              <a:rPr lang="nb-NO" i="1" dirty="0" err="1">
                <a:solidFill>
                  <a:srgbClr val="040138"/>
                </a:solidFill>
              </a:rPr>
              <a:t>Mastery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climate</a:t>
            </a:r>
            <a:r>
              <a:rPr lang="nb-NO" i="1" dirty="0">
                <a:solidFill>
                  <a:srgbClr val="040138"/>
                </a:solidFill>
              </a:rPr>
              <a:t>, </a:t>
            </a:r>
            <a:r>
              <a:rPr lang="nb-NO" i="1" dirty="0" err="1">
                <a:solidFill>
                  <a:srgbClr val="040138"/>
                </a:solidFill>
              </a:rPr>
              <a:t>mastery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oriented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motivation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climate</a:t>
            </a:r>
            <a:r>
              <a:rPr lang="nb-NO" i="1" dirty="0">
                <a:solidFill>
                  <a:srgbClr val="040138"/>
                </a:solidFill>
              </a:rPr>
              <a:t>.)</a:t>
            </a:r>
          </a:p>
          <a:p>
            <a:endParaRPr lang="nb-NO" dirty="0">
              <a:solidFill>
                <a:srgbClr val="040138"/>
              </a:solidFill>
            </a:endParaRP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216526" y="196352"/>
            <a:ext cx="2778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PERIODE : </a:t>
            </a:r>
            <a:r>
              <a:rPr lang="en-US" sz="1050" dirty="0">
                <a:solidFill>
                  <a:schemeClr val="accent1"/>
                </a:solidFill>
                <a:latin typeface="Gimbal Grotesque" panose="02000503050000020004" pitchFamily="50" charset="0"/>
              </a:rPr>
              <a:t>2022</a:t>
            </a:r>
            <a:r>
              <a:rPr lang="en-US" sz="1050" b="1" dirty="0">
                <a:solidFill>
                  <a:schemeClr val="accent1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788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rgbClr val="040138"/>
                </a:solidFill>
              </a:rPr>
              <a:t>«I min avdeling/ arbeidsgruppe blir medarbeiderne oppmuntret til å samarbeide og utveksle tanker og ideer.»</a:t>
            </a:r>
          </a:p>
          <a:p>
            <a:endParaRPr lang="nb-NO" sz="2400" dirty="0">
              <a:solidFill>
                <a:srgbClr val="040138"/>
              </a:solidFill>
            </a:endParaRPr>
          </a:p>
        </p:txBody>
      </p:sp>
      <p:graphicFrame>
        <p:nvGraphicFramePr>
          <p:cNvPr id="14" name="Chart 92">
            <a:extLst>
              <a:ext uri="{FF2B5EF4-FFF2-40B4-BE49-F238E27FC236}">
                <a16:creationId xmlns:a16="http://schemas.microsoft.com/office/drawing/2014/main" id="{FAEFFCA5-702E-458A-82B8-2FE660E563EE}"/>
              </a:ext>
            </a:extLst>
          </p:cNvPr>
          <p:cNvGraphicFramePr/>
          <p:nvPr/>
        </p:nvGraphicFramePr>
        <p:xfrm>
          <a:off x="1079880" y="3574116"/>
          <a:ext cx="5888740" cy="266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6">
            <a:extLst>
              <a:ext uri="{FF2B5EF4-FFF2-40B4-BE49-F238E27FC236}">
                <a16:creationId xmlns:a16="http://schemas.microsoft.com/office/drawing/2014/main" id="{E21203BC-F68F-1DA7-9378-624CB72B794A}"/>
              </a:ext>
            </a:extLst>
          </p:cNvPr>
          <p:cNvSpPr txBox="1"/>
          <p:nvPr/>
        </p:nvSpPr>
        <p:spPr>
          <a:xfrm>
            <a:off x="915916" y="3113593"/>
            <a:ext cx="6222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Bruk av kompetanse, samarbeid og læring, delingskultur, tjenestekvalitet, jobbtilfredshet</a:t>
            </a:r>
          </a:p>
          <a:p>
            <a:endParaRPr lang="nb-NO" sz="1600" b="1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Opplevde tillit fra leder, mestringsorientert ledelse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Lavt mestringsklima kommer ofte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latin typeface="Calibri"/>
              </a:rPr>
              <a:t>Svak mestringsorientert ledelse</a:t>
            </a:r>
            <a:endParaRPr lang="nb-NO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FC7A-200E-EFDA-7504-F7E98B97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23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8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4BF61FD4-3627-44D7-AAA7-671A6ECAF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15" y="347570"/>
            <a:ext cx="3590919" cy="2453794"/>
          </a:xfrm>
          <a:prstGeom prst="rect">
            <a:avLst/>
          </a:prstGeom>
        </p:spPr>
      </p:pic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DFBC7770-D0E3-4DF7-910A-DC3CCEF48DC0}"/>
              </a:ext>
            </a:extLst>
          </p:cNvPr>
          <p:cNvSpPr/>
          <p:nvPr/>
        </p:nvSpPr>
        <p:spPr>
          <a:xfrm>
            <a:off x="7548473" y="2933196"/>
            <a:ext cx="4306417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CFE1BF-E950-4535-A533-21DCB9E1ECAE}"/>
              </a:ext>
            </a:extLst>
          </p:cNvPr>
          <p:cNvSpPr txBox="1"/>
          <p:nvPr/>
        </p:nvSpPr>
        <p:spPr>
          <a:xfrm>
            <a:off x="746266" y="554624"/>
            <a:ext cx="77493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FAKTOR 10:  </a:t>
            </a:r>
          </a:p>
          <a:p>
            <a:r>
              <a:rPr lang="nb-NO" sz="3200" dirty="0">
                <a:solidFill>
                  <a:srgbClr val="161144"/>
                </a:solidFill>
                <a:latin typeface="Gimbal Grotesque Heavy" panose="02000503050000020004" pitchFamily="50" charset="0"/>
              </a:rPr>
              <a:t>PROSOSIAL MOTIVASJON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55FA71-DDB5-4B89-A146-3E3A5F61E7E5}"/>
              </a:ext>
            </a:extLst>
          </p:cNvPr>
          <p:cNvSpPr/>
          <p:nvPr/>
        </p:nvSpPr>
        <p:spPr>
          <a:xfrm>
            <a:off x="7958676" y="2994184"/>
            <a:ext cx="3788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600" dirty="0">
              <a:solidFill>
                <a:srgbClr val="040138"/>
              </a:solidFill>
            </a:endParaRPr>
          </a:p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Eksempel på måleindikator</a:t>
            </a:r>
            <a:b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</a:br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10" name="Rectangle: Rounded Corners 35">
            <a:extLst>
              <a:ext uri="{FF2B5EF4-FFF2-40B4-BE49-F238E27FC236}">
                <a16:creationId xmlns:a16="http://schemas.microsoft.com/office/drawing/2014/main" id="{5EB7300B-C48E-4618-AF4D-30CC46B0A55C}"/>
              </a:ext>
            </a:extLst>
          </p:cNvPr>
          <p:cNvSpPr/>
          <p:nvPr/>
        </p:nvSpPr>
        <p:spPr>
          <a:xfrm>
            <a:off x="746267" y="2933196"/>
            <a:ext cx="6555966" cy="3421804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B4649B-B2EB-4E41-BF41-A75770782B98}"/>
              </a:ext>
            </a:extLst>
          </p:cNvPr>
          <p:cNvSpPr/>
          <p:nvPr/>
        </p:nvSpPr>
        <p:spPr>
          <a:xfrm>
            <a:off x="746266" y="1701348"/>
            <a:ext cx="6802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Definisjon</a:t>
            </a:r>
            <a:r>
              <a:rPr lang="nb-NO" dirty="0">
                <a:solidFill>
                  <a:srgbClr val="040138"/>
                </a:solidFill>
              </a:rPr>
              <a:t>: </a:t>
            </a:r>
            <a:r>
              <a:rPr lang="nb-NO" i="1" dirty="0">
                <a:solidFill>
                  <a:srgbClr val="040138"/>
                </a:solidFill>
              </a:rPr>
              <a:t>Motivasjon for å gjøre noe nyttig og verdifullt for andre, også kalt prososial motivasjon, er en viktig drivkraft for mange og har en rekke godt dokumenterte, positive effekter. (Også kalt nytteorientert motivasjon. Engelsk: </a:t>
            </a:r>
            <a:r>
              <a:rPr lang="nb-NO" i="1" dirty="0" err="1">
                <a:solidFill>
                  <a:srgbClr val="040138"/>
                </a:solidFill>
              </a:rPr>
              <a:t>prosocial</a:t>
            </a:r>
            <a:r>
              <a:rPr lang="nb-NO" i="1" dirty="0">
                <a:solidFill>
                  <a:srgbClr val="040138"/>
                </a:solidFill>
              </a:rPr>
              <a:t> </a:t>
            </a:r>
            <a:r>
              <a:rPr lang="nb-NO" i="1" dirty="0" err="1">
                <a:solidFill>
                  <a:srgbClr val="040138"/>
                </a:solidFill>
              </a:rPr>
              <a:t>motivation</a:t>
            </a:r>
            <a:r>
              <a:rPr lang="nb-NO" i="1" dirty="0">
                <a:solidFill>
                  <a:srgbClr val="040138"/>
                </a:solidFill>
              </a:rPr>
              <a:t>)</a:t>
            </a:r>
          </a:p>
          <a:p>
            <a:endParaRPr lang="nb-NO" i="1" dirty="0">
              <a:solidFill>
                <a:srgbClr val="040138"/>
              </a:solidFill>
            </a:endParaRPr>
          </a:p>
          <a:p>
            <a:endParaRPr lang="nb-NO" dirty="0">
              <a:solidFill>
                <a:srgbClr val="040138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E874667-37B9-4702-9DE4-A9E1246221B8}"/>
              </a:ext>
            </a:extLst>
          </p:cNvPr>
          <p:cNvSpPr txBox="1"/>
          <p:nvPr/>
        </p:nvSpPr>
        <p:spPr>
          <a:xfrm>
            <a:off x="9216526" y="196352"/>
            <a:ext cx="2778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10-FAKTOR: </a:t>
            </a:r>
            <a:r>
              <a:rPr lang="en-US" sz="1050" dirty="0">
                <a:solidFill>
                  <a:srgbClr val="040138"/>
                </a:solidFill>
                <a:latin typeface="Gimbal Grotesque" panose="02000503050000020004" pitchFamily="50" charset="0"/>
              </a:rPr>
              <a:t>KS’ </a:t>
            </a:r>
            <a:r>
              <a:rPr lang="en-US" sz="1050" dirty="0" err="1">
                <a:solidFill>
                  <a:srgbClr val="040138"/>
                </a:solidFill>
                <a:latin typeface="Gimbal Grotesque" panose="02000503050000020004" pitchFamily="50" charset="0"/>
              </a:rPr>
              <a:t>medarbeiderundersøkelse</a:t>
            </a:r>
            <a:endParaRPr lang="en-US" sz="1050" dirty="0">
              <a:solidFill>
                <a:srgbClr val="040138"/>
              </a:solidFill>
              <a:latin typeface="Gimbal Grotesque" panose="02000503050000020004" pitchFamily="50" charset="0"/>
            </a:endParaRPr>
          </a:p>
          <a:p>
            <a:pPr algn="r"/>
            <a:r>
              <a:rPr lang="en-US" sz="1050" b="1" dirty="0">
                <a:solidFill>
                  <a:srgbClr val="040138"/>
                </a:solidFill>
                <a:latin typeface="Gimbal Grotesque" panose="02000503050000020004" pitchFamily="50" charset="0"/>
              </a:rPr>
              <a:t>PERIODE : </a:t>
            </a:r>
            <a:r>
              <a:rPr lang="en-US" sz="1050" dirty="0">
                <a:solidFill>
                  <a:schemeClr val="accent1"/>
                </a:solidFill>
                <a:latin typeface="Gimbal Grotesque" panose="02000503050000020004" pitchFamily="50" charset="0"/>
              </a:rPr>
              <a:t>2022</a:t>
            </a:r>
            <a:r>
              <a:rPr lang="en-US" sz="1050" b="1" dirty="0">
                <a:solidFill>
                  <a:schemeClr val="accent1"/>
                </a:solidFill>
                <a:latin typeface="Gimbal Grotesque" panose="02000503050000020004" pitchFamily="50" charset="0"/>
              </a:rPr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4FD877-3045-4C35-9504-3F86E8E9647C}"/>
              </a:ext>
            </a:extLst>
          </p:cNvPr>
          <p:cNvSpPr/>
          <p:nvPr/>
        </p:nvSpPr>
        <p:spPr>
          <a:xfrm>
            <a:off x="7958677" y="3886736"/>
            <a:ext cx="37882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40138"/>
                </a:solidFill>
              </a:rPr>
              <a:t>«Det er viktig for meg å kunne jobbe med noe som er til nytte for andre.»</a:t>
            </a:r>
          </a:p>
          <a:p>
            <a:endParaRPr lang="nb-NO" sz="2400" dirty="0">
              <a:solidFill>
                <a:srgbClr val="040138"/>
              </a:solidFill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AB8A0556-0C33-00E8-5408-1369B8684C4E}"/>
              </a:ext>
            </a:extLst>
          </p:cNvPr>
          <p:cNvSpPr txBox="1"/>
          <p:nvPr/>
        </p:nvSpPr>
        <p:spPr>
          <a:xfrm>
            <a:off x="915916" y="3113593"/>
            <a:ext cx="6222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40138"/>
                </a:solidFill>
              </a:rPr>
              <a:t>Har effekt på: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Fleksibilitetsvilje, mestringsklima, innsats for å gi innbyggere gode tjenester, ressursutnyttelse, måloppnåelse</a:t>
            </a:r>
          </a:p>
          <a:p>
            <a:endParaRPr lang="nb-NO" sz="1600" b="1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Påvirkes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Mestringsklima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>
              <a:solidFill>
                <a:srgbClr val="040138"/>
              </a:solidFill>
            </a:endParaRPr>
          </a:p>
          <a:p>
            <a:r>
              <a:rPr lang="nb-NO" sz="1600" b="1" dirty="0">
                <a:solidFill>
                  <a:srgbClr val="040138"/>
                </a:solidFill>
              </a:rPr>
              <a:t>Lav prososial motivasjon kommer ofte av: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Ser ikke verdien av eget arbeid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rgbClr val="040138"/>
                </a:solidFill>
              </a:rPr>
              <a:t>Er langt fra tjenestemottaker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97D70-99B9-AB25-2D9E-6BCC570A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A093-7AF0-4828-B0F2-0188026DDA8C}" type="slidenum">
              <a:rPr lang="nb-NO" smtClean="0">
                <a:solidFill>
                  <a:srgbClr val="005193"/>
                </a:solidFill>
              </a:rPr>
              <a:pPr/>
              <a:t>24</a:t>
            </a:fld>
            <a:endParaRPr lang="nb-NO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75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10.04.2026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Spørsmål til noe i malen eller om undersøkelsen? </a:t>
            </a:r>
          </a:p>
          <a:p>
            <a:r>
              <a:rPr lang="nb-NO" dirty="0"/>
              <a:t>Ta kontakt med Sara Solberg i Kirkerådets sekretariat: </a:t>
            </a:r>
            <a:r>
              <a:rPr lang="nb-NO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ss953@kirken.no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70E02-DF57-0A88-657A-15E7FE40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OBS: Oppfølging av arbeidsmiljøundersøkelsen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6E5D0F-8FFF-846F-2381-735E462B0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10831512" cy="4672012"/>
          </a:xfrm>
        </p:spPr>
        <p:txBody>
          <a:bodyPr/>
          <a:lstStyle/>
          <a:p>
            <a:r>
              <a:rPr lang="nb-NO" dirty="0"/>
              <a:t>Arbeidsmiljøundersøkelsen (del 2) gir arbeidsgiver verdifull og mer sensitiv informasjon. </a:t>
            </a:r>
          </a:p>
          <a:p>
            <a:r>
              <a:rPr lang="nb-NO" dirty="0"/>
              <a:t>Informasjon som fremkommer skal undersøkes og behandles i mer lukkede prosesser, enn i en felles oppfølging etter medarbeiderundersøkelse. </a:t>
            </a:r>
          </a:p>
          <a:p>
            <a:r>
              <a:rPr lang="nb-NO" dirty="0"/>
              <a:t>Det er viktig at resultatene behandles med respekt og varsomhet. </a:t>
            </a:r>
          </a:p>
          <a:p>
            <a:r>
              <a:rPr lang="nb-NO" dirty="0"/>
              <a:t>Både ansatte og ledere kan lese igjennom rapporten og snakke om resultater, </a:t>
            </a:r>
            <a:r>
              <a:rPr lang="nb-NO" u="sng" dirty="0"/>
              <a:t>men resultatene skal ikke diskuteres på en måte som henger ut, spekulerer i eller videre belaster enkeltpersoner.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974009-D698-B0BC-743E-29825FFC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1050CE-21CE-CADF-9385-0A68DB95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4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D3A630-5D09-65A0-4EFC-73FA01A0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Medarbeiderundersøkelse er en helhetlig prosess (1):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59E379-4A8E-5F78-4889-86BAEA63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AA1B86-ED02-7742-764C-B340B99E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FC053EC-3965-8F05-E911-5462AFF363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8" y="1385888"/>
          <a:ext cx="5813487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A1662C13-62F0-A41C-BE78-4161F4CD22AF}"/>
              </a:ext>
            </a:extLst>
          </p:cNvPr>
          <p:cNvSpPr/>
          <p:nvPr/>
        </p:nvSpPr>
        <p:spPr>
          <a:xfrm>
            <a:off x="4962144" y="1231392"/>
            <a:ext cx="4267200" cy="768096"/>
          </a:xfrm>
          <a:prstGeom prst="wedgeRoundRectCallout">
            <a:avLst>
              <a:gd name="adj1" fmla="val -65308"/>
              <a:gd name="adj2" fmla="val -512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«Det kommer en medarbeiderundersøkelse» </a:t>
            </a: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57013A05-70FC-5F65-9212-28356F4C19D2}"/>
              </a:ext>
            </a:extLst>
          </p:cNvPr>
          <p:cNvSpPr/>
          <p:nvPr/>
        </p:nvSpPr>
        <p:spPr>
          <a:xfrm>
            <a:off x="6759228" y="2734182"/>
            <a:ext cx="4564566" cy="1080171"/>
          </a:xfrm>
          <a:prstGeom prst="wedgeRoundRectCallout">
            <a:avLst>
              <a:gd name="adj1" fmla="val -65308"/>
              <a:gd name="adj2" fmla="val -512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Alle ansatte mottar invitasjon og svarer på undersøkelsen. </a:t>
            </a:r>
            <a:br>
              <a:rPr lang="nb-NO" dirty="0"/>
            </a:br>
            <a:r>
              <a:rPr lang="nb-NO" dirty="0"/>
              <a:t>Leder forteller hva 10-faktor er.</a:t>
            </a:r>
          </a:p>
        </p:txBody>
      </p:sp>
      <p:sp>
        <p:nvSpPr>
          <p:cNvPr id="10" name="Snakkeboble: rektangel med avrundede hjørner 9">
            <a:extLst>
              <a:ext uri="{FF2B5EF4-FFF2-40B4-BE49-F238E27FC236}">
                <a16:creationId xmlns:a16="http://schemas.microsoft.com/office/drawing/2014/main" id="{C07C0053-0695-2B08-F6F8-AF7D94D11474}"/>
              </a:ext>
            </a:extLst>
          </p:cNvPr>
          <p:cNvSpPr/>
          <p:nvPr/>
        </p:nvSpPr>
        <p:spPr>
          <a:xfrm>
            <a:off x="6096000" y="4126993"/>
            <a:ext cx="5227794" cy="1463040"/>
          </a:xfrm>
          <a:prstGeom prst="wedgeRoundRectCallout">
            <a:avLst>
              <a:gd name="adj1" fmla="val -65022"/>
              <a:gd name="adj2" fmla="val 3315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Ansatte blir invitert til møte av leder: </a:t>
            </a:r>
          </a:p>
          <a:p>
            <a:pPr marL="285750" indent="-285750" algn="ctr">
              <a:buFontTx/>
              <a:buChar char="-"/>
            </a:pPr>
            <a:r>
              <a:rPr lang="nb-NO" dirty="0"/>
              <a:t>Gjennomgå rapporten og snakk sammen for å få en felles forståelse av resultatene</a:t>
            </a:r>
          </a:p>
          <a:p>
            <a:pPr marL="285750" indent="-285750" algn="ctr">
              <a:buFontTx/>
              <a:buChar char="-"/>
            </a:pPr>
            <a:r>
              <a:rPr lang="nb-NO" dirty="0"/>
              <a:t>Legger en plan for oppfølging</a:t>
            </a:r>
          </a:p>
        </p:txBody>
      </p:sp>
    </p:spTree>
    <p:extLst>
      <p:ext uri="{BB962C8B-B14F-4D97-AF65-F5344CB8AC3E}">
        <p14:creationId xmlns:p14="http://schemas.microsoft.com/office/powerpoint/2010/main" val="32192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DA26D-A0CB-B9B2-32B4-7D5CFA20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C3604D-7594-3439-5117-88CF65B0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Medarbeiderundersøkelse er en helhetlig prosess (2):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99B4CA-F967-B4C1-E88D-B6AFC7C2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630393-4036-5567-2993-3655ED44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2950B562-FF44-7E1F-2C7A-2630415729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1201" y="1427474"/>
          <a:ext cx="5813487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1F5F3209-CBF6-DD42-7379-DC39D094D11D}"/>
              </a:ext>
            </a:extLst>
          </p:cNvPr>
          <p:cNvSpPr/>
          <p:nvPr/>
        </p:nvSpPr>
        <p:spPr>
          <a:xfrm>
            <a:off x="1231392" y="4383025"/>
            <a:ext cx="4267200" cy="1463040"/>
          </a:xfrm>
          <a:prstGeom prst="wedgeRoundRectCallout">
            <a:avLst>
              <a:gd name="adj1" fmla="val 81549"/>
              <a:gd name="adj2" fmla="val 248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Leder og ansatte følger opp plan som er lagt, og «sjekker inn» om opplevd effekt. Fast punkt i stabsmøter annenhver måned?</a:t>
            </a:r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525457A9-306A-CC87-D0EF-1303B7F50E03}"/>
              </a:ext>
            </a:extLst>
          </p:cNvPr>
          <p:cNvSpPr/>
          <p:nvPr/>
        </p:nvSpPr>
        <p:spPr>
          <a:xfrm>
            <a:off x="562927" y="2004505"/>
            <a:ext cx="4267200" cy="1463040"/>
          </a:xfrm>
          <a:prstGeom prst="wedgeRoundRectCallout">
            <a:avLst>
              <a:gd name="adj1" fmla="val 81549"/>
              <a:gd name="adj2" fmla="val 2482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Rapportene (og synlige effekter av oppfølgingen) brukes som grunnlag til beslutninger og videre utvikling</a:t>
            </a:r>
          </a:p>
        </p:txBody>
      </p:sp>
    </p:spTree>
    <p:extLst>
      <p:ext uri="{BB962C8B-B14F-4D97-AF65-F5344CB8AC3E}">
        <p14:creationId xmlns:p14="http://schemas.microsoft.com/office/powerpoint/2010/main" val="33537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D85631-DCA5-BA87-448F-2684315D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etter vi har svart på undersøkelsen?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C7582C-DED7-6092-16A1-CE9EADD0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6" y="1248549"/>
            <a:ext cx="10944226" cy="3391385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Resultatene gjennomgås i arbeidsfellesskapet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b-NO" sz="1800" dirty="0"/>
              <a:t>Analyse: dere starter med et møte/workshop for å analysere rapporten og lage tiltaksplan</a:t>
            </a:r>
          </a:p>
          <a:p>
            <a:pPr lvl="1"/>
            <a:r>
              <a:rPr lang="nb-NO" sz="1600" dirty="0"/>
              <a:t>Gjennomgå rapporten og snakk sammen for å få en felles forståelse av resultatene</a:t>
            </a:r>
          </a:p>
          <a:p>
            <a:pPr lvl="1"/>
            <a:r>
              <a:rPr lang="nb-NO" sz="1600" dirty="0"/>
              <a:t>Hva leser vi her? Hva er legger vi spesielt merke til, hva er bra og hva kan forbedres?</a:t>
            </a:r>
          </a:p>
          <a:p>
            <a:pPr lvl="1"/>
            <a:r>
              <a:rPr lang="nb-NO" sz="1600" dirty="0"/>
              <a:t>Sammen utarbeider dere tiltak og planlegger hvordan de skal gjennomføres. </a:t>
            </a:r>
          </a:p>
          <a:p>
            <a:pPr lvl="1"/>
            <a:r>
              <a:rPr lang="nb-NO" sz="1600" i="1" dirty="0"/>
              <a:t>I oppfølgingen skal dere vektlegge faktorer fra 10-faktor, men det er også greit å legge til elementer fra arbeidsmiljøundersøkelsen etter ønsker. </a:t>
            </a:r>
            <a:endParaRPr lang="nb-NO" sz="1600" dirty="0"/>
          </a:p>
          <a:p>
            <a:pPr marL="514350" indent="-514350">
              <a:buFont typeface="+mj-lt"/>
              <a:buAutoNum type="arabicPeriod" startAt="3"/>
            </a:pPr>
            <a:r>
              <a:rPr lang="nb-NO" sz="1800" dirty="0"/>
              <a:t>Dere følger tiltaksplanen dere legger og justerer etter behov underveis. </a:t>
            </a:r>
          </a:p>
          <a:p>
            <a:pPr lvl="1"/>
            <a:r>
              <a:rPr lang="nb-NO" sz="1600" dirty="0"/>
              <a:t>Lurt å ha MU-oppfølging på agendaen i stabsmøter annenhver måned!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b-NO" sz="1800" dirty="0"/>
              <a:t>Rapportene (og etter hvert effekter av oppfølgingen) brukes som grunnlag for beslutninger og videre organisasjonsutvikling</a:t>
            </a:r>
          </a:p>
          <a:p>
            <a:pPr marL="457200" lvl="1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1FB4C0-4BF1-EE60-CA58-4520AC72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9FC77C7-4442-B1E5-179B-09802037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23FB63AF-1BC8-390B-BE57-305BEB448A8C}"/>
              </a:ext>
            </a:extLst>
          </p:cNvPr>
          <p:cNvGraphicFramePr>
            <a:graphicFrameLocks/>
          </p:cNvGraphicFramePr>
          <p:nvPr/>
        </p:nvGraphicFramePr>
        <p:xfrm>
          <a:off x="293131" y="4834322"/>
          <a:ext cx="11568112" cy="205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56C1FC7E-2A91-9EFE-66EC-1D9A308AD087}"/>
              </a:ext>
            </a:extLst>
          </p:cNvPr>
          <p:cNvSpPr/>
          <p:nvPr/>
        </p:nvSpPr>
        <p:spPr>
          <a:xfrm>
            <a:off x="4917233" y="4842588"/>
            <a:ext cx="7106400" cy="15953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3799BB0-199A-42BE-8E39-8E5931048F5A}"/>
              </a:ext>
            </a:extLst>
          </p:cNvPr>
          <p:cNvSpPr/>
          <p:nvPr/>
        </p:nvSpPr>
        <p:spPr>
          <a:xfrm>
            <a:off x="4936045" y="4897728"/>
            <a:ext cx="2319908" cy="1789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5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27105A-B679-1A05-2AB1-AC7B28E2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 dialog blir vi enige om noen «spilleregler»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2F0C68-A7E5-9176-3AFE-5A6AB0CB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Forslag: </a:t>
            </a:r>
          </a:p>
          <a:p>
            <a:pPr lvl="1"/>
            <a:r>
              <a:rPr lang="nb-NO" dirty="0"/>
              <a:t>Ingen av oss vet hvordan andre egentlig har det</a:t>
            </a:r>
          </a:p>
          <a:p>
            <a:pPr lvl="1"/>
            <a:r>
              <a:rPr lang="nb-NO"/>
              <a:t>Alles</a:t>
            </a:r>
            <a:r>
              <a:rPr lang="nb-NO" dirty="0"/>
              <a:t> stemmer er like gyldige</a:t>
            </a:r>
            <a:endParaRPr lang="nb-NO">
              <a:cs typeface="Arial"/>
            </a:endParaRPr>
          </a:p>
          <a:p>
            <a:pPr lvl="1"/>
            <a:r>
              <a:rPr lang="nb-NO" dirty="0"/>
              <a:t>Ingen synspunkter er feil</a:t>
            </a:r>
          </a:p>
          <a:p>
            <a:pPr lvl="1"/>
            <a:r>
              <a:rPr lang="nb-NO" dirty="0"/>
              <a:t>Vi snakker i jeg-setninger og tar ansvar for det vi sier</a:t>
            </a:r>
          </a:p>
          <a:p>
            <a:pPr lvl="1"/>
            <a:r>
              <a:rPr lang="nb-NO" dirty="0"/>
              <a:t>Når resultatene foreligger skal vi ikke snakke skyld, men forbedringer</a:t>
            </a:r>
          </a:p>
          <a:p>
            <a:pPr lvl="1"/>
            <a:r>
              <a:rPr lang="nb-NO" dirty="0"/>
              <a:t>Alle tar ansvar for at taletid fordeles på alle som ønsker å si noe</a:t>
            </a:r>
          </a:p>
          <a:p>
            <a:r>
              <a:rPr lang="nb-NO" dirty="0"/>
              <a:t>Er det flere spilleregler vi bør ha?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F14B72-49CB-CA70-721E-D2C9D31E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CC4CAF-5736-8AC7-7027-21EA514F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9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Analyseprosessen i 3 faser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4AAF936-4FFE-50D7-26F3-F1AF150C0C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9726" y="207573"/>
          <a:ext cx="10023566" cy="620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3C1160-9656-C060-76D3-664C3D2E7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75" y="5381317"/>
            <a:ext cx="883997" cy="81541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31769AA-8135-1332-44DD-BD55DE0F2838}"/>
              </a:ext>
            </a:extLst>
          </p:cNvPr>
          <p:cNvSpPr txBox="1"/>
          <p:nvPr/>
        </p:nvSpPr>
        <p:spPr>
          <a:xfrm>
            <a:off x="355663" y="1804416"/>
            <a:ext cx="391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På hvert steg settes det av tid til: </a:t>
            </a:r>
          </a:p>
          <a:p>
            <a:r>
              <a:rPr lang="nb-NO" dirty="0"/>
              <a:t>Å tenke stille individuelt (I)</a:t>
            </a:r>
          </a:p>
          <a:p>
            <a:r>
              <a:rPr lang="nb-NO" dirty="0"/>
              <a:t>Å tenke høyt sammen i grupper (G)</a:t>
            </a:r>
          </a:p>
          <a:p>
            <a:r>
              <a:rPr lang="nb-NO" dirty="0"/>
              <a:t>Å snakke sammen i plenum (P)</a:t>
            </a:r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3602397-505F-8CA6-0BDC-E61DFBFE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04" y="6177155"/>
            <a:ext cx="727724" cy="671263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C2C8D-3ECA-2440-972B-AA320AD55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246815"/>
            <a:ext cx="4374832" cy="4840741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Fase 3: Lag tiltaksplan </a:t>
            </a:r>
          </a:p>
          <a:p>
            <a:pPr marL="457200" lvl="1" indent="0">
              <a:buNone/>
            </a:pPr>
            <a:r>
              <a:rPr lang="nb-NO" sz="1600" dirty="0"/>
              <a:t>I: ca. 5 min</a:t>
            </a:r>
          </a:p>
          <a:p>
            <a:pPr marL="457200" lvl="1" indent="0">
              <a:buNone/>
            </a:pPr>
            <a:r>
              <a:rPr lang="nb-NO" sz="1600" dirty="0"/>
              <a:t>G: ca. 15 min</a:t>
            </a:r>
          </a:p>
          <a:p>
            <a:pPr marL="457200" lvl="1" indent="0">
              <a:buNone/>
            </a:pPr>
            <a:r>
              <a:rPr lang="nb-NO" sz="1600" dirty="0"/>
              <a:t>P: ca. 15 min </a:t>
            </a:r>
          </a:p>
          <a:p>
            <a:pPr marL="0" indent="0">
              <a:buNone/>
            </a:pPr>
            <a:r>
              <a:rPr lang="nb-NO" sz="1800" dirty="0"/>
              <a:t>Fase 2: Målsetting for utviklingsarbeidet</a:t>
            </a:r>
          </a:p>
          <a:p>
            <a:pPr marL="457200" lvl="1" indent="0">
              <a:buNone/>
            </a:pPr>
            <a:r>
              <a:rPr lang="nb-NO" sz="1600" dirty="0"/>
              <a:t>I: ca. 5 min</a:t>
            </a:r>
          </a:p>
          <a:p>
            <a:pPr marL="457200" lvl="1" indent="0">
              <a:buNone/>
            </a:pPr>
            <a:r>
              <a:rPr lang="nb-NO" sz="1600" dirty="0"/>
              <a:t>G: ca. 15 min</a:t>
            </a:r>
          </a:p>
          <a:p>
            <a:pPr marL="457200" lvl="1" indent="0">
              <a:buNone/>
            </a:pPr>
            <a:r>
              <a:rPr lang="nb-NO" sz="1600" dirty="0"/>
              <a:t>P: ca. 15 min </a:t>
            </a:r>
          </a:p>
          <a:p>
            <a:pPr marL="0" indent="0">
              <a:buNone/>
            </a:pPr>
            <a:r>
              <a:rPr lang="nb-NO" sz="1800" dirty="0"/>
              <a:t>Fase 1: Analyse av resultatene</a:t>
            </a:r>
          </a:p>
          <a:p>
            <a:pPr marL="457200" lvl="1" indent="0">
              <a:buNone/>
            </a:pPr>
            <a:r>
              <a:rPr lang="nb-NO" sz="1600" dirty="0"/>
              <a:t>I: ca. 10 min</a:t>
            </a:r>
          </a:p>
          <a:p>
            <a:pPr marL="457200" lvl="1" indent="0">
              <a:buNone/>
            </a:pPr>
            <a:r>
              <a:rPr lang="nb-NO" sz="1600" dirty="0"/>
              <a:t>G: ca. 30 min</a:t>
            </a:r>
          </a:p>
          <a:p>
            <a:pPr marL="457200" lvl="1" indent="0">
              <a:buNone/>
            </a:pPr>
            <a:r>
              <a:rPr lang="nb-NO" sz="1600" dirty="0"/>
              <a:t>P: ca. 15 min</a:t>
            </a:r>
          </a:p>
          <a:p>
            <a:pPr marL="0" indent="0">
              <a:buNone/>
            </a:pPr>
            <a:br>
              <a:rPr lang="nb-NO" sz="1400" dirty="0"/>
            </a:br>
            <a:r>
              <a:rPr lang="nb-NO" sz="1400" dirty="0"/>
              <a:t>I: Individuell tenking. G: Gruppesamtale. P: Plenum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  <p:graphicFrame>
        <p:nvGraphicFramePr>
          <p:cNvPr id="7" name="Plassholder for innhold 5">
            <a:extLst>
              <a:ext uri="{FF2B5EF4-FFF2-40B4-BE49-F238E27FC236}">
                <a16:creationId xmlns:a16="http://schemas.microsoft.com/office/drawing/2014/main" id="{9CD84C09-90EE-C1A6-59E0-35D64F8FCBB6}"/>
              </a:ext>
            </a:extLst>
          </p:cNvPr>
          <p:cNvGraphicFramePr>
            <a:graphicFrameLocks/>
          </p:cNvGraphicFramePr>
          <p:nvPr/>
        </p:nvGraphicFramePr>
        <p:xfrm>
          <a:off x="5111931" y="913853"/>
          <a:ext cx="7080069" cy="517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C216C24A-F0B3-D774-3237-99F2C2F7EC31}"/>
              </a:ext>
            </a:extLst>
          </p:cNvPr>
          <p:cNvSpPr/>
          <p:nvPr/>
        </p:nvSpPr>
        <p:spPr>
          <a:xfrm>
            <a:off x="2647406" y="1672046"/>
            <a:ext cx="1602377" cy="801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accent1">
                    <a:lumMod val="50000"/>
                  </a:schemeClr>
                </a:solidFill>
              </a:rPr>
              <a:t>35 min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371ABC9-6A87-FFC6-BE87-4F8A9CEDD1A8}"/>
              </a:ext>
            </a:extLst>
          </p:cNvPr>
          <p:cNvSpPr/>
          <p:nvPr/>
        </p:nvSpPr>
        <p:spPr>
          <a:xfrm>
            <a:off x="2647406" y="3154813"/>
            <a:ext cx="1602377" cy="801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35 min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D96F1AE-C2DB-E296-0592-B0008ADA752A}"/>
              </a:ext>
            </a:extLst>
          </p:cNvPr>
          <p:cNvSpPr/>
          <p:nvPr/>
        </p:nvSpPr>
        <p:spPr>
          <a:xfrm>
            <a:off x="2647405" y="4621184"/>
            <a:ext cx="1602377" cy="80118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55 min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7" y="293616"/>
            <a:ext cx="10944226" cy="863600"/>
          </a:xfrm>
        </p:spPr>
        <p:txBody>
          <a:bodyPr/>
          <a:lstStyle/>
          <a:p>
            <a:r>
              <a:rPr lang="nb-NO" dirty="0"/>
              <a:t>Forslag til tidsbruk: (minst) 2,5 timer inkl. pauser</a:t>
            </a:r>
          </a:p>
        </p:txBody>
      </p:sp>
    </p:spTree>
    <p:extLst>
      <p:ext uri="{BB962C8B-B14F-4D97-AF65-F5344CB8AC3E}">
        <p14:creationId xmlns:p14="http://schemas.microsoft.com/office/powerpoint/2010/main" val="2137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68C6B3619E2B4FB82A0C8AA869AFA0" ma:contentTypeVersion="5" ma:contentTypeDescription="Opprett et nytt dokument." ma:contentTypeScope="" ma:versionID="792badbd974a81a4edf0074f3a690fb7">
  <xsd:schema xmlns:xsd="http://www.w3.org/2001/XMLSchema" xmlns:xs="http://www.w3.org/2001/XMLSchema" xmlns:p="http://schemas.microsoft.com/office/2006/metadata/properties" xmlns:ns2="9cfd6ebc-9b90-4a6f-b85e-782226ede790" xmlns:ns3="5de16eaa-f831-4fc1-b373-3cb13d4bb098" targetNamespace="http://schemas.microsoft.com/office/2006/metadata/properties" ma:root="true" ma:fieldsID="251e3d80d5fccccffeb8fd2c9be33207" ns2:_="" ns3:_="">
    <xsd:import namespace="9cfd6ebc-9b90-4a6f-b85e-782226ede790"/>
    <xsd:import namespace="5de16eaa-f831-4fc1-b373-3cb13d4bb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d6ebc-9b90-4a6f-b85e-782226ede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16eaa-f831-4fc1-b373-3cb13d4bb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84750-CA24-4F5C-AD69-FE47DFB4F3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837ECE-3F97-4B28-A0F8-28928430B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6E0A1-3034-42DF-B6A6-CC1286EBC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d6ebc-9b90-4a6f-b85e-782226ede790"/>
    <ds:schemaRef ds:uri="5de16eaa-f831-4fc1-b373-3cb13d4bb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bc7810f-1601-4c5d-8eaa-56870a5bf913}" enabled="1" method="Privileged" siteId="{512024a4-8685-4f03-8086-14a61730e81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DNK_16x9_bokmål</Template>
  <TotalTime>1</TotalTime>
  <Words>2510</Words>
  <Application>Microsoft Office PowerPoint</Application>
  <PresentationFormat>Widescreen</PresentationFormat>
  <Paragraphs>422</Paragraphs>
  <Slides>25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Gimbal Grotesque</vt:lpstr>
      <vt:lpstr>Gimbal Grotesque Heavy</vt:lpstr>
      <vt:lpstr>Wingdings</vt:lpstr>
      <vt:lpstr>Den norske kirke_ppt mal</vt:lpstr>
      <vt:lpstr>Felles medarbeiderundersøkelse i Den norske kirke</vt:lpstr>
      <vt:lpstr>Felles medarbeiderundersøkelse i Den norske kirke</vt:lpstr>
      <vt:lpstr>OBS: Oppfølging av arbeidsmiljøundersøkelsen</vt:lpstr>
      <vt:lpstr>Medarbeiderundersøkelse er en helhetlig prosess (1):</vt:lpstr>
      <vt:lpstr>Medarbeiderundersøkelse er en helhetlig prosess (2):</vt:lpstr>
      <vt:lpstr>Hva skjer etter vi har svart på undersøkelsen?</vt:lpstr>
      <vt:lpstr>Før dialog blir vi enige om noen «spilleregler»</vt:lpstr>
      <vt:lpstr>Analyseprosessen i 3 faser</vt:lpstr>
      <vt:lpstr>Forslag til tidsbruk: (minst) 2,5 timer inkl. pauser</vt:lpstr>
      <vt:lpstr>Fase 1 Analysekrysset</vt:lpstr>
      <vt:lpstr>Fase 2: sett mål for arbeidet med glansbildemetoden</vt:lpstr>
      <vt:lpstr>Fase 2 og 3: sett sammen kjennetegn og tiltak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Helene Røyland Solberg</dc:creator>
  <cp:lastModifiedBy>Sara Helene Røyland Solberg</cp:lastModifiedBy>
  <cp:revision>1</cp:revision>
  <dcterms:created xsi:type="dcterms:W3CDTF">2026-04-10T08:55:41Z</dcterms:created>
  <dcterms:modified xsi:type="dcterms:W3CDTF">2026-04-10T08:56:53Z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0x010100E968C6B3619E2B4FB82A0C8AA869AFA0</vt:lpwstr>
  </property>
</Properties>
</file>