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omments/comment5.xml" ContentType="application/vnd.openxmlformats-officedocument.presentationml.comment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omments/comment6.xml" ContentType="application/vnd.openxmlformats-officedocument.presentationml.comment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omments/comment7.xml" ContentType="application/vnd.openxmlformats-officedocument.presentationml.comment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omments/comment8.xml" ContentType="application/vnd.openxmlformats-officedocument.presentationml.comment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omments/comment9.xml" ContentType="application/vnd.openxmlformats-officedocument.presentationml.comment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omments/comment10.xml" ContentType="application/vnd.openxmlformats-officedocument.presentationml.comment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omments/comment11.xml" ContentType="application/vnd.openxmlformats-officedocument.presentationml.comments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omments/comment12.xml" ContentType="application/vnd.openxmlformats-officedocument.presentationml.comments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omments/comment13.xml" ContentType="application/vnd.openxmlformats-officedocument.presentationml.comments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omments/comment14.xml" ContentType="application/vnd.openxmlformats-officedocument.presentationml.comments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omments/comment15.xml" ContentType="application/vnd.openxmlformats-officedocument.presentationml.comments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omments/comment16.xml" ContentType="application/vnd.openxmlformats-officedocument.presentationml.comments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omments/comment17.xml" ContentType="application/vnd.openxmlformats-officedocument.presentationml.comments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omments/comment18.xml" ContentType="application/vnd.openxmlformats-officedocument.presentationml.comments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omments/comment19.xml" ContentType="application/vnd.openxmlformats-officedocument.presentationml.comments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omments/comment20.xml" ContentType="application/vnd.openxmlformats-officedocument.presentationml.comments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omments/comment21.xml" ContentType="application/vnd.openxmlformats-officedocument.presentationml.comments+xml"/>
  <Override PartName="/ppt/notesSlides/notesSlide2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omments/comment22.xml" ContentType="application/vnd.openxmlformats-officedocument.presentationml.comments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omments/comment23.xml" ContentType="application/vnd.openxmlformats-officedocument.presentationml.comments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omments/comment24.xml" ContentType="application/vnd.openxmlformats-officedocument.presentationml.comments+xml"/>
  <Override PartName="/ppt/notesSlides/notesSlide29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omments/comment25.xml" ContentType="application/vnd.openxmlformats-officedocument.presentationml.comments+xml"/>
  <Override PartName="/ppt/notesSlides/notesSlide30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omments/comment26.xml" ContentType="application/vnd.openxmlformats-officedocument.presentationml.comments+xml"/>
  <Override PartName="/ppt/notesSlides/notesSlide31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omments/comment27.xml" ContentType="application/vnd.openxmlformats-officedocument.presentationml.comments+xml"/>
  <Override PartName="/ppt/notesSlides/notesSlide32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omments/comment28.xml" ContentType="application/vnd.openxmlformats-officedocument.presentationml.comments+xml"/>
  <Override PartName="/ppt/notesSlides/notesSlide33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omments/comment29.xml" ContentType="application/vnd.openxmlformats-officedocument.presentationml.comments+xml"/>
  <Override PartName="/ppt/notesSlides/notesSlide34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omments/comment30.xml" ContentType="application/vnd.openxmlformats-officedocument.presentationml.comments+xml"/>
  <Override PartName="/ppt/notesSlides/notesSlide35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omments/comment31.xml" ContentType="application/vnd.openxmlformats-officedocument.presentationml.comments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go="http://customooxmlschemas.google.com/" xmlns:ahyp="http://schemas.microsoft.com/office/drawing/2018/hyperlinkcolor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9"/>
  </p:notesMasterIdLst>
  <p:sldIdLst>
    <p:sldId id="292" r:id="rId3"/>
    <p:sldId id="258" r:id="rId4"/>
    <p:sldId id="259" r:id="rId5"/>
    <p:sldId id="304" r:id="rId6"/>
    <p:sldId id="260" r:id="rId7"/>
    <p:sldId id="293" r:id="rId8"/>
    <p:sldId id="262" r:id="rId9"/>
    <p:sldId id="263" r:id="rId10"/>
    <p:sldId id="294" r:id="rId11"/>
    <p:sldId id="265" r:id="rId12"/>
    <p:sldId id="266" r:id="rId13"/>
    <p:sldId id="295" r:id="rId14"/>
    <p:sldId id="268" r:id="rId15"/>
    <p:sldId id="269" r:id="rId16"/>
    <p:sldId id="296" r:id="rId17"/>
    <p:sldId id="271" r:id="rId18"/>
    <p:sldId id="272" r:id="rId19"/>
    <p:sldId id="297" r:id="rId20"/>
    <p:sldId id="274" r:id="rId21"/>
    <p:sldId id="275" r:id="rId22"/>
    <p:sldId id="298" r:id="rId23"/>
    <p:sldId id="277" r:id="rId24"/>
    <p:sldId id="278" r:id="rId25"/>
    <p:sldId id="299" r:id="rId26"/>
    <p:sldId id="280" r:id="rId27"/>
    <p:sldId id="281" r:id="rId28"/>
    <p:sldId id="300" r:id="rId29"/>
    <p:sldId id="283" r:id="rId30"/>
    <p:sldId id="284" r:id="rId31"/>
    <p:sldId id="301" r:id="rId32"/>
    <p:sldId id="286" r:id="rId33"/>
    <p:sldId id="287" r:id="rId34"/>
    <p:sldId id="302" r:id="rId35"/>
    <p:sldId id="289" r:id="rId36"/>
    <p:sldId id="290" r:id="rId37"/>
    <p:sldId id="303" r:id="rId38"/>
  </p:sldIdLst>
  <p:sldSz cx="12192000" cy="6858000"/>
  <p:notesSz cx="6858000" cy="9144000"/>
  <p:embeddedFontLst>
    <p:embeddedFont>
      <p:font typeface="Inter" panose="020B0604020202020204" charset="0"/>
      <p:regular r:id="rId40"/>
      <p:bold r:id="rId41"/>
      <p:italic r:id="rId42"/>
      <p:boldItalic r:id="rId43"/>
    </p:embeddedFont>
    <p:embeddedFont>
      <p:font typeface="Inter Italic" panose="020B0604020202020204" charset="0"/>
      <p:regular r:id="rId44"/>
      <p:bold r:id="rId45"/>
      <p:italic r:id="rId46"/>
    </p:embeddedFont>
    <p:embeddedFont>
      <p:font typeface="Inter Medium" panose="020B0604020202020204" charset="0"/>
      <p:regular r:id="rId47"/>
      <p:bold r:id="rId48"/>
      <p:italic r:id="rId49"/>
    </p:embeddedFont>
    <p:embeddedFont>
      <p:font typeface="Inter SemiBold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4" roundtripDataSignature="AMtx7mj+46SQYNA+9VxjFzAYiNvpbGDTg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5A9976-3645-F7A5-AC89-12592F140245}" name="Pål R. Johansen" initials="PJ" userId="S::pal.johansen@kf.no::515c472b-d3df-43d1-9526-f3521c879615" providerId="AD"/>
  <p188:author id="{88CEA4FA-4C61-5F70-9E19-8A6B59C77B4D}" name="Sandra Bruce" initials="SB" userId="S::sandra.bruce@kf.no::194ea3f4-b16b-4987-a388-ecf990328d9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uru Ilangange" initials="II" lastIdx="31" clrIdx="0">
    <p:extLst>
      <p:ext uri="{19B8F6BF-5375-455C-9EA6-DF929625EA0E}">
        <p15:presenceInfo xmlns:p15="http://schemas.microsoft.com/office/powerpoint/2012/main" userId="S-1-12-1-2536613803-1126783127-4275705480-1090758533" providerId="AD"/>
      </p:ext>
    </p:extLst>
  </p:cmAuthor>
  <p:cmAuthor id="2" name="Krishna Maheswaran" initials="KM" lastIdx="32" clrIdx="1">
    <p:extLst>
      <p:ext uri="{19B8F6BF-5375-455C-9EA6-DF929625EA0E}">
        <p15:presenceInfo xmlns:p15="http://schemas.microsoft.com/office/powerpoint/2012/main" userId="S::krishna.m@aventude.com::4416663b-17e5-4a07-909a-b7e1198d10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138"/>
    <a:srgbClr val="3C3A56"/>
    <a:srgbClr val="7C290F"/>
    <a:srgbClr val="E5B285"/>
    <a:srgbClr val="D59569"/>
    <a:srgbClr val="F7D8B5"/>
    <a:srgbClr val="B8683E"/>
    <a:srgbClr val="FBEBDA"/>
    <a:srgbClr val="4BD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204E6-D4A6-423D-8D05-6E85C618CE90}" v="73" dt="2024-10-30T14:29:21.888"/>
  </p1510:revLst>
</p1510:revInfo>
</file>

<file path=ppt/tableStyles.xml><?xml version="1.0" encoding="utf-8"?>
<a:tblStyleLst xmlns:a="http://schemas.openxmlformats.org/drawingml/2006/main" def="{C96F0151-81BA-49B5-96BA-FC644B877A33}">
  <a:tblStyle styleId="{C96F0151-81BA-49B5-96BA-FC644B877A33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28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microsoft.com/office/2015/10/relationships/revisionInfo" Target="revisionInfo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customschemas.google.com/relationships/presentationmetadata" Target="metadata"/><Relationship Id="rId6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nni Søtorp Holm" userId="bf14f114-494c-4d51-9518-b8907c120534" providerId="ADAL" clId="{896204E6-D4A6-423D-8D05-6E85C618CE90}"/>
    <pc:docChg chg="undo custSel modSld">
      <pc:chgData name="Unni Søtorp Holm" userId="bf14f114-494c-4d51-9518-b8907c120534" providerId="ADAL" clId="{896204E6-D4A6-423D-8D05-6E85C618CE90}" dt="2024-10-30T14:29:21.888" v="106"/>
      <pc:docMkLst>
        <pc:docMk/>
      </pc:docMkLst>
      <pc:sldChg chg="addSp delSp modSp mod">
        <pc:chgData name="Unni Søtorp Holm" userId="bf14f114-494c-4d51-9518-b8907c120534" providerId="ADAL" clId="{896204E6-D4A6-423D-8D05-6E85C618CE90}" dt="2024-10-30T14:23:41.571" v="46"/>
        <pc:sldMkLst>
          <pc:docMk/>
          <pc:sldMk cId="0" sldId="258"/>
        </pc:sldMkLst>
        <pc:picChg chg="add mod">
          <ac:chgData name="Unni Søtorp Holm" userId="bf14f114-494c-4d51-9518-b8907c120534" providerId="ADAL" clId="{896204E6-D4A6-423D-8D05-6E85C618CE90}" dt="2024-10-30T14:23:41.571" v="46"/>
          <ac:picMkLst>
            <pc:docMk/>
            <pc:sldMk cId="0" sldId="258"/>
            <ac:picMk id="2" creationId="{79DD4055-94EB-DB72-F6F2-636FB312083B}"/>
          </ac:picMkLst>
        </pc:picChg>
        <pc:picChg chg="add mod">
          <ac:chgData name="Unni Søtorp Holm" userId="bf14f114-494c-4d51-9518-b8907c120534" providerId="ADAL" clId="{896204E6-D4A6-423D-8D05-6E85C618CE90}" dt="2024-10-30T14:09:17.599" v="14"/>
          <ac:picMkLst>
            <pc:docMk/>
            <pc:sldMk cId="0" sldId="258"/>
            <ac:picMk id="2" creationId="{BB4B8886-A0CE-AF42-1BAA-6483E2A08141}"/>
          </ac:picMkLst>
        </pc:picChg>
        <pc:picChg chg="add del mod">
          <ac:chgData name="Unni Søtorp Holm" userId="bf14f114-494c-4d51-9518-b8907c120534" providerId="ADAL" clId="{896204E6-D4A6-423D-8D05-6E85C618CE90}" dt="2024-10-30T14:23:37.443" v="45" actId="478"/>
          <ac:picMkLst>
            <pc:docMk/>
            <pc:sldMk cId="0" sldId="258"/>
            <ac:picMk id="3" creationId="{C8A40F93-A3D7-FA30-62DD-1C10BC76A8D8}"/>
          </ac:picMkLst>
        </pc:picChg>
        <pc:picChg chg="del">
          <ac:chgData name="Unni Søtorp Holm" userId="bf14f114-494c-4d51-9518-b8907c120534" providerId="ADAL" clId="{896204E6-D4A6-423D-8D05-6E85C618CE90}" dt="2024-10-30T14:09:08.196" v="13" actId="478"/>
          <ac:picMkLst>
            <pc:docMk/>
            <pc:sldMk cId="0" sldId="258"/>
            <ac:picMk id="5" creationId="{73E4865D-6A35-5CE1-9F77-6CD09DD217E2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1:59.762" v="36" actId="1037"/>
        <pc:sldMkLst>
          <pc:docMk/>
          <pc:sldMk cId="0" sldId="259"/>
        </pc:sldMkLst>
        <pc:picChg chg="add mod">
          <ac:chgData name="Unni Søtorp Holm" userId="bf14f114-494c-4d51-9518-b8907c120534" providerId="ADAL" clId="{896204E6-D4A6-423D-8D05-6E85C618CE90}" dt="2024-10-30T14:21:59.762" v="36" actId="1037"/>
          <ac:picMkLst>
            <pc:docMk/>
            <pc:sldMk cId="0" sldId="259"/>
            <ac:picMk id="2" creationId="{9970DA6E-652F-4C7D-01EF-960CBD5FE200}"/>
          </ac:picMkLst>
        </pc:picChg>
        <pc:picChg chg="del">
          <ac:chgData name="Unni Søtorp Holm" userId="bf14f114-494c-4d51-9518-b8907c120534" providerId="ADAL" clId="{896204E6-D4A6-423D-8D05-6E85C618CE90}" dt="2024-10-30T14:11:21.212" v="17" actId="478"/>
          <ac:picMkLst>
            <pc:docMk/>
            <pc:sldMk cId="0" sldId="259"/>
            <ac:picMk id="5" creationId="{A435EBE0-4F2F-05A2-F455-A555A6AC9487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3:24.944" v="44"/>
        <pc:sldMkLst>
          <pc:docMk/>
          <pc:sldMk cId="0" sldId="260"/>
        </pc:sldMkLst>
        <pc:picChg chg="add mod">
          <ac:chgData name="Unni Søtorp Holm" userId="bf14f114-494c-4d51-9518-b8907c120534" providerId="ADAL" clId="{896204E6-D4A6-423D-8D05-6E85C618CE90}" dt="2024-10-30T14:23:24.944" v="44"/>
          <ac:picMkLst>
            <pc:docMk/>
            <pc:sldMk cId="0" sldId="260"/>
            <ac:picMk id="3" creationId="{B9F5E91B-2E6A-80E8-6F01-35A6ABB1A207}"/>
          </ac:picMkLst>
        </pc:picChg>
        <pc:picChg chg="del">
          <ac:chgData name="Unni Søtorp Holm" userId="bf14f114-494c-4d51-9518-b8907c120534" providerId="ADAL" clId="{896204E6-D4A6-423D-8D05-6E85C618CE90}" dt="2024-10-30T14:23:21.986" v="43" actId="478"/>
          <ac:picMkLst>
            <pc:docMk/>
            <pc:sldMk cId="0" sldId="260"/>
            <ac:picMk id="6" creationId="{5F2CB6FC-9FB0-3C59-A84A-31DF5679ED91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3:09.494" v="42"/>
        <pc:sldMkLst>
          <pc:docMk/>
          <pc:sldMk cId="0" sldId="262"/>
        </pc:sldMkLst>
        <pc:picChg chg="add mod">
          <ac:chgData name="Unni Søtorp Holm" userId="bf14f114-494c-4d51-9518-b8907c120534" providerId="ADAL" clId="{896204E6-D4A6-423D-8D05-6E85C618CE90}" dt="2024-10-30T14:23:09.494" v="42"/>
          <ac:picMkLst>
            <pc:docMk/>
            <pc:sldMk cId="0" sldId="262"/>
            <ac:picMk id="2" creationId="{49BA9B81-8700-D319-0528-5B0CE719D241}"/>
          </ac:picMkLst>
        </pc:picChg>
        <pc:picChg chg="del">
          <ac:chgData name="Unni Søtorp Holm" userId="bf14f114-494c-4d51-9518-b8907c120534" providerId="ADAL" clId="{896204E6-D4A6-423D-8D05-6E85C618CE90}" dt="2024-10-30T14:23:04.489" v="41" actId="478"/>
          <ac:picMkLst>
            <pc:docMk/>
            <pc:sldMk cId="0" sldId="262"/>
            <ac:picMk id="5" creationId="{5EBDBACF-F557-0005-0B7F-0B1EDE68B4EF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4:13.332" v="48"/>
        <pc:sldMkLst>
          <pc:docMk/>
          <pc:sldMk cId="0" sldId="263"/>
        </pc:sldMkLst>
        <pc:picChg chg="add mod">
          <ac:chgData name="Unni Søtorp Holm" userId="bf14f114-494c-4d51-9518-b8907c120534" providerId="ADAL" clId="{896204E6-D4A6-423D-8D05-6E85C618CE90}" dt="2024-10-30T14:24:13.332" v="48"/>
          <ac:picMkLst>
            <pc:docMk/>
            <pc:sldMk cId="0" sldId="263"/>
            <ac:picMk id="2" creationId="{A451132C-6016-CEC8-0537-EB21E31C195F}"/>
          </ac:picMkLst>
        </pc:picChg>
        <pc:picChg chg="del">
          <ac:chgData name="Unni Søtorp Holm" userId="bf14f114-494c-4d51-9518-b8907c120534" providerId="ADAL" clId="{896204E6-D4A6-423D-8D05-6E85C618CE90}" dt="2024-10-30T14:24:07.850" v="47" actId="478"/>
          <ac:picMkLst>
            <pc:docMk/>
            <pc:sldMk cId="0" sldId="263"/>
            <ac:picMk id="5" creationId="{8D39C3B5-12D3-DE06-72D1-622E1A865897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4:31.166" v="52"/>
        <pc:sldMkLst>
          <pc:docMk/>
          <pc:sldMk cId="0" sldId="265"/>
        </pc:sldMkLst>
        <pc:picChg chg="add mod">
          <ac:chgData name="Unni Søtorp Holm" userId="bf14f114-494c-4d51-9518-b8907c120534" providerId="ADAL" clId="{896204E6-D4A6-423D-8D05-6E85C618CE90}" dt="2024-10-30T14:24:31.166" v="52"/>
          <ac:picMkLst>
            <pc:docMk/>
            <pc:sldMk cId="0" sldId="265"/>
            <ac:picMk id="2" creationId="{445B24CB-B41B-8DA3-6D6E-2C9BCB57E23E}"/>
          </ac:picMkLst>
        </pc:picChg>
        <pc:picChg chg="del">
          <ac:chgData name="Unni Søtorp Holm" userId="bf14f114-494c-4d51-9518-b8907c120534" providerId="ADAL" clId="{896204E6-D4A6-423D-8D05-6E85C618CE90}" dt="2024-10-30T14:24:28.315" v="51" actId="478"/>
          <ac:picMkLst>
            <pc:docMk/>
            <pc:sldMk cId="0" sldId="265"/>
            <ac:picMk id="5" creationId="{C0DFF378-8BA7-4FE9-6135-A119B2AD2B48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4:43.043" v="54"/>
        <pc:sldMkLst>
          <pc:docMk/>
          <pc:sldMk cId="0" sldId="266"/>
        </pc:sldMkLst>
        <pc:picChg chg="add mod">
          <ac:chgData name="Unni Søtorp Holm" userId="bf14f114-494c-4d51-9518-b8907c120534" providerId="ADAL" clId="{896204E6-D4A6-423D-8D05-6E85C618CE90}" dt="2024-10-30T14:24:43.043" v="54"/>
          <ac:picMkLst>
            <pc:docMk/>
            <pc:sldMk cId="0" sldId="266"/>
            <ac:picMk id="2" creationId="{CA253DD8-3352-C7FC-5600-117773D59965}"/>
          </ac:picMkLst>
        </pc:picChg>
        <pc:picChg chg="del">
          <ac:chgData name="Unni Søtorp Holm" userId="bf14f114-494c-4d51-9518-b8907c120534" providerId="ADAL" clId="{896204E6-D4A6-423D-8D05-6E85C618CE90}" dt="2024-10-30T14:24:39.611" v="53" actId="478"/>
          <ac:picMkLst>
            <pc:docMk/>
            <pc:sldMk cId="0" sldId="266"/>
            <ac:picMk id="5" creationId="{98142AC8-73E4-402A-FC17-103413CBF7E5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5:28.108" v="58"/>
        <pc:sldMkLst>
          <pc:docMk/>
          <pc:sldMk cId="0" sldId="268"/>
        </pc:sldMkLst>
        <pc:picChg chg="add mod">
          <ac:chgData name="Unni Søtorp Holm" userId="bf14f114-494c-4d51-9518-b8907c120534" providerId="ADAL" clId="{896204E6-D4A6-423D-8D05-6E85C618CE90}" dt="2024-10-30T14:25:28.108" v="58"/>
          <ac:picMkLst>
            <pc:docMk/>
            <pc:sldMk cId="0" sldId="268"/>
            <ac:picMk id="2" creationId="{F1264904-681F-730F-28BF-BFF679D98E58}"/>
          </ac:picMkLst>
        </pc:picChg>
        <pc:picChg chg="del">
          <ac:chgData name="Unni Søtorp Holm" userId="bf14f114-494c-4d51-9518-b8907c120534" providerId="ADAL" clId="{896204E6-D4A6-423D-8D05-6E85C618CE90}" dt="2024-10-30T14:25:24.612" v="57" actId="478"/>
          <ac:picMkLst>
            <pc:docMk/>
            <pc:sldMk cId="0" sldId="268"/>
            <ac:picMk id="5" creationId="{2E88F21D-3D06-C6DB-E740-624C3C59E5C3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5:41.006" v="60"/>
        <pc:sldMkLst>
          <pc:docMk/>
          <pc:sldMk cId="0" sldId="269"/>
        </pc:sldMkLst>
        <pc:picChg chg="add mod">
          <ac:chgData name="Unni Søtorp Holm" userId="bf14f114-494c-4d51-9518-b8907c120534" providerId="ADAL" clId="{896204E6-D4A6-423D-8D05-6E85C618CE90}" dt="2024-10-30T14:25:41.006" v="60"/>
          <ac:picMkLst>
            <pc:docMk/>
            <pc:sldMk cId="0" sldId="269"/>
            <ac:picMk id="2" creationId="{A1E2DF80-17E6-8F91-84C5-06525D18DC7C}"/>
          </ac:picMkLst>
        </pc:picChg>
        <pc:picChg chg="del">
          <ac:chgData name="Unni Søtorp Holm" userId="bf14f114-494c-4d51-9518-b8907c120534" providerId="ADAL" clId="{896204E6-D4A6-423D-8D05-6E85C618CE90}" dt="2024-10-30T14:25:34.452" v="59" actId="478"/>
          <ac:picMkLst>
            <pc:docMk/>
            <pc:sldMk cId="0" sldId="269"/>
            <ac:picMk id="5" creationId="{9BC206B6-7DB7-0A39-A2EC-FD34985D23C2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6:08.568" v="64"/>
        <pc:sldMkLst>
          <pc:docMk/>
          <pc:sldMk cId="0" sldId="271"/>
        </pc:sldMkLst>
        <pc:picChg chg="add mod">
          <ac:chgData name="Unni Søtorp Holm" userId="bf14f114-494c-4d51-9518-b8907c120534" providerId="ADAL" clId="{896204E6-D4A6-423D-8D05-6E85C618CE90}" dt="2024-10-30T14:26:08.568" v="64"/>
          <ac:picMkLst>
            <pc:docMk/>
            <pc:sldMk cId="0" sldId="271"/>
            <ac:picMk id="2" creationId="{87D4EF9F-F669-3E4C-992C-88A17001B082}"/>
          </ac:picMkLst>
        </pc:picChg>
        <pc:picChg chg="del">
          <ac:chgData name="Unni Søtorp Holm" userId="bf14f114-494c-4d51-9518-b8907c120534" providerId="ADAL" clId="{896204E6-D4A6-423D-8D05-6E85C618CE90}" dt="2024-10-30T14:26:00.512" v="63" actId="478"/>
          <ac:picMkLst>
            <pc:docMk/>
            <pc:sldMk cId="0" sldId="271"/>
            <ac:picMk id="5" creationId="{47A2F032-D741-EC3C-FF55-1A4E43F904EB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6:17.298" v="66"/>
        <pc:sldMkLst>
          <pc:docMk/>
          <pc:sldMk cId="0" sldId="272"/>
        </pc:sldMkLst>
        <pc:picChg chg="add mod">
          <ac:chgData name="Unni Søtorp Holm" userId="bf14f114-494c-4d51-9518-b8907c120534" providerId="ADAL" clId="{896204E6-D4A6-423D-8D05-6E85C618CE90}" dt="2024-10-30T14:26:17.298" v="66"/>
          <ac:picMkLst>
            <pc:docMk/>
            <pc:sldMk cId="0" sldId="272"/>
            <ac:picMk id="2" creationId="{05E050B5-011E-9FD2-A6BF-85DBE1D01790}"/>
          </ac:picMkLst>
        </pc:picChg>
        <pc:picChg chg="del">
          <ac:chgData name="Unni Søtorp Holm" userId="bf14f114-494c-4d51-9518-b8907c120534" providerId="ADAL" clId="{896204E6-D4A6-423D-8D05-6E85C618CE90}" dt="2024-10-30T14:26:12.523" v="65" actId="478"/>
          <ac:picMkLst>
            <pc:docMk/>
            <pc:sldMk cId="0" sldId="272"/>
            <ac:picMk id="5" creationId="{447A8D6F-C8F1-AE27-8C76-897894C40E48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6:30.440" v="70"/>
        <pc:sldMkLst>
          <pc:docMk/>
          <pc:sldMk cId="0" sldId="274"/>
        </pc:sldMkLst>
        <pc:picChg chg="add mod">
          <ac:chgData name="Unni Søtorp Holm" userId="bf14f114-494c-4d51-9518-b8907c120534" providerId="ADAL" clId="{896204E6-D4A6-423D-8D05-6E85C618CE90}" dt="2024-10-30T14:26:30.440" v="70"/>
          <ac:picMkLst>
            <pc:docMk/>
            <pc:sldMk cId="0" sldId="274"/>
            <ac:picMk id="2" creationId="{BE812908-9CED-2C0B-D4C5-B746D0704C9B}"/>
          </ac:picMkLst>
        </pc:picChg>
        <pc:picChg chg="del">
          <ac:chgData name="Unni Søtorp Holm" userId="bf14f114-494c-4d51-9518-b8907c120534" providerId="ADAL" clId="{896204E6-D4A6-423D-8D05-6E85C618CE90}" dt="2024-10-30T14:26:28.761" v="69" actId="478"/>
          <ac:picMkLst>
            <pc:docMk/>
            <pc:sldMk cId="0" sldId="274"/>
            <ac:picMk id="5" creationId="{CD4A67FE-EA02-AB03-1BE1-7985BCD42ED5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6:39.618" v="72"/>
        <pc:sldMkLst>
          <pc:docMk/>
          <pc:sldMk cId="0" sldId="275"/>
        </pc:sldMkLst>
        <pc:picChg chg="add mod">
          <ac:chgData name="Unni Søtorp Holm" userId="bf14f114-494c-4d51-9518-b8907c120534" providerId="ADAL" clId="{896204E6-D4A6-423D-8D05-6E85C618CE90}" dt="2024-10-30T14:26:39.618" v="72"/>
          <ac:picMkLst>
            <pc:docMk/>
            <pc:sldMk cId="0" sldId="275"/>
            <ac:picMk id="2" creationId="{5894EDE9-5359-7072-BBE3-9B17F7C3B87E}"/>
          </ac:picMkLst>
        </pc:picChg>
        <pc:picChg chg="del">
          <ac:chgData name="Unni Søtorp Holm" userId="bf14f114-494c-4d51-9518-b8907c120534" providerId="ADAL" clId="{896204E6-D4A6-423D-8D05-6E85C618CE90}" dt="2024-10-30T14:26:37.139" v="71" actId="478"/>
          <ac:picMkLst>
            <pc:docMk/>
            <pc:sldMk cId="0" sldId="275"/>
            <ac:picMk id="5" creationId="{F990FF2B-0B37-1B16-07D5-823C3C532E70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6:58.920" v="76"/>
        <pc:sldMkLst>
          <pc:docMk/>
          <pc:sldMk cId="0" sldId="277"/>
        </pc:sldMkLst>
        <pc:picChg chg="add mod">
          <ac:chgData name="Unni Søtorp Holm" userId="bf14f114-494c-4d51-9518-b8907c120534" providerId="ADAL" clId="{896204E6-D4A6-423D-8D05-6E85C618CE90}" dt="2024-10-30T14:26:58.920" v="76"/>
          <ac:picMkLst>
            <pc:docMk/>
            <pc:sldMk cId="0" sldId="277"/>
            <ac:picMk id="2" creationId="{367BD5AD-D4ED-6660-5E9F-1F9793963F4E}"/>
          </ac:picMkLst>
        </pc:picChg>
        <pc:picChg chg="del">
          <ac:chgData name="Unni Søtorp Holm" userId="bf14f114-494c-4d51-9518-b8907c120534" providerId="ADAL" clId="{896204E6-D4A6-423D-8D05-6E85C618CE90}" dt="2024-10-30T14:26:56.738" v="75" actId="478"/>
          <ac:picMkLst>
            <pc:docMk/>
            <pc:sldMk cId="0" sldId="277"/>
            <ac:picMk id="5" creationId="{980C12DA-AB58-53EE-BF1A-08A60ED27A18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7:21.174" v="78"/>
        <pc:sldMkLst>
          <pc:docMk/>
          <pc:sldMk cId="0" sldId="278"/>
        </pc:sldMkLst>
        <pc:picChg chg="add mod">
          <ac:chgData name="Unni Søtorp Holm" userId="bf14f114-494c-4d51-9518-b8907c120534" providerId="ADAL" clId="{896204E6-D4A6-423D-8D05-6E85C618CE90}" dt="2024-10-30T14:27:21.174" v="78"/>
          <ac:picMkLst>
            <pc:docMk/>
            <pc:sldMk cId="0" sldId="278"/>
            <ac:picMk id="2" creationId="{96B64CD1-F17E-A2C5-1641-566E7341EDAC}"/>
          </ac:picMkLst>
        </pc:picChg>
        <pc:picChg chg="del">
          <ac:chgData name="Unni Søtorp Holm" userId="bf14f114-494c-4d51-9518-b8907c120534" providerId="ADAL" clId="{896204E6-D4A6-423D-8D05-6E85C618CE90}" dt="2024-10-30T14:27:16.519" v="77" actId="478"/>
          <ac:picMkLst>
            <pc:docMk/>
            <pc:sldMk cId="0" sldId="278"/>
            <ac:picMk id="5" creationId="{B4FDCF2E-5EAA-05F2-8A07-DB0C961809CF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7:36.625" v="82"/>
        <pc:sldMkLst>
          <pc:docMk/>
          <pc:sldMk cId="0" sldId="280"/>
        </pc:sldMkLst>
        <pc:picChg chg="add mod">
          <ac:chgData name="Unni Søtorp Holm" userId="bf14f114-494c-4d51-9518-b8907c120534" providerId="ADAL" clId="{896204E6-D4A6-423D-8D05-6E85C618CE90}" dt="2024-10-30T14:27:36.625" v="82"/>
          <ac:picMkLst>
            <pc:docMk/>
            <pc:sldMk cId="0" sldId="280"/>
            <ac:picMk id="2" creationId="{B6E7A430-43A8-E418-5020-3B5829393E57}"/>
          </ac:picMkLst>
        </pc:picChg>
        <pc:picChg chg="del">
          <ac:chgData name="Unni Søtorp Holm" userId="bf14f114-494c-4d51-9518-b8907c120534" providerId="ADAL" clId="{896204E6-D4A6-423D-8D05-6E85C618CE90}" dt="2024-10-30T14:27:34.360" v="81" actId="478"/>
          <ac:picMkLst>
            <pc:docMk/>
            <pc:sldMk cId="0" sldId="280"/>
            <ac:picMk id="5" creationId="{CE02D0D5-62B8-377B-04D5-6BAAF0D2E386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7:44.146" v="84"/>
        <pc:sldMkLst>
          <pc:docMk/>
          <pc:sldMk cId="0" sldId="281"/>
        </pc:sldMkLst>
        <pc:picChg chg="add mod">
          <ac:chgData name="Unni Søtorp Holm" userId="bf14f114-494c-4d51-9518-b8907c120534" providerId="ADAL" clId="{896204E6-D4A6-423D-8D05-6E85C618CE90}" dt="2024-10-30T14:27:44.146" v="84"/>
          <ac:picMkLst>
            <pc:docMk/>
            <pc:sldMk cId="0" sldId="281"/>
            <ac:picMk id="2" creationId="{730F47CE-15CD-BD4F-F8B6-28224BB51598}"/>
          </ac:picMkLst>
        </pc:picChg>
        <pc:picChg chg="del">
          <ac:chgData name="Unni Søtorp Holm" userId="bf14f114-494c-4d51-9518-b8907c120534" providerId="ADAL" clId="{896204E6-D4A6-423D-8D05-6E85C618CE90}" dt="2024-10-30T14:27:42.101" v="83" actId="478"/>
          <ac:picMkLst>
            <pc:docMk/>
            <pc:sldMk cId="0" sldId="281"/>
            <ac:picMk id="5" creationId="{3A16AEEB-8A66-77FB-48B5-D11D71219DFB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8:16.440" v="89"/>
        <pc:sldMkLst>
          <pc:docMk/>
          <pc:sldMk cId="0" sldId="283"/>
        </pc:sldMkLst>
        <pc:picChg chg="add mod">
          <ac:chgData name="Unni Søtorp Holm" userId="bf14f114-494c-4d51-9518-b8907c120534" providerId="ADAL" clId="{896204E6-D4A6-423D-8D05-6E85C618CE90}" dt="2024-10-30T14:28:08.491" v="87"/>
          <ac:picMkLst>
            <pc:docMk/>
            <pc:sldMk cId="0" sldId="283"/>
            <ac:picMk id="2" creationId="{BFC4181A-DCDD-576C-E575-24BEE85305D2}"/>
          </ac:picMkLst>
        </pc:picChg>
        <pc:picChg chg="add mod">
          <ac:chgData name="Unni Søtorp Holm" userId="bf14f114-494c-4d51-9518-b8907c120534" providerId="ADAL" clId="{896204E6-D4A6-423D-8D05-6E85C618CE90}" dt="2024-10-30T14:28:16.440" v="89"/>
          <ac:picMkLst>
            <pc:docMk/>
            <pc:sldMk cId="0" sldId="283"/>
            <ac:picMk id="3" creationId="{F5C04D60-2457-9D75-408F-A7D184227444}"/>
          </ac:picMkLst>
        </pc:picChg>
        <pc:picChg chg="del">
          <ac:chgData name="Unni Søtorp Holm" userId="bf14f114-494c-4d51-9518-b8907c120534" providerId="ADAL" clId="{896204E6-D4A6-423D-8D05-6E85C618CE90}" dt="2024-10-30T14:28:13.643" v="88" actId="478"/>
          <ac:picMkLst>
            <pc:docMk/>
            <pc:sldMk cId="0" sldId="283"/>
            <ac:picMk id="5" creationId="{7C16C0EB-43D8-D4BD-F05A-DCCB91E28D6C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8:22.946" v="91"/>
        <pc:sldMkLst>
          <pc:docMk/>
          <pc:sldMk cId="0" sldId="284"/>
        </pc:sldMkLst>
        <pc:picChg chg="add mod">
          <ac:chgData name="Unni Søtorp Holm" userId="bf14f114-494c-4d51-9518-b8907c120534" providerId="ADAL" clId="{896204E6-D4A6-423D-8D05-6E85C618CE90}" dt="2024-10-30T14:28:22.946" v="91"/>
          <ac:picMkLst>
            <pc:docMk/>
            <pc:sldMk cId="0" sldId="284"/>
            <ac:picMk id="2" creationId="{06C9E88B-2B9E-19DF-D108-81469E605452}"/>
          </ac:picMkLst>
        </pc:picChg>
        <pc:picChg chg="del">
          <ac:chgData name="Unni Søtorp Holm" userId="bf14f114-494c-4d51-9518-b8907c120534" providerId="ADAL" clId="{896204E6-D4A6-423D-8D05-6E85C618CE90}" dt="2024-10-30T14:28:21.529" v="90" actId="478"/>
          <ac:picMkLst>
            <pc:docMk/>
            <pc:sldMk cId="0" sldId="284"/>
            <ac:picMk id="5" creationId="{4CA4EC28-FD44-F2C5-F8F1-42788A793899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8:48.151" v="96"/>
        <pc:sldMkLst>
          <pc:docMk/>
          <pc:sldMk cId="0" sldId="286"/>
        </pc:sldMkLst>
        <pc:picChg chg="add mod">
          <ac:chgData name="Unni Søtorp Holm" userId="bf14f114-494c-4d51-9518-b8907c120534" providerId="ADAL" clId="{896204E6-D4A6-423D-8D05-6E85C618CE90}" dt="2024-10-30T14:28:48.151" v="96"/>
          <ac:picMkLst>
            <pc:docMk/>
            <pc:sldMk cId="0" sldId="286"/>
            <ac:picMk id="2" creationId="{6DE73638-96FC-D509-43DC-6C3072ED38C7}"/>
          </ac:picMkLst>
        </pc:picChg>
        <pc:picChg chg="del">
          <ac:chgData name="Unni Søtorp Holm" userId="bf14f114-494c-4d51-9518-b8907c120534" providerId="ADAL" clId="{896204E6-D4A6-423D-8D05-6E85C618CE90}" dt="2024-10-30T14:28:46.833" v="95" actId="478"/>
          <ac:picMkLst>
            <pc:docMk/>
            <pc:sldMk cId="0" sldId="286"/>
            <ac:picMk id="5" creationId="{30BFDD0C-A343-FF76-0C87-232E9332FE01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8:56.586" v="98"/>
        <pc:sldMkLst>
          <pc:docMk/>
          <pc:sldMk cId="0" sldId="287"/>
        </pc:sldMkLst>
        <pc:picChg chg="add mod">
          <ac:chgData name="Unni Søtorp Holm" userId="bf14f114-494c-4d51-9518-b8907c120534" providerId="ADAL" clId="{896204E6-D4A6-423D-8D05-6E85C618CE90}" dt="2024-10-30T14:28:56.586" v="98"/>
          <ac:picMkLst>
            <pc:docMk/>
            <pc:sldMk cId="0" sldId="287"/>
            <ac:picMk id="2" creationId="{DD9C9AD2-00F4-50C8-A639-1F74152A9610}"/>
          </ac:picMkLst>
        </pc:picChg>
        <pc:picChg chg="del">
          <ac:chgData name="Unni Søtorp Holm" userId="bf14f114-494c-4d51-9518-b8907c120534" providerId="ADAL" clId="{896204E6-D4A6-423D-8D05-6E85C618CE90}" dt="2024-10-30T14:28:55.107" v="97" actId="478"/>
          <ac:picMkLst>
            <pc:docMk/>
            <pc:sldMk cId="0" sldId="287"/>
            <ac:picMk id="5" creationId="{63965B8A-3F7B-2B3B-368F-80D70331CF1B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9:10.092" v="102"/>
        <pc:sldMkLst>
          <pc:docMk/>
          <pc:sldMk cId="0" sldId="289"/>
        </pc:sldMkLst>
        <pc:picChg chg="add mod">
          <ac:chgData name="Unni Søtorp Holm" userId="bf14f114-494c-4d51-9518-b8907c120534" providerId="ADAL" clId="{896204E6-D4A6-423D-8D05-6E85C618CE90}" dt="2024-10-30T14:29:10.092" v="102"/>
          <ac:picMkLst>
            <pc:docMk/>
            <pc:sldMk cId="0" sldId="289"/>
            <ac:picMk id="2" creationId="{CF9FA6A1-F767-1A60-3804-11768751028B}"/>
          </ac:picMkLst>
        </pc:picChg>
        <pc:picChg chg="del">
          <ac:chgData name="Unni Søtorp Holm" userId="bf14f114-494c-4d51-9518-b8907c120534" providerId="ADAL" clId="{896204E6-D4A6-423D-8D05-6E85C618CE90}" dt="2024-10-30T14:29:09.123" v="101" actId="478"/>
          <ac:picMkLst>
            <pc:docMk/>
            <pc:sldMk cId="0" sldId="289"/>
            <ac:picMk id="5" creationId="{7CF3B25D-FFC1-7771-8090-F808DB277C71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9:15.199" v="104"/>
        <pc:sldMkLst>
          <pc:docMk/>
          <pc:sldMk cId="0" sldId="290"/>
        </pc:sldMkLst>
        <pc:picChg chg="add mod">
          <ac:chgData name="Unni Søtorp Holm" userId="bf14f114-494c-4d51-9518-b8907c120534" providerId="ADAL" clId="{896204E6-D4A6-423D-8D05-6E85C618CE90}" dt="2024-10-30T14:29:15.199" v="104"/>
          <ac:picMkLst>
            <pc:docMk/>
            <pc:sldMk cId="0" sldId="290"/>
            <ac:picMk id="2" creationId="{B31DCCAB-CF07-EFB2-95A5-95864E7105F5}"/>
          </ac:picMkLst>
        </pc:picChg>
        <pc:picChg chg="del">
          <ac:chgData name="Unni Søtorp Holm" userId="bf14f114-494c-4d51-9518-b8907c120534" providerId="ADAL" clId="{896204E6-D4A6-423D-8D05-6E85C618CE90}" dt="2024-10-30T14:29:14.292" v="103" actId="478"/>
          <ac:picMkLst>
            <pc:docMk/>
            <pc:sldMk cId="0" sldId="290"/>
            <ac:picMk id="5" creationId="{C436E581-B7F8-9D90-978B-7357CA9AB908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19:55.162" v="27" actId="1035"/>
        <pc:sldMkLst>
          <pc:docMk/>
          <pc:sldMk cId="0" sldId="292"/>
        </pc:sldMkLst>
        <pc:picChg chg="add mod">
          <ac:chgData name="Unni Søtorp Holm" userId="bf14f114-494c-4d51-9518-b8907c120534" providerId="ADAL" clId="{896204E6-D4A6-423D-8D05-6E85C618CE90}" dt="2024-10-30T14:01:29.497" v="1"/>
          <ac:picMkLst>
            <pc:docMk/>
            <pc:sldMk cId="0" sldId="292"/>
            <ac:picMk id="3" creationId="{7884CB45-44A8-73A9-4576-80B608850F34}"/>
          </ac:picMkLst>
        </pc:picChg>
        <pc:picChg chg="add mod">
          <ac:chgData name="Unni Søtorp Holm" userId="bf14f114-494c-4d51-9518-b8907c120534" providerId="ADAL" clId="{896204E6-D4A6-423D-8D05-6E85C618CE90}" dt="2024-10-30T14:19:55.162" v="27" actId="1035"/>
          <ac:picMkLst>
            <pc:docMk/>
            <pc:sldMk cId="0" sldId="292"/>
            <ac:picMk id="4" creationId="{A58B5F61-C403-F611-F886-FBF5D92237D9}"/>
          </ac:picMkLst>
        </pc:picChg>
        <pc:picChg chg="add del">
          <ac:chgData name="Unni Søtorp Holm" userId="bf14f114-494c-4d51-9518-b8907c120534" providerId="ADAL" clId="{896204E6-D4A6-423D-8D05-6E85C618CE90}" dt="2024-10-30T14:06:32.707" v="3" actId="478"/>
          <ac:picMkLst>
            <pc:docMk/>
            <pc:sldMk cId="0" sldId="292"/>
            <ac:picMk id="140" creationId="{00000000-0000-0000-0000-000000000000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2:57.991" v="40"/>
        <pc:sldMkLst>
          <pc:docMk/>
          <pc:sldMk cId="0" sldId="293"/>
        </pc:sldMkLst>
        <pc:picChg chg="add mod">
          <ac:chgData name="Unni Søtorp Holm" userId="bf14f114-494c-4d51-9518-b8907c120534" providerId="ADAL" clId="{896204E6-D4A6-423D-8D05-6E85C618CE90}" dt="2024-10-30T14:22:57.991" v="40"/>
          <ac:picMkLst>
            <pc:docMk/>
            <pc:sldMk cId="0" sldId="293"/>
            <ac:picMk id="3" creationId="{AC3AC23C-6652-6FBB-B5F3-08841ED6D25B}"/>
          </ac:picMkLst>
        </pc:picChg>
        <pc:picChg chg="del">
          <ac:chgData name="Unni Søtorp Holm" userId="bf14f114-494c-4d51-9518-b8907c120534" providerId="ADAL" clId="{896204E6-D4A6-423D-8D05-6E85C618CE90}" dt="2024-10-30T14:22:55.057" v="39" actId="478"/>
          <ac:picMkLst>
            <pc:docMk/>
            <pc:sldMk cId="0" sldId="293"/>
            <ac:picMk id="6" creationId="{BD4015DB-2BBE-678A-1E3B-9AE7D4490357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4:22.726" v="50"/>
        <pc:sldMkLst>
          <pc:docMk/>
          <pc:sldMk cId="0" sldId="294"/>
        </pc:sldMkLst>
        <pc:picChg chg="add mod">
          <ac:chgData name="Unni Søtorp Holm" userId="bf14f114-494c-4d51-9518-b8907c120534" providerId="ADAL" clId="{896204E6-D4A6-423D-8D05-6E85C618CE90}" dt="2024-10-30T14:24:22.726" v="50"/>
          <ac:picMkLst>
            <pc:docMk/>
            <pc:sldMk cId="0" sldId="294"/>
            <ac:picMk id="3" creationId="{2EE63793-6553-B19E-1C46-2869338B5337}"/>
          </ac:picMkLst>
        </pc:picChg>
        <pc:picChg chg="del">
          <ac:chgData name="Unni Søtorp Holm" userId="bf14f114-494c-4d51-9518-b8907c120534" providerId="ADAL" clId="{896204E6-D4A6-423D-8D05-6E85C618CE90}" dt="2024-10-30T14:24:18.442" v="49" actId="478"/>
          <ac:picMkLst>
            <pc:docMk/>
            <pc:sldMk cId="0" sldId="294"/>
            <ac:picMk id="6" creationId="{29F8519F-908C-A3A6-5A8C-0E14A9B7ED70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5:19.217" v="56"/>
        <pc:sldMkLst>
          <pc:docMk/>
          <pc:sldMk cId="0" sldId="295"/>
        </pc:sldMkLst>
        <pc:picChg chg="add mod">
          <ac:chgData name="Unni Søtorp Holm" userId="bf14f114-494c-4d51-9518-b8907c120534" providerId="ADAL" clId="{896204E6-D4A6-423D-8D05-6E85C618CE90}" dt="2024-10-30T14:25:19.217" v="56"/>
          <ac:picMkLst>
            <pc:docMk/>
            <pc:sldMk cId="0" sldId="295"/>
            <ac:picMk id="3" creationId="{641BB444-B8A3-DA13-B50E-04E83BA5A856}"/>
          </ac:picMkLst>
        </pc:picChg>
        <pc:picChg chg="del">
          <ac:chgData name="Unni Søtorp Holm" userId="bf14f114-494c-4d51-9518-b8907c120534" providerId="ADAL" clId="{896204E6-D4A6-423D-8D05-6E85C618CE90}" dt="2024-10-30T14:25:16.405" v="55" actId="478"/>
          <ac:picMkLst>
            <pc:docMk/>
            <pc:sldMk cId="0" sldId="295"/>
            <ac:picMk id="6" creationId="{9BDAF096-A6B0-EA86-A63B-94A221D390D4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5:48.461" v="62"/>
        <pc:sldMkLst>
          <pc:docMk/>
          <pc:sldMk cId="0" sldId="296"/>
        </pc:sldMkLst>
        <pc:picChg chg="add mod">
          <ac:chgData name="Unni Søtorp Holm" userId="bf14f114-494c-4d51-9518-b8907c120534" providerId="ADAL" clId="{896204E6-D4A6-423D-8D05-6E85C618CE90}" dt="2024-10-30T14:25:48.461" v="62"/>
          <ac:picMkLst>
            <pc:docMk/>
            <pc:sldMk cId="0" sldId="296"/>
            <ac:picMk id="3" creationId="{C0C990F6-88E5-F465-9402-A0B8E7D48B91}"/>
          </ac:picMkLst>
        </pc:picChg>
        <pc:picChg chg="del">
          <ac:chgData name="Unni Søtorp Holm" userId="bf14f114-494c-4d51-9518-b8907c120534" providerId="ADAL" clId="{896204E6-D4A6-423D-8D05-6E85C618CE90}" dt="2024-10-30T14:25:46.669" v="61" actId="478"/>
          <ac:picMkLst>
            <pc:docMk/>
            <pc:sldMk cId="0" sldId="296"/>
            <ac:picMk id="6" creationId="{BA264AA6-51B5-F410-4250-480ABE925485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6:24.898" v="68"/>
        <pc:sldMkLst>
          <pc:docMk/>
          <pc:sldMk cId="0" sldId="297"/>
        </pc:sldMkLst>
        <pc:picChg chg="add mod">
          <ac:chgData name="Unni Søtorp Holm" userId="bf14f114-494c-4d51-9518-b8907c120534" providerId="ADAL" clId="{896204E6-D4A6-423D-8D05-6E85C618CE90}" dt="2024-10-30T14:26:24.898" v="68"/>
          <ac:picMkLst>
            <pc:docMk/>
            <pc:sldMk cId="0" sldId="297"/>
            <ac:picMk id="3" creationId="{22E4E9E9-2BE3-4D25-F5C9-1C6520CC88E0}"/>
          </ac:picMkLst>
        </pc:picChg>
        <pc:picChg chg="del">
          <ac:chgData name="Unni Søtorp Holm" userId="bf14f114-494c-4d51-9518-b8907c120534" providerId="ADAL" clId="{896204E6-D4A6-423D-8D05-6E85C618CE90}" dt="2024-10-30T14:26:21.700" v="67" actId="478"/>
          <ac:picMkLst>
            <pc:docMk/>
            <pc:sldMk cId="0" sldId="297"/>
            <ac:picMk id="6" creationId="{55F7DD3C-62DD-7BC7-544C-16483E454108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6:49.073" v="74"/>
        <pc:sldMkLst>
          <pc:docMk/>
          <pc:sldMk cId="0" sldId="298"/>
        </pc:sldMkLst>
        <pc:picChg chg="add mod">
          <ac:chgData name="Unni Søtorp Holm" userId="bf14f114-494c-4d51-9518-b8907c120534" providerId="ADAL" clId="{896204E6-D4A6-423D-8D05-6E85C618CE90}" dt="2024-10-30T14:26:49.073" v="74"/>
          <ac:picMkLst>
            <pc:docMk/>
            <pc:sldMk cId="0" sldId="298"/>
            <ac:picMk id="3" creationId="{33844E9C-C371-EC0B-3F01-5FEBAE3CE293}"/>
          </ac:picMkLst>
        </pc:picChg>
        <pc:picChg chg="del">
          <ac:chgData name="Unni Søtorp Holm" userId="bf14f114-494c-4d51-9518-b8907c120534" providerId="ADAL" clId="{896204E6-D4A6-423D-8D05-6E85C618CE90}" dt="2024-10-30T14:26:44.444" v="73" actId="478"/>
          <ac:picMkLst>
            <pc:docMk/>
            <pc:sldMk cId="0" sldId="298"/>
            <ac:picMk id="6" creationId="{CB841FD5-61C9-43C2-3541-504749269176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7:28.244" v="80"/>
        <pc:sldMkLst>
          <pc:docMk/>
          <pc:sldMk cId="0" sldId="299"/>
        </pc:sldMkLst>
        <pc:picChg chg="add mod">
          <ac:chgData name="Unni Søtorp Holm" userId="bf14f114-494c-4d51-9518-b8907c120534" providerId="ADAL" clId="{896204E6-D4A6-423D-8D05-6E85C618CE90}" dt="2024-10-30T14:27:28.244" v="80"/>
          <ac:picMkLst>
            <pc:docMk/>
            <pc:sldMk cId="0" sldId="299"/>
            <ac:picMk id="3" creationId="{B1E1E635-D549-7461-5FEE-123FEE50DDDC}"/>
          </ac:picMkLst>
        </pc:picChg>
        <pc:picChg chg="del">
          <ac:chgData name="Unni Søtorp Holm" userId="bf14f114-494c-4d51-9518-b8907c120534" providerId="ADAL" clId="{896204E6-D4A6-423D-8D05-6E85C618CE90}" dt="2024-10-30T14:27:25.141" v="79" actId="478"/>
          <ac:picMkLst>
            <pc:docMk/>
            <pc:sldMk cId="0" sldId="299"/>
            <ac:picMk id="6" creationId="{CE195DAD-FCBD-C412-070F-D1ACC0924A44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7:58.658" v="86"/>
        <pc:sldMkLst>
          <pc:docMk/>
          <pc:sldMk cId="0" sldId="300"/>
        </pc:sldMkLst>
        <pc:picChg chg="add mod">
          <ac:chgData name="Unni Søtorp Holm" userId="bf14f114-494c-4d51-9518-b8907c120534" providerId="ADAL" clId="{896204E6-D4A6-423D-8D05-6E85C618CE90}" dt="2024-10-30T14:27:58.658" v="86"/>
          <ac:picMkLst>
            <pc:docMk/>
            <pc:sldMk cId="0" sldId="300"/>
            <ac:picMk id="2" creationId="{E5AFDA5D-A9C5-448F-499C-EA420DA34572}"/>
          </ac:picMkLst>
        </pc:picChg>
        <pc:picChg chg="del">
          <ac:chgData name="Unni Søtorp Holm" userId="bf14f114-494c-4d51-9518-b8907c120534" providerId="ADAL" clId="{896204E6-D4A6-423D-8D05-6E85C618CE90}" dt="2024-10-30T14:27:56.744" v="85" actId="478"/>
          <ac:picMkLst>
            <pc:docMk/>
            <pc:sldMk cId="0" sldId="300"/>
            <ac:picMk id="6" creationId="{780DE599-4B60-5FDB-20DB-2170BC5261DB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8:37.712" v="94"/>
        <pc:sldMkLst>
          <pc:docMk/>
          <pc:sldMk cId="0" sldId="301"/>
        </pc:sldMkLst>
        <pc:picChg chg="add mod">
          <ac:chgData name="Unni Søtorp Holm" userId="bf14f114-494c-4d51-9518-b8907c120534" providerId="ADAL" clId="{896204E6-D4A6-423D-8D05-6E85C618CE90}" dt="2024-10-30T14:28:31.062" v="92"/>
          <ac:picMkLst>
            <pc:docMk/>
            <pc:sldMk cId="0" sldId="301"/>
            <ac:picMk id="3" creationId="{8DE20BEA-DCA7-6B6C-75DC-247B572C3D6E}"/>
          </ac:picMkLst>
        </pc:picChg>
        <pc:picChg chg="add mod">
          <ac:chgData name="Unni Søtorp Holm" userId="bf14f114-494c-4d51-9518-b8907c120534" providerId="ADAL" clId="{896204E6-D4A6-423D-8D05-6E85C618CE90}" dt="2024-10-30T14:28:37.712" v="94"/>
          <ac:picMkLst>
            <pc:docMk/>
            <pc:sldMk cId="0" sldId="301"/>
            <ac:picMk id="4" creationId="{150735D3-E47C-2F6F-C137-451E0CB07F65}"/>
          </ac:picMkLst>
        </pc:picChg>
        <pc:picChg chg="del">
          <ac:chgData name="Unni Søtorp Holm" userId="bf14f114-494c-4d51-9518-b8907c120534" providerId="ADAL" clId="{896204E6-D4A6-423D-8D05-6E85C618CE90}" dt="2024-10-30T14:28:34.779" v="93" actId="478"/>
          <ac:picMkLst>
            <pc:docMk/>
            <pc:sldMk cId="0" sldId="301"/>
            <ac:picMk id="6" creationId="{BDFB5EB7-9BE3-38B0-5A3E-752F4BF39749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9:05.086" v="100"/>
        <pc:sldMkLst>
          <pc:docMk/>
          <pc:sldMk cId="0" sldId="302"/>
        </pc:sldMkLst>
        <pc:picChg chg="add mod">
          <ac:chgData name="Unni Søtorp Holm" userId="bf14f114-494c-4d51-9518-b8907c120534" providerId="ADAL" clId="{896204E6-D4A6-423D-8D05-6E85C618CE90}" dt="2024-10-30T14:29:05.086" v="100"/>
          <ac:picMkLst>
            <pc:docMk/>
            <pc:sldMk cId="0" sldId="302"/>
            <ac:picMk id="3" creationId="{0BD032FB-D0FA-390B-A15A-6429AE9AEE94}"/>
          </ac:picMkLst>
        </pc:picChg>
        <pc:picChg chg="del">
          <ac:chgData name="Unni Søtorp Holm" userId="bf14f114-494c-4d51-9518-b8907c120534" providerId="ADAL" clId="{896204E6-D4A6-423D-8D05-6E85C618CE90}" dt="2024-10-30T14:29:02.266" v="99" actId="478"/>
          <ac:picMkLst>
            <pc:docMk/>
            <pc:sldMk cId="0" sldId="302"/>
            <ac:picMk id="6" creationId="{5FE7AAB5-43BC-3CA7-305A-0AF9F9B982B8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9:21.888" v="106"/>
        <pc:sldMkLst>
          <pc:docMk/>
          <pc:sldMk cId="0" sldId="303"/>
        </pc:sldMkLst>
        <pc:picChg chg="add mod">
          <ac:chgData name="Unni Søtorp Holm" userId="bf14f114-494c-4d51-9518-b8907c120534" providerId="ADAL" clId="{896204E6-D4A6-423D-8D05-6E85C618CE90}" dt="2024-10-30T14:29:21.888" v="106"/>
          <ac:picMkLst>
            <pc:docMk/>
            <pc:sldMk cId="0" sldId="303"/>
            <ac:picMk id="2" creationId="{A38DE5A7-7E32-56B3-38B0-FABD2B2DE313}"/>
          </ac:picMkLst>
        </pc:picChg>
        <pc:picChg chg="del">
          <ac:chgData name="Unni Søtorp Holm" userId="bf14f114-494c-4d51-9518-b8907c120534" providerId="ADAL" clId="{896204E6-D4A6-423D-8D05-6E85C618CE90}" dt="2024-10-30T14:29:20.664" v="105" actId="478"/>
          <ac:picMkLst>
            <pc:docMk/>
            <pc:sldMk cId="0" sldId="303"/>
            <ac:picMk id="6" creationId="{141267E7-B3B0-3586-4629-E1FABC4D4977}"/>
          </ac:picMkLst>
        </pc:picChg>
      </pc:sldChg>
      <pc:sldChg chg="addSp delSp modSp mod">
        <pc:chgData name="Unni Søtorp Holm" userId="bf14f114-494c-4d51-9518-b8907c120534" providerId="ADAL" clId="{896204E6-D4A6-423D-8D05-6E85C618CE90}" dt="2024-10-30T14:22:47.793" v="38"/>
        <pc:sldMkLst>
          <pc:docMk/>
          <pc:sldMk cId="1834251058" sldId="304"/>
        </pc:sldMkLst>
        <pc:picChg chg="add mod">
          <ac:chgData name="Unni Søtorp Holm" userId="bf14f114-494c-4d51-9518-b8907c120534" providerId="ADAL" clId="{896204E6-D4A6-423D-8D05-6E85C618CE90}" dt="2024-10-30T14:22:47.793" v="38"/>
          <ac:picMkLst>
            <pc:docMk/>
            <pc:sldMk cId="1834251058" sldId="304"/>
            <ac:picMk id="3" creationId="{55C97C29-2E34-6EF6-BF40-3788BF985156}"/>
          </ac:picMkLst>
        </pc:picChg>
        <pc:picChg chg="del">
          <ac:chgData name="Unni Søtorp Holm" userId="bf14f114-494c-4d51-9518-b8907c120534" providerId="ADAL" clId="{896204E6-D4A6-423D-8D05-6E85C618CE90}" dt="2024-10-30T14:22:36.089" v="37" actId="478"/>
          <ac:picMkLst>
            <pc:docMk/>
            <pc:sldMk cId="1834251058" sldId="304"/>
            <ac:picMk id="6" creationId="{15C35E8E-6C79-3B66-B21E-13E5142900C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5B285"/>
            </a:solidFill>
            <a:ln>
              <a:solidFill>
                <a:srgbClr val="E5B285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Trossamfunnet Den norske kirke</c:v>
                </c:pt>
                <c:pt idx="1">
                  <c:v>Trossamfunnet Den norske kirke</c:v>
                </c:pt>
                <c:pt idx="2">
                  <c:v>Kommune</c:v>
                </c:pt>
                <c:pt idx="3">
                  <c:v>Fylkeskommuner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4.2</c:v>
                </c:pt>
                <c:pt idx="1">
                  <c:v>4.2</c:v>
                </c:pt>
                <c:pt idx="2">
                  <c:v>4.2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8-422D-8A06-39EC73642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14584"/>
        <c:axId val="429219176"/>
      </c:barChart>
      <c:catAx>
        <c:axId val="4292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1ECEE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Inter" panose="020B0604020202020204" charset="0"/>
                <a:ea typeface="+mn-ea"/>
                <a:cs typeface="+mn-cs"/>
              </a:defRPr>
            </a:pPr>
            <a:endParaRPr lang="nb-NO"/>
          </a:p>
        </c:txPr>
        <c:crossAx val="429219176"/>
        <c:crossesAt val="0"/>
        <c:auto val="1"/>
        <c:lblAlgn val="ctr"/>
        <c:lblOffset val="100"/>
        <c:noMultiLvlLbl val="0"/>
      </c:catAx>
      <c:valAx>
        <c:axId val="42921917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5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Inter" panose="020B0604020202020204" charset="0"/>
                <a:ea typeface="+mn-ea"/>
                <a:cs typeface="+mn-cs"/>
              </a:defRPr>
            </a:pPr>
            <a:endParaRPr lang="nb-NO"/>
          </a:p>
        </c:txPr>
        <c:crossAx val="429214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5B28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Trossamfunnet Den norske kirke</c:v>
                </c:pt>
                <c:pt idx="1">
                  <c:v>Trossamfunnet Den norske kirke</c:v>
                </c:pt>
                <c:pt idx="2">
                  <c:v>Kommune</c:v>
                </c:pt>
                <c:pt idx="3">
                  <c:v>Fylkeskommuner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4.1</c:v>
                </c:pt>
                <c:pt idx="1">
                  <c:v>4.1</c:v>
                </c:pt>
                <c:pt idx="2">
                  <c:v>4.1</c:v>
                </c:pt>
                <c:pt idx="3">
                  <c:v>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7-4A51-8557-7CE95EDDB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14584"/>
        <c:axId val="429219176"/>
      </c:barChart>
      <c:catAx>
        <c:axId val="4292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1ECEE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429219176"/>
        <c:crossesAt val="0"/>
        <c:auto val="1"/>
        <c:lblAlgn val="ctr"/>
        <c:lblOffset val="100"/>
        <c:noMultiLvlLbl val="0"/>
      </c:catAx>
      <c:valAx>
        <c:axId val="42921917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5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429214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60498382398205E-2"/>
          <c:y val="5.5519396864899054E-2"/>
          <c:w val="0.86231006630699891"/>
          <c:h val="0.72615124047374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Svært uenig</c:v>
                </c:pt>
              </c:strCache>
            </c:strRef>
          </c:tx>
          <c:spPr>
            <a:solidFill>
              <a:srgbClr val="F7D8B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0.005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A-481D-B082-7E565AF2CE42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Delvis uenig</c:v>
                </c:pt>
              </c:strCache>
            </c:strRef>
          </c:tx>
          <c:spPr>
            <a:solidFill>
              <a:srgbClr val="E5B28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1">
                  <c:v>0.036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5A-481D-B082-7E565AF2CE42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rgbClr val="D59569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'Ark1'!$D$2:$D$6</c:f>
              <c:numCache>
                <c:formatCode>General</c:formatCode>
                <c:ptCount val="5"/>
                <c:pt idx="2">
                  <c:v>0.118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5A-481D-B082-7E565AF2CE42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Delvis enig</c:v>
                </c:pt>
              </c:strCache>
            </c:strRef>
          </c:tx>
          <c:spPr>
            <a:solidFill>
              <a:srgbClr val="7C290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C29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15A-481D-B082-7E565AF2CE42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'Ark1'!$E$2:$E$6</c:f>
              <c:numCache>
                <c:formatCode>General</c:formatCode>
                <c:ptCount val="5"/>
                <c:pt idx="3">
                  <c:v>0.532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5A-481D-B082-7E565AF2CE42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Svært enig</c:v>
                </c:pt>
              </c:strCache>
            </c:strRef>
          </c:tx>
          <c:spPr>
            <a:solidFill>
              <a:srgbClr val="B8683E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B8683E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F15A-481D-B082-7E565AF2CE42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'Ark1'!$F$2:$F$6</c:f>
              <c:numCache>
                <c:formatCode>General</c:formatCode>
                <c:ptCount val="5"/>
                <c:pt idx="4">
                  <c:v>0.309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5A-481D-B082-7E565AF2CE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100"/>
        <c:axId val="1695893936"/>
        <c:axId val="1271762528"/>
      </c:barChart>
      <c:catAx>
        <c:axId val="169589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71762528"/>
        <c:crosses val="autoZero"/>
        <c:auto val="1"/>
        <c:lblAlgn val="ctr"/>
        <c:lblOffset val="100"/>
        <c:noMultiLvlLbl val="0"/>
      </c:catAx>
      <c:valAx>
        <c:axId val="1271762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rgbClr val="E1ECEE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1695893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1687042013578"/>
          <c:y val="5.0386357451892502E-2"/>
          <c:w val="0.87294058281339004"/>
          <c:h val="0.770998797211850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Svarfordeling</c:v>
                </c:pt>
              </c:strCache>
            </c:strRef>
          </c:tx>
          <c:spPr>
            <a:ln w="57150" cap="rnd">
              <a:solidFill>
                <a:srgbClr val="E5B285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5B285"/>
              </a:solidFill>
              <a:ln w="57150">
                <a:solidFill>
                  <a:srgbClr val="E5B285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0.005</c:v>
                </c:pt>
                <c:pt idx="1">
                  <c:v>0.036</c:v>
                </c:pt>
                <c:pt idx="2">
                  <c:v>0.118</c:v>
                </c:pt>
                <c:pt idx="3">
                  <c:v>0.532</c:v>
                </c:pt>
                <c:pt idx="4">
                  <c:v>0.309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12-43AF-B526-0C1FDF11D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587512"/>
        <c:axId val="1241585216"/>
      </c:lineChart>
      <c:catAx>
        <c:axId val="124158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41585216"/>
        <c:crossesAt val="0"/>
        <c:auto val="1"/>
        <c:lblAlgn val="ctr"/>
        <c:lblOffset val="100"/>
        <c:noMultiLvlLbl val="0"/>
      </c:catAx>
      <c:valAx>
        <c:axId val="1241585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1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12415875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5B28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Trossamfunnet Den norske kirke</c:v>
                </c:pt>
                <c:pt idx="1">
                  <c:v>Trossamfunnet Den norske kirke</c:v>
                </c:pt>
                <c:pt idx="2">
                  <c:v>Kommune</c:v>
                </c:pt>
                <c:pt idx="3">
                  <c:v>Fylkeskommuner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3.8</c:v>
                </c:pt>
                <c:pt idx="1">
                  <c:v>3.8</c:v>
                </c:pt>
                <c:pt idx="2">
                  <c:v>3.8</c:v>
                </c:pt>
                <c:pt idx="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8-48A5-9C20-8883FAD17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14584"/>
        <c:axId val="429219176"/>
      </c:barChart>
      <c:catAx>
        <c:axId val="4292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1ECEE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429219176"/>
        <c:crossesAt val="0"/>
        <c:auto val="1"/>
        <c:lblAlgn val="ctr"/>
        <c:lblOffset val="100"/>
        <c:noMultiLvlLbl val="0"/>
      </c:catAx>
      <c:valAx>
        <c:axId val="42921917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5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429214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60498382398205E-2"/>
          <c:y val="5.5519396864899054E-2"/>
          <c:w val="0.86231006630699891"/>
          <c:h val="0.72615124047374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Svært uenig</c:v>
                </c:pt>
              </c:strCache>
            </c:strRef>
          </c:tx>
          <c:spPr>
            <a:solidFill>
              <a:srgbClr val="F7D8B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0.021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5-46C6-98D6-0897127BA231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Delvis uenig</c:v>
                </c:pt>
              </c:strCache>
            </c:strRef>
          </c:tx>
          <c:spPr>
            <a:solidFill>
              <a:srgbClr val="E5B28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1">
                  <c:v>0.060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05-46C6-98D6-0897127BA231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rgbClr val="B8683E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'Ark1'!$D$2:$D$6</c:f>
              <c:numCache>
                <c:formatCode>General</c:formatCode>
                <c:ptCount val="5"/>
                <c:pt idx="2">
                  <c:v>0.304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05-46C6-98D6-0897127BA231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Delvis enig</c:v>
                </c:pt>
              </c:strCache>
            </c:strRef>
          </c:tx>
          <c:spPr>
            <a:solidFill>
              <a:srgbClr val="7C290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C29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805-46C6-98D6-0897127BA231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'Ark1'!$E$2:$E$6</c:f>
              <c:numCache>
                <c:formatCode>General</c:formatCode>
                <c:ptCount val="5"/>
                <c:pt idx="3">
                  <c:v>0.370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05-46C6-98D6-0897127BA231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Svært enig</c:v>
                </c:pt>
              </c:strCache>
            </c:strRef>
          </c:tx>
          <c:spPr>
            <a:solidFill>
              <a:srgbClr val="D59569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D59569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F805-46C6-98D6-0897127BA231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'Ark1'!$F$2:$F$6</c:f>
              <c:numCache>
                <c:formatCode>General</c:formatCode>
                <c:ptCount val="5"/>
                <c:pt idx="4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05-46C6-98D6-0897127BA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100"/>
        <c:axId val="1695893936"/>
        <c:axId val="1271762528"/>
      </c:barChart>
      <c:catAx>
        <c:axId val="169589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71762528"/>
        <c:crosses val="autoZero"/>
        <c:auto val="1"/>
        <c:lblAlgn val="ctr"/>
        <c:lblOffset val="100"/>
        <c:noMultiLvlLbl val="0"/>
      </c:catAx>
      <c:valAx>
        <c:axId val="1271762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rgbClr val="E1ECEE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1695893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1687042013578"/>
          <c:y val="5.0386357451892502E-2"/>
          <c:w val="0.87294058281339004"/>
          <c:h val="0.770998797211850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Svarfordeling</c:v>
                </c:pt>
              </c:strCache>
            </c:strRef>
          </c:tx>
          <c:spPr>
            <a:ln w="57150" cap="rnd">
              <a:solidFill>
                <a:srgbClr val="E5B285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5B285"/>
              </a:solidFill>
              <a:ln w="57150">
                <a:solidFill>
                  <a:srgbClr val="E5B285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0.021</c:v>
                </c:pt>
                <c:pt idx="1">
                  <c:v>0.060</c:v>
                </c:pt>
                <c:pt idx="2">
                  <c:v>0.304</c:v>
                </c:pt>
                <c:pt idx="3">
                  <c:v>0.370</c:v>
                </c:pt>
                <c:pt idx="4">
                  <c:v>0.245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C7-4548-A78D-D413CA335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587512"/>
        <c:axId val="1241585216"/>
      </c:lineChart>
      <c:catAx>
        <c:axId val="124158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41585216"/>
        <c:crossesAt val="0"/>
        <c:auto val="1"/>
        <c:lblAlgn val="ctr"/>
        <c:lblOffset val="100"/>
        <c:noMultiLvlLbl val="0"/>
      </c:catAx>
      <c:valAx>
        <c:axId val="1241585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1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415875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197" b="0" i="0" u="none" strike="noStrike" kern="1200" baseline="0">
          <a:solidFill>
            <a:srgbClr val="040138"/>
          </a:solidFill>
          <a:latin typeface="Inter" panose="020B0604020202020204" charset="0"/>
          <a:ea typeface="Inter" panose="020B0604020202020204" charset="0"/>
          <a:cs typeface="+mn-cs"/>
        </a:defRPr>
      </a:pPr>
      <a:endParaRPr lang="nb-NO"/>
    </a:p>
  </c:txPr>
  <c:externalData r:id="rId3">
    <c:autoUpdate val="0"/>
  </c:externalData>
</c:chartSpace>
</file>

<file path=ppt/charts/chart16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5B28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0" i="0" u="none" strike="noStrike" kern="1200" baseline="0">
                    <a:solidFill>
                      <a:schemeClr val="tx1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Trossamfunnet Den norske kirke</c:v>
                </c:pt>
                <c:pt idx="1">
                  <c:v>Trossamfunnet Den norske kirke</c:v>
                </c:pt>
                <c:pt idx="2">
                  <c:v>Kommune</c:v>
                </c:pt>
                <c:pt idx="3">
                  <c:v>Fylkeskommuner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4.0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B-4ACC-8D9D-CC1661FC9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14584"/>
        <c:axId val="429219176"/>
      </c:barChart>
      <c:catAx>
        <c:axId val="4292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1ECEE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429219176"/>
        <c:crossesAt val="0"/>
        <c:auto val="1"/>
        <c:lblAlgn val="ctr"/>
        <c:lblOffset val="100"/>
        <c:noMultiLvlLbl val="0"/>
      </c:catAx>
      <c:valAx>
        <c:axId val="42921917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5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429214584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100" b="0" i="0" u="none" strike="noStrike" kern="1200" baseline="0">
          <a:solidFill>
            <a:schemeClr val="tx1"/>
          </a:solidFill>
          <a:latin typeface="Inter" panose="020B0604020202020204" charset="0"/>
          <a:ea typeface="Inter" panose="020B0604020202020204" charset="0"/>
          <a:cs typeface="+mn-cs"/>
        </a:defRPr>
      </a:pPr>
      <a:endParaRPr lang="nb-NO"/>
    </a:p>
  </c:txPr>
  <c:externalData r:id="rId3">
    <c:autoUpdate val="0"/>
  </c:externalData>
</c:chartSpace>
</file>

<file path=ppt/charts/chart17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60498382398205E-2"/>
          <c:y val="5.5519396864899054E-2"/>
          <c:w val="0.86231006630699891"/>
          <c:h val="0.72615124047374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Svært uenig</c:v>
                </c:pt>
              </c:strCache>
            </c:strRef>
          </c:tx>
          <c:spPr>
            <a:solidFill>
              <a:srgbClr val="F7D8B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0.006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E-4023-AEBB-579DC91D6628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Delvis uenig</c:v>
                </c:pt>
              </c:strCache>
            </c:strRef>
          </c:tx>
          <c:spPr>
            <a:solidFill>
              <a:srgbClr val="E5B28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1">
                  <c:v>0.047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0E-4023-AEBB-579DC91D6628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rgbClr val="D59569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'Ark1'!$D$2:$D$6</c:f>
              <c:numCache>
                <c:formatCode>General</c:formatCode>
                <c:ptCount val="5"/>
                <c:pt idx="2">
                  <c:v>0.151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0E-4023-AEBB-579DC91D6628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Delvis enig</c:v>
                </c:pt>
              </c:strCache>
            </c:strRef>
          </c:tx>
          <c:spPr>
            <a:solidFill>
              <a:srgbClr val="7C290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C29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40E-4023-AEBB-579DC91D6628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'Ark1'!$E$2:$E$6</c:f>
              <c:numCache>
                <c:formatCode>General</c:formatCode>
                <c:ptCount val="5"/>
                <c:pt idx="3">
                  <c:v>0.537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0E-4023-AEBB-579DC91D6628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Svært enig</c:v>
                </c:pt>
              </c:strCache>
            </c:strRef>
          </c:tx>
          <c:spPr>
            <a:solidFill>
              <a:srgbClr val="B8683E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B8683E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A40E-4023-AEBB-579DC91D6628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'Ark1'!$F$2:$F$6</c:f>
              <c:numCache>
                <c:formatCode>General</c:formatCode>
                <c:ptCount val="5"/>
                <c:pt idx="4">
                  <c:v>0.258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0E-4023-AEBB-579DC91D66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100"/>
        <c:axId val="1695893936"/>
        <c:axId val="1271762528"/>
      </c:barChart>
      <c:catAx>
        <c:axId val="169589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71762528"/>
        <c:crosses val="autoZero"/>
        <c:auto val="1"/>
        <c:lblAlgn val="ctr"/>
        <c:lblOffset val="100"/>
        <c:noMultiLvlLbl val="0"/>
      </c:catAx>
      <c:valAx>
        <c:axId val="1271762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rgbClr val="E1ECEE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1695893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1687042013578"/>
          <c:y val="5.0386357451892502E-2"/>
          <c:w val="0.87294058281339004"/>
          <c:h val="0.770998797211850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Svarfordeling</c:v>
                </c:pt>
              </c:strCache>
            </c:strRef>
          </c:tx>
          <c:spPr>
            <a:ln w="57150" cap="rnd">
              <a:solidFill>
                <a:srgbClr val="E5B285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5B285"/>
              </a:solidFill>
              <a:ln w="57150">
                <a:solidFill>
                  <a:srgbClr val="E5B285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0.006</c:v>
                </c:pt>
                <c:pt idx="1">
                  <c:v>0.047</c:v>
                </c:pt>
                <c:pt idx="2">
                  <c:v>0.151</c:v>
                </c:pt>
                <c:pt idx="3">
                  <c:v>0.537</c:v>
                </c:pt>
                <c:pt idx="4">
                  <c:v>0.258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70-4793-A9DE-9591E3384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587512"/>
        <c:axId val="1241585216"/>
      </c:lineChart>
      <c:catAx>
        <c:axId val="124158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41585216"/>
        <c:crossesAt val="0"/>
        <c:auto val="1"/>
        <c:lblAlgn val="ctr"/>
        <c:lblOffset val="100"/>
        <c:noMultiLvlLbl val="0"/>
      </c:catAx>
      <c:valAx>
        <c:axId val="1241585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1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12415875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5B28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Trossamfunnet Den norske kirke</c:v>
                </c:pt>
                <c:pt idx="1">
                  <c:v>Trossamfunnet Den norske kirke</c:v>
                </c:pt>
                <c:pt idx="2">
                  <c:v>Kommune</c:v>
                </c:pt>
                <c:pt idx="3">
                  <c:v>Fylkeskommuner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1-4C50-9C8F-928328444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14584"/>
        <c:axId val="429219176"/>
      </c:barChart>
      <c:catAx>
        <c:axId val="4292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1ECEE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429219176"/>
        <c:crossesAt val="0"/>
        <c:auto val="1"/>
        <c:lblAlgn val="ctr"/>
        <c:lblOffset val="100"/>
        <c:noMultiLvlLbl val="0"/>
      </c:catAx>
      <c:valAx>
        <c:axId val="42921917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5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429214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60498382398205E-2"/>
          <c:y val="5.5519396864899054E-2"/>
          <c:w val="0.86231006630699891"/>
          <c:h val="0.72615124047374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Svært uenig</c:v>
                </c:pt>
              </c:strCache>
            </c:strRef>
          </c:tx>
          <c:spPr>
            <a:solidFill>
              <a:srgbClr val="F7D8B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0.004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A-43F8-8502-33455AEFBBD1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Delvis uenig</c:v>
                </c:pt>
              </c:strCache>
            </c:strRef>
          </c:tx>
          <c:spPr>
            <a:solidFill>
              <a:srgbClr val="E5B28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1">
                  <c:v>0.020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A-43F8-8502-33455AEFBBD1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rgbClr val="D59569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'Ark1'!$D$2:$D$6</c:f>
              <c:numCache>
                <c:formatCode>General</c:formatCode>
                <c:ptCount val="5"/>
                <c:pt idx="2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5A-43F8-8502-33455AEFBBD1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Delvis enig</c:v>
                </c:pt>
              </c:strCache>
            </c:strRef>
          </c:tx>
          <c:spPr>
            <a:solidFill>
              <a:srgbClr val="7C290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C29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A5A-43F8-8502-33455AEFBBD1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'Ark1'!$E$2:$E$6</c:f>
              <c:numCache>
                <c:formatCode>General</c:formatCode>
                <c:ptCount val="5"/>
                <c:pt idx="3">
                  <c:v>0.503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5A-43F8-8502-33455AEFBBD1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Svært enig</c:v>
                </c:pt>
              </c:strCache>
            </c:strRef>
          </c:tx>
          <c:spPr>
            <a:solidFill>
              <a:srgbClr val="B8683E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B8683E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FA5A-43F8-8502-33455AEFBBD1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'Ark1'!$F$2:$F$6</c:f>
              <c:numCache>
                <c:formatCode>General</c:formatCode>
                <c:ptCount val="5"/>
                <c:pt idx="4">
                  <c:v>0.349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5A-43F8-8502-33455AEFB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100"/>
        <c:axId val="1695893936"/>
        <c:axId val="1271762528"/>
      </c:barChart>
      <c:catAx>
        <c:axId val="169589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71762528"/>
        <c:crosses val="autoZero"/>
        <c:auto val="1"/>
        <c:lblAlgn val="ctr"/>
        <c:lblOffset val="100"/>
        <c:noMultiLvlLbl val="0"/>
      </c:catAx>
      <c:valAx>
        <c:axId val="1271762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rgbClr val="E1ECEE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1695893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0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60498382398205E-2"/>
          <c:y val="5.5519396864899054E-2"/>
          <c:w val="0.86231006630699891"/>
          <c:h val="0.72615124047374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Svært uenig</c:v>
                </c:pt>
              </c:strCache>
            </c:strRef>
          </c:tx>
          <c:spPr>
            <a:solidFill>
              <a:srgbClr val="F7D8B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0.022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E-4334-9E09-8390C2AE22EE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Delvis uenig</c:v>
                </c:pt>
              </c:strCache>
            </c:strRef>
          </c:tx>
          <c:spPr>
            <a:solidFill>
              <a:srgbClr val="E5B28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1">
                  <c:v>0.099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BE-4334-9E09-8390C2AE22EE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rgbClr val="B8683E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'Ark1'!$D$2:$D$6</c:f>
              <c:numCache>
                <c:formatCode>General</c:formatCode>
                <c:ptCount val="5"/>
                <c:pt idx="2">
                  <c:v>0.337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BE-4334-9E09-8390C2AE22EE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Delvis enig</c:v>
                </c:pt>
              </c:strCache>
            </c:strRef>
          </c:tx>
          <c:spPr>
            <a:solidFill>
              <a:srgbClr val="7C290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C29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3BE-4334-9E09-8390C2AE22EE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'Ark1'!$E$2:$E$6</c:f>
              <c:numCache>
                <c:formatCode>General</c:formatCode>
                <c:ptCount val="5"/>
                <c:pt idx="3">
                  <c:v>0.399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BE-4334-9E09-8390C2AE22EE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Svært enig</c:v>
                </c:pt>
              </c:strCache>
            </c:strRef>
          </c:tx>
          <c:spPr>
            <a:solidFill>
              <a:srgbClr val="D59569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D59569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E3BE-4334-9E09-8390C2AE22EE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'Ark1'!$F$2:$F$6</c:f>
              <c:numCache>
                <c:formatCode>General</c:formatCode>
                <c:ptCount val="5"/>
                <c:pt idx="4">
                  <c:v>0.144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BE-4334-9E09-8390C2AE22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100"/>
        <c:axId val="1695893936"/>
        <c:axId val="1271762528"/>
      </c:barChart>
      <c:catAx>
        <c:axId val="169589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71762528"/>
        <c:crosses val="autoZero"/>
        <c:auto val="1"/>
        <c:lblAlgn val="ctr"/>
        <c:lblOffset val="100"/>
        <c:noMultiLvlLbl val="0"/>
      </c:catAx>
      <c:valAx>
        <c:axId val="1271762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rgbClr val="E1ECEE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1695893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1687042013578"/>
          <c:y val="5.0386357451892502E-2"/>
          <c:w val="0.87294058281339004"/>
          <c:h val="0.770998797211850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Svarfordeling</c:v>
                </c:pt>
              </c:strCache>
            </c:strRef>
          </c:tx>
          <c:spPr>
            <a:ln w="57150" cap="rnd">
              <a:solidFill>
                <a:srgbClr val="E5B285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5B285"/>
              </a:solidFill>
              <a:ln w="57150">
                <a:solidFill>
                  <a:srgbClr val="E5B285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0.022</c:v>
                </c:pt>
                <c:pt idx="1">
                  <c:v>0.099</c:v>
                </c:pt>
                <c:pt idx="2">
                  <c:v>0.337</c:v>
                </c:pt>
                <c:pt idx="3">
                  <c:v>0.399</c:v>
                </c:pt>
                <c:pt idx="4">
                  <c:v>0.144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4E-40D5-98FE-1C709E6FC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587512"/>
        <c:axId val="1241585216"/>
      </c:lineChart>
      <c:catAx>
        <c:axId val="124158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41585216"/>
        <c:crossesAt val="0"/>
        <c:auto val="1"/>
        <c:lblAlgn val="ctr"/>
        <c:lblOffset val="100"/>
        <c:noMultiLvlLbl val="0"/>
      </c:catAx>
      <c:valAx>
        <c:axId val="1241585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1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12415875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5B28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Trossamfunnet Den norske kirke</c:v>
                </c:pt>
                <c:pt idx="1">
                  <c:v>Trossamfunnet Den norske kirke</c:v>
                </c:pt>
                <c:pt idx="2">
                  <c:v>Kommune</c:v>
                </c:pt>
                <c:pt idx="3">
                  <c:v>Fylkeskommuner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4.0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9-4137-B451-6FE9F8582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14584"/>
        <c:axId val="429219176"/>
      </c:barChart>
      <c:catAx>
        <c:axId val="4292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1ECEE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429219176"/>
        <c:crossesAt val="0"/>
        <c:auto val="1"/>
        <c:lblAlgn val="ctr"/>
        <c:lblOffset val="100"/>
        <c:noMultiLvlLbl val="0"/>
      </c:catAx>
      <c:valAx>
        <c:axId val="42921917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5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429214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60498382398205E-2"/>
          <c:y val="5.5519396864899054E-2"/>
          <c:w val="0.86231006630699891"/>
          <c:h val="0.72615124047374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Svært uenig</c:v>
                </c:pt>
              </c:strCache>
            </c:strRef>
          </c:tx>
          <c:spPr>
            <a:solidFill>
              <a:srgbClr val="F7D8B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0.003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CB-4928-A27E-C686B7113739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Delvis uenig</c:v>
                </c:pt>
              </c:strCache>
            </c:strRef>
          </c:tx>
          <c:spPr>
            <a:solidFill>
              <a:srgbClr val="E5B28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1">
                  <c:v>0.020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CB-4928-A27E-C686B7113739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rgbClr val="D59569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'Ark1'!$D$2:$D$6</c:f>
              <c:numCache>
                <c:formatCode>General</c:formatCode>
                <c:ptCount val="5"/>
                <c:pt idx="2">
                  <c:v>0.169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CB-4928-A27E-C686B7113739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Delvis enig</c:v>
                </c:pt>
              </c:strCache>
            </c:strRef>
          </c:tx>
          <c:spPr>
            <a:solidFill>
              <a:srgbClr val="7C290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C29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DCB-4928-A27E-C686B7113739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'Ark1'!$E$2:$E$6</c:f>
              <c:numCache>
                <c:formatCode>General</c:formatCode>
                <c:ptCount val="5"/>
                <c:pt idx="3">
                  <c:v>0.557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CB-4928-A27E-C686B7113739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Svært enig</c:v>
                </c:pt>
              </c:strCache>
            </c:strRef>
          </c:tx>
          <c:spPr>
            <a:solidFill>
              <a:srgbClr val="B8683E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B8683E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ADCB-4928-A27E-C686B7113739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'Ark1'!$F$2:$F$6</c:f>
              <c:numCache>
                <c:formatCode>General</c:formatCode>
                <c:ptCount val="5"/>
                <c:pt idx="4">
                  <c:v>0.251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CB-4928-A27E-C686B71137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100"/>
        <c:axId val="1695893936"/>
        <c:axId val="1271762528"/>
      </c:barChart>
      <c:catAx>
        <c:axId val="169589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71762528"/>
        <c:crosses val="autoZero"/>
        <c:auto val="1"/>
        <c:lblAlgn val="ctr"/>
        <c:lblOffset val="100"/>
        <c:noMultiLvlLbl val="0"/>
      </c:catAx>
      <c:valAx>
        <c:axId val="1271762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rgbClr val="E1ECEE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1695893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1687042013578"/>
          <c:y val="5.0386357451892502E-2"/>
          <c:w val="0.87294058281339004"/>
          <c:h val="0.770998797211850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Svarfordeling</c:v>
                </c:pt>
              </c:strCache>
            </c:strRef>
          </c:tx>
          <c:spPr>
            <a:ln w="57150" cap="rnd">
              <a:solidFill>
                <a:srgbClr val="E5B285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5B285"/>
              </a:solidFill>
              <a:ln w="57150">
                <a:solidFill>
                  <a:srgbClr val="E5B285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0.003</c:v>
                </c:pt>
                <c:pt idx="1">
                  <c:v>0.020</c:v>
                </c:pt>
                <c:pt idx="2">
                  <c:v>0.169</c:v>
                </c:pt>
                <c:pt idx="3">
                  <c:v>0.557</c:v>
                </c:pt>
                <c:pt idx="4">
                  <c:v>0.251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79-4115-8594-922F7DA33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587512"/>
        <c:axId val="1241585216"/>
      </c:lineChart>
      <c:catAx>
        <c:axId val="124158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41585216"/>
        <c:crossesAt val="0"/>
        <c:auto val="1"/>
        <c:lblAlgn val="ctr"/>
        <c:lblOffset val="100"/>
        <c:noMultiLvlLbl val="0"/>
      </c:catAx>
      <c:valAx>
        <c:axId val="1241585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1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12415875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5B28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Trossamfunnet Den norske kirke</c:v>
                </c:pt>
                <c:pt idx="1">
                  <c:v>Trossamfunnet Den norske kirke</c:v>
                </c:pt>
                <c:pt idx="2">
                  <c:v>Kommune</c:v>
                </c:pt>
                <c:pt idx="3">
                  <c:v>Fylkeskommuner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3.8</c:v>
                </c:pt>
                <c:pt idx="1">
                  <c:v>3.8</c:v>
                </c:pt>
                <c:pt idx="2">
                  <c:v>3.8</c:v>
                </c:pt>
                <c:pt idx="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8-4B78-AD39-75ACCC6D1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14584"/>
        <c:axId val="429219176"/>
      </c:barChart>
      <c:catAx>
        <c:axId val="4292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1ECEE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429219176"/>
        <c:crossesAt val="0"/>
        <c:auto val="1"/>
        <c:lblAlgn val="ctr"/>
        <c:lblOffset val="100"/>
        <c:noMultiLvlLbl val="0"/>
      </c:catAx>
      <c:valAx>
        <c:axId val="42921917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5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429214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60498382398205E-2"/>
          <c:y val="5.5519396864899054E-2"/>
          <c:w val="0.86231006630699891"/>
          <c:h val="0.72615124047374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Svært uenig</c:v>
                </c:pt>
              </c:strCache>
            </c:strRef>
          </c:tx>
          <c:spPr>
            <a:solidFill>
              <a:srgbClr val="F7D8B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97" b="0" i="0" u="none" strike="noStrike" kern="1200" baseline="0">
                    <a:solidFill>
                      <a:srgbClr val="040138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0.013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D-4D03-97C7-58FB78FB91E4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Delvis uenig</c:v>
                </c:pt>
              </c:strCache>
            </c:strRef>
          </c:tx>
          <c:spPr>
            <a:solidFill>
              <a:srgbClr val="E5B28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97" b="0" i="0" u="none" strike="noStrike" kern="1200" baseline="0">
                    <a:solidFill>
                      <a:srgbClr val="040138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1">
                  <c:v>0.068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2D-4D03-97C7-58FB78FB91E4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rgbClr val="B8683E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97" b="0" i="0" u="none" strike="noStrike" kern="1200" baseline="0">
                    <a:solidFill>
                      <a:srgbClr val="040138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'Ark1'!$D$2:$D$6</c:f>
              <c:numCache>
                <c:formatCode>General</c:formatCode>
                <c:ptCount val="5"/>
                <c:pt idx="2">
                  <c:v>0.266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2D-4D03-97C7-58FB78FB91E4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Delvis enig</c:v>
                </c:pt>
              </c:strCache>
            </c:strRef>
          </c:tx>
          <c:spPr>
            <a:solidFill>
              <a:srgbClr val="7C290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C29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D2D-4D03-97C7-58FB78FB91E4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97" b="0" i="0" u="none" strike="noStrike" kern="1200" baseline="0">
                    <a:solidFill>
                      <a:srgbClr val="040138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'Ark1'!$E$2:$E$6</c:f>
              <c:numCache>
                <c:formatCode>General</c:formatCode>
                <c:ptCount val="5"/>
                <c:pt idx="3">
                  <c:v>0.435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2D-4D03-97C7-58FB78FB91E4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Svært enig</c:v>
                </c:pt>
              </c:strCache>
            </c:strRef>
          </c:tx>
          <c:spPr>
            <a:solidFill>
              <a:srgbClr val="D59569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D59569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6D2D-4D03-97C7-58FB78FB91E4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97" b="0" i="0" u="none" strike="noStrike" kern="1200" baseline="0">
                    <a:solidFill>
                      <a:srgbClr val="040138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'Ark1'!$F$2:$F$6</c:f>
              <c:numCache>
                <c:formatCode>General</c:formatCode>
                <c:ptCount val="5"/>
                <c:pt idx="4">
                  <c:v>0.217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2D-4D03-97C7-58FB78FB91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100"/>
        <c:axId val="1695893936"/>
        <c:axId val="1271762528"/>
      </c:barChart>
      <c:catAx>
        <c:axId val="169589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71762528"/>
        <c:crosses val="autoZero"/>
        <c:auto val="1"/>
        <c:lblAlgn val="ctr"/>
        <c:lblOffset val="100"/>
        <c:noMultiLvlLbl val="0"/>
      </c:catAx>
      <c:valAx>
        <c:axId val="1271762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rgbClr val="E1ECEE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695893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197" b="0" i="0" u="none" strike="noStrike" kern="1200" baseline="0">
          <a:solidFill>
            <a:srgbClr val="040138"/>
          </a:solidFill>
          <a:latin typeface="Inter" panose="020B0604020202020204" charset="0"/>
          <a:ea typeface="Inter" panose="020B0604020202020204" charset="0"/>
          <a:cs typeface="+mn-cs"/>
        </a:defRPr>
      </a:pPr>
      <a:endParaRPr lang="nb-NO"/>
    </a:p>
  </c:txPr>
  <c:externalData r:id="rId3">
    <c:autoUpdate val="0"/>
  </c:externalData>
</c:chartSpace>
</file>

<file path=ppt/charts/chart27.xml><?xml version="1.0" encoding="utf-8"?>
<c:chartSpace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1687042013578"/>
          <c:y val="5.0386357451892502E-2"/>
          <c:w val="0.87294058281339004"/>
          <c:h val="0.770998797211850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Svarfordeling</c:v>
                </c:pt>
              </c:strCache>
            </c:strRef>
          </c:tx>
          <c:spPr>
            <a:ln w="57150" cap="rnd">
              <a:solidFill>
                <a:srgbClr val="E5B285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5B285"/>
              </a:solidFill>
              <a:ln w="57150">
                <a:solidFill>
                  <a:srgbClr val="E5B285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0.013</c:v>
                </c:pt>
                <c:pt idx="1">
                  <c:v>0.068</c:v>
                </c:pt>
                <c:pt idx="2">
                  <c:v>0.266</c:v>
                </c:pt>
                <c:pt idx="3">
                  <c:v>0.435</c:v>
                </c:pt>
                <c:pt idx="4">
                  <c:v>0.217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88-4D2A-84DD-5CD7C9050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587512"/>
        <c:axId val="1241585216"/>
      </c:lineChart>
      <c:catAx>
        <c:axId val="124158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41585216"/>
        <c:crossesAt val="0"/>
        <c:auto val="1"/>
        <c:lblAlgn val="ctr"/>
        <c:lblOffset val="100"/>
        <c:noMultiLvlLbl val="0"/>
      </c:catAx>
      <c:valAx>
        <c:axId val="1241585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1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415875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197" b="0" i="0" u="none" strike="noStrike" kern="1200" baseline="0">
          <a:solidFill>
            <a:srgbClr val="040138"/>
          </a:solidFill>
          <a:latin typeface="Inter" panose="020B0604020202020204" charset="0"/>
          <a:ea typeface="Inter" panose="020B0604020202020204" charset="0"/>
          <a:cs typeface="+mn-cs"/>
        </a:defRPr>
      </a:pPr>
      <a:endParaRPr lang="nb-NO"/>
    </a:p>
  </c:txPr>
  <c:externalData r:id="rId3">
    <c:autoUpdate val="0"/>
  </c:externalData>
</c:chartSpace>
</file>

<file path=ppt/charts/chart28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5B28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Trossamfunnet Den norske kirke</c:v>
                </c:pt>
                <c:pt idx="1">
                  <c:v>Trossamfunnet Den norske kirke</c:v>
                </c:pt>
                <c:pt idx="2">
                  <c:v>Kommune</c:v>
                </c:pt>
                <c:pt idx="3">
                  <c:v>Fylkeskommuner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4.4</c:v>
                </c:pt>
                <c:pt idx="1">
                  <c:v>4.4</c:v>
                </c:pt>
                <c:pt idx="2">
                  <c:v>4.4</c:v>
                </c:pt>
                <c:pt idx="3">
                  <c:v>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A-45A9-92E8-BEE729FDB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14584"/>
        <c:axId val="429219176"/>
      </c:barChart>
      <c:catAx>
        <c:axId val="4292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1ECEE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429219176"/>
        <c:crossesAt val="0"/>
        <c:auto val="1"/>
        <c:lblAlgn val="ctr"/>
        <c:lblOffset val="100"/>
        <c:noMultiLvlLbl val="0"/>
      </c:catAx>
      <c:valAx>
        <c:axId val="42921917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5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429214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60498382398205E-2"/>
          <c:y val="5.5519396864899054E-2"/>
          <c:w val="0.86231006630699891"/>
          <c:h val="0.72615124047374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Svært uenig</c:v>
                </c:pt>
              </c:strCache>
            </c:strRef>
          </c:tx>
          <c:spPr>
            <a:solidFill>
              <a:srgbClr val="F7D8B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97" b="0" i="0" u="none" strike="noStrike" kern="1200" baseline="0">
                    <a:solidFill>
                      <a:srgbClr val="040138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0.000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AD-46E2-ADF3-9D47ABA2E6B2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Delvis uenig</c:v>
                </c:pt>
              </c:strCache>
            </c:strRef>
          </c:tx>
          <c:spPr>
            <a:solidFill>
              <a:srgbClr val="E5B28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97" b="0" i="0" u="none" strike="noStrike" kern="1200" baseline="0">
                    <a:solidFill>
                      <a:srgbClr val="040138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1">
                  <c:v>0.003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AD-46E2-ADF3-9D47ABA2E6B2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rgbClr val="D59569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97" b="0" i="0" u="none" strike="noStrike" kern="1200" baseline="0">
                    <a:solidFill>
                      <a:srgbClr val="040138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'Ark1'!$D$2:$D$6</c:f>
              <c:numCache>
                <c:formatCode>General</c:formatCode>
                <c:ptCount val="5"/>
                <c:pt idx="2">
                  <c:v>0.074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AD-46E2-ADF3-9D47ABA2E6B2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Delvis enig</c:v>
                </c:pt>
              </c:strCache>
            </c:strRef>
          </c:tx>
          <c:spPr>
            <a:solidFill>
              <a:srgbClr val="7C290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C29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AAD-46E2-ADF3-9D47ABA2E6B2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97" b="0" i="0" u="none" strike="noStrike" kern="1200" baseline="0">
                    <a:solidFill>
                      <a:srgbClr val="040138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'Ark1'!$E$2:$E$6</c:f>
              <c:numCache>
                <c:formatCode>General</c:formatCode>
                <c:ptCount val="5"/>
                <c:pt idx="3">
                  <c:v>0.471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AD-46E2-ADF3-9D47ABA2E6B2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Svært enig</c:v>
                </c:pt>
              </c:strCache>
            </c:strRef>
          </c:tx>
          <c:spPr>
            <a:solidFill>
              <a:srgbClr val="B8683E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B8683E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7AAD-46E2-ADF3-9D47ABA2E6B2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97" b="0" i="0" u="none" strike="noStrike" kern="1200" baseline="0">
                    <a:solidFill>
                      <a:srgbClr val="040138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'Ark1'!$F$2:$F$6</c:f>
              <c:numCache>
                <c:formatCode>General</c:formatCode>
                <c:ptCount val="5"/>
                <c:pt idx="4">
                  <c:v>0.451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AD-46E2-ADF3-9D47ABA2E6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100"/>
        <c:axId val="1695893936"/>
        <c:axId val="1271762528"/>
      </c:barChart>
      <c:catAx>
        <c:axId val="169589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71762528"/>
        <c:crosses val="autoZero"/>
        <c:auto val="1"/>
        <c:lblAlgn val="ctr"/>
        <c:lblOffset val="100"/>
        <c:noMultiLvlLbl val="0"/>
      </c:catAx>
      <c:valAx>
        <c:axId val="1271762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rgbClr val="E1ECEE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695893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197" b="0" i="0" u="none" strike="noStrike" kern="1200" baseline="0">
          <a:solidFill>
            <a:srgbClr val="040138"/>
          </a:solidFill>
          <a:latin typeface="Inter" panose="020B0604020202020204" charset="0"/>
          <a:ea typeface="Inter" panose="020B0604020202020204" charset="0"/>
          <a:cs typeface="+mn-cs"/>
        </a:defRPr>
      </a:pPr>
      <a:endParaRPr lang="nb-NO"/>
    </a:p>
  </c:txPr>
  <c:externalData r:id="rId3">
    <c:autoUpdate val="0"/>
  </c:externalData>
</c:chartSpace>
</file>

<file path=ppt/charts/chart3.xml><?xml version="1.0" encoding="utf-8"?>
<c:chartSpace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9684540378055"/>
          <c:y val="5.0386293638437753E-2"/>
          <c:w val="0.87294058281339004"/>
          <c:h val="0.770998797211850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Svarfordeling</c:v>
                </c:pt>
              </c:strCache>
            </c:strRef>
          </c:tx>
          <c:spPr>
            <a:ln w="57150" cap="rnd">
              <a:solidFill>
                <a:srgbClr val="E5B285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5B285"/>
              </a:solidFill>
              <a:ln w="57150">
                <a:solidFill>
                  <a:srgbClr val="E5B285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0.004</c:v>
                </c:pt>
                <c:pt idx="1">
                  <c:v>0.020</c:v>
                </c:pt>
                <c:pt idx="2">
                  <c:v>0.124</c:v>
                </c:pt>
                <c:pt idx="3">
                  <c:v>0.503</c:v>
                </c:pt>
                <c:pt idx="4">
                  <c:v>0.349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CE-4006-8217-F12B35B62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587512"/>
        <c:axId val="1241585216"/>
      </c:lineChart>
      <c:catAx>
        <c:axId val="124158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41585216"/>
        <c:crossesAt val="0"/>
        <c:auto val="1"/>
        <c:lblAlgn val="ctr"/>
        <c:lblOffset val="100"/>
        <c:noMultiLvlLbl val="0"/>
      </c:catAx>
      <c:valAx>
        <c:axId val="1241585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1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12415875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1687042013578"/>
          <c:y val="5.0386357451892502E-2"/>
          <c:w val="0.87294058281339004"/>
          <c:h val="0.770998797211850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Svarfordeling</c:v>
                </c:pt>
              </c:strCache>
            </c:strRef>
          </c:tx>
          <c:spPr>
            <a:ln w="57150" cap="rnd">
              <a:solidFill>
                <a:srgbClr val="E5B285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5B285"/>
              </a:solidFill>
              <a:ln w="57150">
                <a:solidFill>
                  <a:srgbClr val="E5B285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0.000</c:v>
                </c:pt>
                <c:pt idx="1">
                  <c:v>0.003</c:v>
                </c:pt>
                <c:pt idx="2">
                  <c:v>0.074</c:v>
                </c:pt>
                <c:pt idx="3">
                  <c:v>0.471</c:v>
                </c:pt>
                <c:pt idx="4">
                  <c:v>0.451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D4-4D9B-BC87-47F146A2B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587512"/>
        <c:axId val="1241585216"/>
      </c:lineChart>
      <c:catAx>
        <c:axId val="124158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41585216"/>
        <c:crossesAt val="0"/>
        <c:auto val="1"/>
        <c:lblAlgn val="ctr"/>
        <c:lblOffset val="100"/>
        <c:noMultiLvlLbl val="0"/>
      </c:catAx>
      <c:valAx>
        <c:axId val="1241585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1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415875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197" b="0" i="0" u="none" strike="noStrike" kern="1200" baseline="0">
          <a:solidFill>
            <a:srgbClr val="040138"/>
          </a:solidFill>
          <a:latin typeface="Inter" panose="020B0604020202020204" charset="0"/>
          <a:ea typeface="Inter" panose="020B0604020202020204" charset="0"/>
          <a:cs typeface="+mn-cs"/>
        </a:defRPr>
      </a:pPr>
      <a:endParaRPr lang="nb-NO"/>
    </a:p>
  </c:txPr>
  <c:externalData r:id="rId3">
    <c:autoUpdate val="0"/>
  </c:externalData>
</c:chartSpace>
</file>

<file path=ppt/charts/chart4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5B285"/>
            </a:solidFill>
            <a:ln>
              <a:solidFill>
                <a:srgbClr val="E5B285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Trossamfunnet Den norske kirke</c:v>
                </c:pt>
                <c:pt idx="1">
                  <c:v>Trossamfunnet Den norske kirke</c:v>
                </c:pt>
                <c:pt idx="2">
                  <c:v>Kommune</c:v>
                </c:pt>
                <c:pt idx="3">
                  <c:v>Fylkeskommuner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4.2</c:v>
                </c:pt>
                <c:pt idx="1">
                  <c:v>4.2</c:v>
                </c:pt>
                <c:pt idx="2">
                  <c:v>4.2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7-4C25-A540-9D41DB21E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14584"/>
        <c:axId val="429219176"/>
      </c:barChart>
      <c:catAx>
        <c:axId val="4292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1ECEE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Inter" panose="020B0604020202020204" charset="0"/>
                <a:ea typeface="+mn-ea"/>
                <a:cs typeface="+mn-cs"/>
              </a:defRPr>
            </a:pPr>
            <a:endParaRPr lang="nb-NO"/>
          </a:p>
        </c:txPr>
        <c:crossAx val="429219176"/>
        <c:crossesAt val="0"/>
        <c:auto val="1"/>
        <c:lblAlgn val="ctr"/>
        <c:lblOffset val="100"/>
        <c:noMultiLvlLbl val="0"/>
      </c:catAx>
      <c:valAx>
        <c:axId val="42921917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5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Inter" panose="020B0604020202020204" charset="0"/>
                <a:ea typeface="+mn-ea"/>
                <a:cs typeface="+mn-cs"/>
              </a:defRPr>
            </a:pPr>
            <a:endParaRPr lang="nb-NO"/>
          </a:p>
        </c:txPr>
        <c:crossAx val="429214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60498382398205E-2"/>
          <c:y val="5.5519396864899054E-2"/>
          <c:w val="0.86231006630699891"/>
          <c:h val="0.72615124047374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Svært uenig</c:v>
                </c:pt>
              </c:strCache>
            </c:strRef>
          </c:tx>
          <c:spPr>
            <a:solidFill>
              <a:srgbClr val="F7D8B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0.002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C-4CD9-812A-A57CBDFC29FC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Delvis uenig</c:v>
                </c:pt>
              </c:strCache>
            </c:strRef>
          </c:tx>
          <c:spPr>
            <a:solidFill>
              <a:srgbClr val="E5B28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1">
                  <c:v>0.013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BC-4CD9-812A-A57CBDFC29FC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rgbClr val="D59569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'Ark1'!$D$2:$D$6</c:f>
              <c:numCache>
                <c:formatCode>General</c:formatCode>
                <c:ptCount val="5"/>
                <c:pt idx="2">
                  <c:v>0.081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BC-4CD9-812A-A57CBDFC29FC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Delvis enig</c:v>
                </c:pt>
              </c:strCache>
            </c:strRef>
          </c:tx>
          <c:spPr>
            <a:solidFill>
              <a:srgbClr val="7C290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C29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2BC-4CD9-812A-A57CBDFC29FC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'Ark1'!$E$2:$E$6</c:f>
              <c:numCache>
                <c:formatCode>General</c:formatCode>
                <c:ptCount val="5"/>
                <c:pt idx="3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BC-4CD9-812A-A57CBDFC29FC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Svært enig</c:v>
                </c:pt>
              </c:strCache>
            </c:strRef>
          </c:tx>
          <c:spPr>
            <a:solidFill>
              <a:srgbClr val="B8683E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B8683E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A2BC-4CD9-812A-A57CBDFC29FC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'Ark1'!$F$2:$F$6</c:f>
              <c:numCache>
                <c:formatCode>General</c:formatCode>
                <c:ptCount val="5"/>
                <c:pt idx="4">
                  <c:v>0.279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BC-4CD9-812A-A57CBDFC29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100"/>
        <c:axId val="1695893936"/>
        <c:axId val="1271762528"/>
      </c:barChart>
      <c:catAx>
        <c:axId val="169589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71762528"/>
        <c:crosses val="autoZero"/>
        <c:auto val="1"/>
        <c:lblAlgn val="ctr"/>
        <c:lblOffset val="100"/>
        <c:noMultiLvlLbl val="0"/>
      </c:catAx>
      <c:valAx>
        <c:axId val="1271762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rgbClr val="E1ECEE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1695893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1687042013578"/>
          <c:y val="5.0386357451892502E-2"/>
          <c:w val="0.87294058281339004"/>
          <c:h val="0.770998797211850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Svarfordeling</c:v>
                </c:pt>
              </c:strCache>
            </c:strRef>
          </c:tx>
          <c:spPr>
            <a:ln w="57150" cap="rnd">
              <a:solidFill>
                <a:srgbClr val="E5B285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5B285"/>
              </a:solidFill>
              <a:ln w="57150">
                <a:solidFill>
                  <a:srgbClr val="E5B285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0.002</c:v>
                </c:pt>
                <c:pt idx="1">
                  <c:v>0.013</c:v>
                </c:pt>
                <c:pt idx="2">
                  <c:v>0.081</c:v>
                </c:pt>
                <c:pt idx="3">
                  <c:v>0.625</c:v>
                </c:pt>
                <c:pt idx="4">
                  <c:v>0.279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2A-4023-BE0F-3613181D0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587512"/>
        <c:axId val="1241585216"/>
      </c:lineChart>
      <c:catAx>
        <c:axId val="124158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41585216"/>
        <c:crossesAt val="0"/>
        <c:auto val="1"/>
        <c:lblAlgn val="ctr"/>
        <c:lblOffset val="100"/>
        <c:noMultiLvlLbl val="0"/>
      </c:catAx>
      <c:valAx>
        <c:axId val="1241585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1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12415875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5B285"/>
            </a:solidFill>
            <a:ln>
              <a:solidFill>
                <a:srgbClr val="E5B285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Trossamfunnet Den norske kirke</c:v>
                </c:pt>
                <c:pt idx="1">
                  <c:v>Trossamfunnet Den norske kirke</c:v>
                </c:pt>
                <c:pt idx="2">
                  <c:v>Kommune</c:v>
                </c:pt>
                <c:pt idx="3">
                  <c:v>Fylkeskommuner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4.3</c:v>
                </c:pt>
                <c:pt idx="2">
                  <c:v>4.3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25-43F2-868C-D516AD0C9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14584"/>
        <c:axId val="429219176"/>
      </c:barChart>
      <c:catAx>
        <c:axId val="4292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1ECEE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429219176"/>
        <c:crossesAt val="0"/>
        <c:auto val="1"/>
        <c:lblAlgn val="ctr"/>
        <c:lblOffset val="100"/>
        <c:noMultiLvlLbl val="0"/>
      </c:catAx>
      <c:valAx>
        <c:axId val="42921917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5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429214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60498382398205E-2"/>
          <c:y val="5.5519396864899054E-2"/>
          <c:w val="0.86231006630699891"/>
          <c:h val="0.72615124047374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Svært uenig</c:v>
                </c:pt>
              </c:strCache>
            </c:strRef>
          </c:tx>
          <c:spPr>
            <a:solidFill>
              <a:srgbClr val="F7D8B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0.007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86-42D3-9A8E-5D9FB1F01894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Delvis uenig</c:v>
                </c:pt>
              </c:strCache>
            </c:strRef>
          </c:tx>
          <c:spPr>
            <a:solidFill>
              <a:srgbClr val="E5B28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1">
                  <c:v>0.020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86-42D3-9A8E-5D9FB1F01894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rgbClr val="D59569">
                <a:alpha val="95000"/>
              </a:srgbClr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'Ark1'!$D$2:$D$6</c:f>
              <c:numCache>
                <c:formatCode>General</c:formatCode>
                <c:ptCount val="5"/>
                <c:pt idx="2">
                  <c:v>0.100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86-42D3-9A8E-5D9FB1F01894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Delvis enig</c:v>
                </c:pt>
              </c:strCache>
            </c:strRef>
          </c:tx>
          <c:spPr>
            <a:solidFill>
              <a:srgbClr val="B8683E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B868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686-42D3-9A8E-5D9FB1F01894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'Ark1'!$E$2:$E$6</c:f>
              <c:numCache>
                <c:formatCode>General</c:formatCode>
                <c:ptCount val="5"/>
                <c:pt idx="3">
                  <c:v>0.409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86-42D3-9A8E-5D9FB1F01894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Svært enig</c:v>
                </c:pt>
              </c:strCache>
            </c:strRef>
          </c:tx>
          <c:spPr>
            <a:solidFill>
              <a:srgbClr val="7C290F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7C290F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9686-42D3-9A8E-5D9FB1F01894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0138"/>
                    </a:solidFill>
                    <a:latin typeface="Gimbal Grotesque" panose="02000503050000020004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'Ark1'!$F$2:$F$6</c:f>
              <c:numCache>
                <c:formatCode>General</c:formatCode>
                <c:ptCount val="5"/>
                <c:pt idx="4">
                  <c:v>0.464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86-42D3-9A8E-5D9FB1F018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100"/>
        <c:axId val="1695893936"/>
        <c:axId val="1271762528"/>
      </c:barChart>
      <c:catAx>
        <c:axId val="169589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71762528"/>
        <c:crosses val="autoZero"/>
        <c:auto val="1"/>
        <c:lblAlgn val="ctr"/>
        <c:lblOffset val="100"/>
        <c:noMultiLvlLbl val="0"/>
      </c:catAx>
      <c:valAx>
        <c:axId val="1271762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rgbClr val="E1ECEE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1695893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78733685626948E-2"/>
          <c:y val="0.12109771765990025"/>
          <c:w val="0.87294058281339004"/>
          <c:h val="0.770998797211850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Svarfordeling</c:v>
                </c:pt>
              </c:strCache>
            </c:strRef>
          </c:tx>
          <c:spPr>
            <a:ln w="57150" cap="rnd">
              <a:solidFill>
                <a:srgbClr val="E5B285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5B285"/>
              </a:solidFill>
              <a:ln w="57150">
                <a:solidFill>
                  <a:srgbClr val="E5B285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Veldig uenig</c:v>
                </c:pt>
                <c:pt idx="1">
                  <c:v>Uenig</c:v>
                </c:pt>
                <c:pt idx="2">
                  <c:v>Hverken enig eller uenig</c:v>
                </c:pt>
                <c:pt idx="3">
                  <c:v>Enig</c:v>
                </c:pt>
                <c:pt idx="4">
                  <c:v>Veldig enig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0.007</c:v>
                </c:pt>
                <c:pt idx="1">
                  <c:v>0.020</c:v>
                </c:pt>
                <c:pt idx="2">
                  <c:v>0.100</c:v>
                </c:pt>
                <c:pt idx="3">
                  <c:v>0.409</c:v>
                </c:pt>
                <c:pt idx="4">
                  <c:v>0.464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6E-4358-A03C-7539C2050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587512"/>
        <c:axId val="1241585216"/>
      </c:lineChart>
      <c:catAx>
        <c:axId val="124158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46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nb-NO"/>
          </a:p>
        </c:txPr>
        <c:crossAx val="1241585216"/>
        <c:crossesAt val="0"/>
        <c:auto val="1"/>
        <c:lblAlgn val="ctr"/>
        <c:lblOffset val="100"/>
        <c:noMultiLvlLbl val="0"/>
      </c:catAx>
      <c:valAx>
        <c:axId val="1241585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1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0138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nb-NO"/>
          </a:p>
        </c:txPr>
        <c:crossAx val="12415875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26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27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28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29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30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31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66b2f1b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466b2f1b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0a370958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50a370958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50a370958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50a370958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50a370958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50a370958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50a370958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50a370958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50a370958e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50a370958e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50a370958e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50a370958e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50a370958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50a370958e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50a370958e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50a370958e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50a370958e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50a370958e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50a370958e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50a370958e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466b2f1b5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466b2f1b5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50a370958e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50a370958e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50a370958e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50a370958e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50a370958e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50a370958e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50a370958e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50a370958e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50a370958e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50a370958e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50a370958e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50a370958e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50a370958e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50a370958e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50a370958e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50a370958e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50a370958e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50a370958e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50a370958e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150a370958e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466b2f1b5f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466b2f1b5f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50a370958e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150a370958e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50a370958e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150a370958e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50a370958e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150a370958e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50a370958e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50a370958e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50a370958e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150a370958e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50a370958e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150a370958e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466b2f1da0_1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466b2f1da0_1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466b2f1b5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466b2f1b5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340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466b2f1da0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466b2f1da0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466b2f1d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466b2f1d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50a370958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50a370958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466b2f1da0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466b2f1da0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466b2f1da0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466b2f1da0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466b2f1da0_1_17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0" name="Google Shape;90;g1466b2f1da0_1_17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91" name="Google Shape;91;g1466b2f1da0_1_17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66b2f1da0_1_18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466b2f1da0_1_18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2" name="Google Shape;102;g1466b2f1da0_1_18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3" name="Google Shape;103;g1466b2f1da0_1_18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66b2f1da0_1_19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466b2f1da0_1_19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66b2f1da0_1_194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g1466b2f1da0_1_19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0" name="Google Shape;110;g1466b2f1da0_1_19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466b2f1da0_1_19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3" name="Google Shape;113;g1466b2f1da0_1_19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66b2f1da0_1_20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466b2f1da0_1_20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17" name="Google Shape;117;g1466b2f1da0_1_20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8" name="Google Shape;118;g1466b2f1da0_1_20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g1466b2f1da0_1_20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66b2f1da0_1_207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22" name="Google Shape;122;g1466b2f1da0_1_20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466b2f1da0_1_210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5" name="Google Shape;125;g1466b2f1da0_1_210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g1466b2f1da0_1_2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66b2f1da0_1_2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E"/>
              </a:buClr>
              <a:buSzPts val="2400"/>
              <a:buNone/>
              <a:defRPr sz="2400">
                <a:solidFill>
                  <a:srgbClr val="88888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E"/>
              </a:buClr>
              <a:buSzPts val="2000"/>
              <a:buNone/>
              <a:defRPr sz="2000">
                <a:solidFill>
                  <a:srgbClr val="8888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E"/>
              </a:buClr>
              <a:buSzPts val="1800"/>
              <a:buNone/>
              <a:defRPr sz="1800">
                <a:solidFill>
                  <a:srgbClr val="8888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E"/>
              </a:buClr>
              <a:buSzPts val="1600"/>
              <a:buNone/>
              <a:defRPr sz="1600">
                <a:solidFill>
                  <a:srgbClr val="8888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E"/>
              </a:buClr>
              <a:buSzPts val="1600"/>
              <a:buNone/>
              <a:defRPr sz="1600">
                <a:solidFill>
                  <a:srgbClr val="8888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E"/>
              </a:buClr>
              <a:buSzPts val="1600"/>
              <a:buNone/>
              <a:defRPr sz="1600">
                <a:solidFill>
                  <a:srgbClr val="8888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E"/>
              </a:buClr>
              <a:buSzPts val="1600"/>
              <a:buNone/>
              <a:defRPr sz="1600">
                <a:solidFill>
                  <a:srgbClr val="8888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E"/>
              </a:buClr>
              <a:buSzPts val="1600"/>
              <a:buNone/>
              <a:defRPr sz="1600">
                <a:solidFill>
                  <a:srgbClr val="8888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E"/>
              </a:buClr>
              <a:buSzPts val="1600"/>
              <a:buNone/>
              <a:defRPr sz="1600">
                <a:solidFill>
                  <a:srgbClr val="88888E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66b2f1da0_1_17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g1466b2f1da0_1_17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g1466b2f1da0_1_17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8.xml"/><Relationship Id="rId5" Type="http://schemas.openxmlformats.org/officeDocument/2006/relationships/image" Target="../media/image2.png"/><Relationship Id="rId4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9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1.xml"/><Relationship Id="rId5" Type="http://schemas.openxmlformats.org/officeDocument/2006/relationships/image" Target="../media/image2.png"/><Relationship Id="rId4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4.xml"/><Relationship Id="rId5" Type="http://schemas.openxmlformats.org/officeDocument/2006/relationships/image" Target="../media/image2.png"/><Relationship Id="rId4" Type="http://schemas.openxmlformats.org/officeDocument/2006/relationships/image" Target="../media/image7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8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9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20.xml"/><Relationship Id="rId5" Type="http://schemas.openxmlformats.org/officeDocument/2006/relationships/image" Target="../media/image2.png"/><Relationship Id="rId4" Type="http://schemas.openxmlformats.org/officeDocument/2006/relationships/image" Target="../media/image9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2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2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23.xml"/><Relationship Id="rId5" Type="http://schemas.openxmlformats.org/officeDocument/2006/relationships/image" Target="../media/image2.png"/><Relationship Id="rId4" Type="http://schemas.openxmlformats.org/officeDocument/2006/relationships/chart" Target="../charts/char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2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2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26.xml"/><Relationship Id="rId5" Type="http://schemas.openxmlformats.org/officeDocument/2006/relationships/image" Target="../media/image2.png"/><Relationship Id="rId4" Type="http://schemas.openxmlformats.org/officeDocument/2006/relationships/chart" Target="../charts/char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2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28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29.xml"/><Relationship Id="rId5" Type="http://schemas.openxmlformats.org/officeDocument/2006/relationships/image" Target="../media/image2.png"/><Relationship Id="rId4" Type="http://schemas.openxmlformats.org/officeDocument/2006/relationships/chart" Target="../charts/char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30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3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bedrekommune@kf.no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2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5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slide1.xml><?xml version="1.0" encoding="utf-8"?>
<p:sld xmlns:a16="http://schemas.microsoft.com/office/drawing/2014/main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466b2f1b5f_0_0"/>
          <p:cNvSpPr txBox="1">
            <a:spLocks noGrp="1"/>
          </p:cNvSpPr>
          <p:nvPr>
            <p:ph type="ctrTitle"/>
          </p:nvPr>
        </p:nvSpPr>
        <p:spPr>
          <a:xfrm>
            <a:off x="1119299" y="1750200"/>
            <a:ext cx="6830895" cy="148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400" b="1" dirty="0">
                <a:solidFill>
                  <a:srgbClr val="050037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r>
              <a:rPr lang="no-NO" sz="4400" b="1" dirty="0">
                <a:solidFill>
                  <a:srgbClr val="050037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  <a:r>
              <a:rPr lang="nb-NO" sz="4400" b="1" dirty="0">
                <a:solidFill>
                  <a:srgbClr val="05003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4400" b="1" dirty="0">
                <a:solidFill>
                  <a:srgbClr val="050037"/>
                </a:solidFill>
                <a:latin typeface="Inter"/>
                <a:ea typeface="Inter"/>
                <a:cs typeface="Inter"/>
                <a:sym typeface="Inter"/>
              </a:rPr>
              <a:t>AVGJØRENDE</a:t>
            </a:r>
            <a:endParaRPr sz="4400" b="1" dirty="0">
              <a:solidFill>
                <a:srgbClr val="05003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4400" b="1" dirty="0">
                <a:solidFill>
                  <a:srgbClr val="050037"/>
                </a:solidFill>
                <a:latin typeface="Inter"/>
                <a:ea typeface="Inter"/>
                <a:cs typeface="Inter"/>
                <a:sym typeface="Inter"/>
              </a:rPr>
              <a:t>FAKTORER</a:t>
            </a:r>
            <a:endParaRPr sz="4400" b="1" dirty="0">
              <a:solidFill>
                <a:srgbClr val="05003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34" name="Google Shape;134;g1466b2f1b5f_0_0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g1466b2f1b5f_0_0"/>
          <p:cNvSpPr txBox="1">
            <a:spLocks noGrp="1"/>
          </p:cNvSpPr>
          <p:nvPr>
            <p:ph type="ctrTitle"/>
          </p:nvPr>
        </p:nvSpPr>
        <p:spPr>
          <a:xfrm>
            <a:off x="1119300" y="4131000"/>
            <a:ext cx="5840400" cy="488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900" dirty="0">
                <a:solidFill>
                  <a:srgbClr val="050037"/>
                </a:solidFill>
                <a:latin typeface="Inter"/>
                <a:ea typeface="Inter"/>
                <a:cs typeface="Inter"/>
                <a:sym typeface="Inter"/>
              </a:rPr>
              <a:t>10-FAKTOR: KS’ medarbeiderundersøkelse</a:t>
            </a:r>
            <a:endParaRPr sz="1900" dirty="0">
              <a:solidFill>
                <a:srgbClr val="05003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6" name="Google Shape;136;g1466b2f1b5f_0_0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>
                <a:solidFill>
                  <a:srgbClr val="6B7280"/>
                </a:solidFill>
              </a:rPr>
              <a:t>01</a:t>
            </a:r>
            <a:endParaRPr sz="1200">
              <a:solidFill>
                <a:srgbClr val="6B7280"/>
              </a:solidFill>
            </a:endParaRPr>
          </a:p>
        </p:txBody>
      </p:sp>
      <p:sp>
        <p:nvSpPr>
          <p:cNvPr id="137" name="Google Shape;137;g1466b2f1b5f_0_0"/>
          <p:cNvSpPr txBox="1">
            <a:spLocks noGrp="1"/>
          </p:cNvSpPr>
          <p:nvPr>
            <p:ph type="ctrTitle"/>
          </p:nvPr>
        </p:nvSpPr>
        <p:spPr>
          <a:xfrm>
            <a:off x="1119300" y="4619400"/>
            <a:ext cx="5840400" cy="488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 xmlns:a="http://schemas.openxmlformats.org/drawingml/2006/main">
            <a:pPr algn="l"/>
            <a:r>
              <a:rPr lang="nb-NO" sz="16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sp>
        <p:nvSpPr>
          <p:cNvPr id="2" name="Google Shape;137;g1466b2f1b5f_0_0">
            <a:extLst>
              <a:ext uri="{FF2B5EF4-FFF2-40B4-BE49-F238E27FC236}">
                <a16:creationId xmlns:a16="http://schemas.microsoft.com/office/drawing/2014/main" id="{2CC3DDBE-40C7-7128-AF06-2BCE3A3A2485}"/>
              </a:ext>
            </a:extLst>
          </p:cNvPr>
          <p:cNvSpPr txBox="1">
            <a:spLocks/>
          </p:cNvSpPr>
          <p:nvPr/>
        </p:nvSpPr>
        <p:spPr>
          <a:xfrm>
            <a:off x="1119300" y="5043565"/>
            <a:ext cx="58404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b-NO" sz="16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BE36983-21A6-7479-49E3-2D240FB51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951" y="1482167"/>
            <a:ext cx="5289259" cy="3512665"/>
          </a:xfrm>
          <a:prstGeom prst="rect">
            <a:avLst/>
          </a:prstGeom>
        </p:spPr>
      </p:pic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C504DBB5-3FB5-5D28-336B-C390C8C85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880675" y="5353425"/>
            <a:ext cx="23787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138;g1466b2f1b5f_0_0">
            <a:extLst>
              <a:ext uri="{FF2B5EF4-FFF2-40B4-BE49-F238E27FC236}">
                <a16:creationId xmlns:a16="http://schemas.microsoft.com/office/drawing/2014/main" id="{27464E2D-4F2E-AED6-E403-325DC68BF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880675" y="2058300"/>
            <a:ext cx="23787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4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A58B5F61-C403-F611-F886-FBF5D922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9" y="325186"/>
            <a:ext cx="1220625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" name="Google Shape;256;g150a370958e_0_30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57;g150a370958e_0_30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6B7280"/>
                </a:solidFill>
              </a:rPr>
              <a:t>10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260" name="Google Shape;260;g150a370958e_0_30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2: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MESTRINGSTRO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1" name="Google Shape;261;g150a370958e_0_30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gjennomsnitt</a:t>
            </a:r>
            <a:endParaRPr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2" name="Google Shape;262;g150a370958e_0_30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63 %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lang="en-US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3" name="Google Shape;263;g150a370958e_0_30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28 %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Veldig enig</a:t>
            </a:r>
            <a:endParaRPr lang="en-US"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Diagram 23">
            <a:extLst>
              <a:ext uri="{FF2B5EF4-FFF2-40B4-BE49-F238E27FC236}">
                <a16:creationId xmlns:a16="http://schemas.microsoft.com/office/drawing/2014/main" id="{1D4338DB-D15C-4349-A9B3-C7F1A3AD9F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151804"/>
              </p:ext>
            </p:extLst>
          </p:nvPr>
        </p:nvGraphicFramePr>
        <p:xfrm>
          <a:off x="822924" y="2084664"/>
          <a:ext cx="7691684" cy="402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FB95B517-021D-8A15-D81B-B405067B42E3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2EE7598B-DEE6-DCFC-6AE1-16EE7BE9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445B24CB-B41B-8DA3-6D6E-2C9BCB57E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9" name="Google Shape;269;g150a370958e_0_42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Google Shape;270;g150a370958e_0_42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1</a:t>
            </a:r>
            <a:r>
              <a:rPr lang="en-US" sz="1200" dirty="0">
                <a:solidFill>
                  <a:srgbClr val="6B7280"/>
                </a:solidFill>
              </a:rPr>
              <a:t>1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273" name="Google Shape;273;g150a370958e_0_42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2: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MESTRINGSTRO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4" name="Google Shape;274;g150a370958e_0_42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linje</a:t>
            </a:r>
            <a:r>
              <a:rPr lang="nb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diagram</a:t>
            </a:r>
            <a:endParaRPr b="1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5" name="Google Shape;275;g150a370958e_0_42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63 %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lang="en-US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6" name="Google Shape;276;g150a370958e_0_42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28 %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Veldig enig</a:t>
            </a:r>
            <a:endParaRPr lang="en-US"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Chart 25">
            <a:extLst>
              <a:ext uri="{FF2B5EF4-FFF2-40B4-BE49-F238E27FC236}">
                <a16:creationId xmlns:a16="http://schemas.microsoft.com/office/drawing/2014/main" id="{8A4A5881-7DC8-4777-8C7A-499C4689AB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109223"/>
              </p:ext>
            </p:extLst>
          </p:nvPr>
        </p:nvGraphicFramePr>
        <p:xfrm>
          <a:off x="778300" y="2096078"/>
          <a:ext cx="7886726" cy="42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639EF11E-6CA5-F7F7-6262-92433730DF28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AC7D952B-25E9-8D27-8383-A273AABC0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CA253DD8-3352-C7FC-5600-117773D59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c="http://schemas.openxmlformats.org/drawingml/2006/chart" xmlns:a14="http://schemas.microsoft.com/office/drawing/2010/main" xmlns:adec="http://schemas.microsoft.com/office/drawing/2017/decorative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92">
            <a:extLst>
              <a:ext uri="{FF2B5EF4-FFF2-40B4-BE49-F238E27FC236}">
                <a16:creationId xmlns:a16="http://schemas.microsoft.com/office/drawing/2014/main" id="{2A340FD2-29FE-4A30-72FD-611D6EECB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430142"/>
              </p:ext>
            </p:extLst>
          </p:nvPr>
        </p:nvGraphicFramePr>
        <p:xfrm>
          <a:off x="1050085" y="2379946"/>
          <a:ext cx="6888455" cy="3668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82" name="Google Shape;282;g150a370958e_0_54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g150a370958e_0_54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1</a:t>
            </a:r>
            <a:r>
              <a:rPr lang="nb-NO" sz="1200" dirty="0">
                <a:solidFill>
                  <a:srgbClr val="6B7280"/>
                </a:solidFill>
              </a:rPr>
              <a:t>2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286" name="Google Shape;286;g150a370958e_0_54"/>
          <p:cNvSpPr txBox="1"/>
          <p:nvPr/>
        </p:nvSpPr>
        <p:spPr>
          <a:xfrm>
            <a:off x="1028300" y="809800"/>
            <a:ext cx="78981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Definisjon</a:t>
            </a:r>
            <a:r>
              <a:rPr lang="no-NO" sz="16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: Medarbeidernes opplevelse av å ha mulighet til å jobbe selvstendig og gjøre egne vurderinger i jobben sin, basert på egen kompetanse, og innen en definert jobbrolle. </a:t>
            </a:r>
            <a:r>
              <a:rPr lang="nb-NO" sz="16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(</a:t>
            </a:r>
            <a:r>
              <a:rPr lang="no-NO" sz="16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Også kalt jobbautonomi.</a:t>
            </a:r>
            <a:r>
              <a:rPr lang="nb-NO" sz="16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  <a:endParaRPr sz="1600">
              <a:solidFill>
                <a:srgbClr val="040138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87" name="Google Shape;287;g150a370958e_0_54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3: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AUTONOMI</a:t>
            </a:r>
            <a:endParaRPr sz="2400">
              <a:solidFill>
                <a:srgbClr val="16114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9" name="Google Shape;289;g150a370958e_0_54"/>
          <p:cNvSpPr txBox="1"/>
          <p:nvPr/>
        </p:nvSpPr>
        <p:spPr>
          <a:xfrm>
            <a:off x="1028300" y="2055313"/>
            <a:ext cx="293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Gjennomsnittsskår</a:t>
            </a:r>
            <a:endParaRPr b="1">
              <a:solidFill>
                <a:srgbClr val="2021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0" name="Google Shape;290;g150a370958e_0_54"/>
          <p:cNvSpPr/>
          <p:nvPr/>
        </p:nvSpPr>
        <p:spPr>
          <a:xfrm>
            <a:off x="8378125" y="3583450"/>
            <a:ext cx="3254100" cy="2254500"/>
          </a:xfrm>
          <a:prstGeom prst="roundRect">
            <a:avLst>
              <a:gd name="adj" fmla="val 16667"/>
            </a:avLst>
          </a:prstGeom>
          <a:solidFill>
            <a:srgbClr val="FDF5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Eksempel på måleindikator</a:t>
            </a:r>
            <a:endParaRPr b="1" dirty="0">
              <a:solidFill>
                <a:srgbClr val="040138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«Jeg har mulighet til å tenke og handle selvstendig i jobben min»</a:t>
            </a: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91" name="Google Shape;291;g150a370958e_0_54"/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8800" y="906877"/>
            <a:ext cx="2468850" cy="1639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9;g1466b2f1b5f_0_56">
            <a:extLst>
              <a:ext uri="{FF2B5EF4-FFF2-40B4-BE49-F238E27FC236}">
                <a16:creationId xmlns:a16="http://schemas.microsoft.com/office/drawing/2014/main" id="{4D6AB2ED-1D05-F1C0-6783-38878323BAAD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138;g1466b2f1b5f_0_0">
            <a:extLst>
              <a:ext uri="{FF2B5EF4-FFF2-40B4-BE49-F238E27FC236}">
                <a16:creationId xmlns:a16="http://schemas.microsoft.com/office/drawing/2014/main" id="{5F0C5097-DC98-81EE-ECCB-0D8E783B3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3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641BB444-B8A3-DA13-B50E-04E83BA5A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" name="Google Shape;296;g150a370958e_0_67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g150a370958e_0_67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1</a:t>
            </a:r>
            <a:r>
              <a:rPr lang="en-US" sz="1200" dirty="0">
                <a:solidFill>
                  <a:srgbClr val="6B7280"/>
                </a:solidFill>
              </a:rPr>
              <a:t>3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300" name="Google Shape;300;g150a370958e_0_67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3: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AUTONOMI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1" name="Google Shape;301;g150a370958e_0_67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gjennomsnitt</a:t>
            </a:r>
            <a:endParaRPr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2" name="Google Shape;302;g150a370958e_0_67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46 %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Veldig enig</a:t>
            </a:r>
            <a:endParaRPr lang="en-US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3" name="Google Shape;303;g150a370958e_0_67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41 %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lang="en-US"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Diagram 23">
            <a:extLst>
              <a:ext uri="{FF2B5EF4-FFF2-40B4-BE49-F238E27FC236}">
                <a16:creationId xmlns:a16="http://schemas.microsoft.com/office/drawing/2014/main" id="{47357684-6E0B-4DEF-A176-4478348F1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139821"/>
              </p:ext>
            </p:extLst>
          </p:nvPr>
        </p:nvGraphicFramePr>
        <p:xfrm>
          <a:off x="836247" y="1995605"/>
          <a:ext cx="7877895" cy="420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AA953779-675F-D6E9-3852-BC139FB4FE19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9B448954-0B11-A684-C732-01EA0FED2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F1264904-681F-730F-28BF-BFF679D9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" name="Google Shape;309;g150a370958e_0_79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0" name="Google Shape;310;g150a370958e_0_79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1</a:t>
            </a:r>
            <a:r>
              <a:rPr lang="en-US" sz="1200" dirty="0">
                <a:solidFill>
                  <a:srgbClr val="6B7280"/>
                </a:solidFill>
              </a:rPr>
              <a:t>4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313" name="Google Shape;313;g150a370958e_0_79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3: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AUTONOMI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4" name="Google Shape;314;g150a370958e_0_79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linje</a:t>
            </a:r>
            <a:r>
              <a:rPr lang="nb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diagram</a:t>
            </a:r>
            <a:endParaRPr b="1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5" name="Google Shape;315;g150a370958e_0_79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46 %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Veldig enig</a:t>
            </a: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6" name="Google Shape;316;g150a370958e_0_79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41 %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lang="en-US"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Chart 25">
            <a:extLst>
              <a:ext uri="{FF2B5EF4-FFF2-40B4-BE49-F238E27FC236}">
                <a16:creationId xmlns:a16="http://schemas.microsoft.com/office/drawing/2014/main" id="{4442DE6B-87FB-44EF-8C9F-1535D72B7E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966193"/>
              </p:ext>
            </p:extLst>
          </p:nvPr>
        </p:nvGraphicFramePr>
        <p:xfrm>
          <a:off x="987401" y="1733992"/>
          <a:ext cx="7782913" cy="446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49462ED7-FC2D-0E21-1A1F-B41EE5DE578F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1E93FED1-4437-EB0E-0BF8-7E48C459B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A1E2DF80-17E6-8F91-84C5-06525D18D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c="http://schemas.openxmlformats.org/drawingml/2006/chart" xmlns:a14="http://schemas.microsoft.com/office/drawing/2010/main" xmlns:adec="http://schemas.microsoft.com/office/drawing/2017/decorative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92">
            <a:extLst>
              <a:ext uri="{FF2B5EF4-FFF2-40B4-BE49-F238E27FC236}">
                <a16:creationId xmlns:a16="http://schemas.microsoft.com/office/drawing/2014/main" id="{14A36AAC-DE8B-DA48-7075-F7958057C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503647"/>
              </p:ext>
            </p:extLst>
          </p:nvPr>
        </p:nvGraphicFramePr>
        <p:xfrm>
          <a:off x="1060527" y="2497611"/>
          <a:ext cx="7246271" cy="3610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22" name="Google Shape;322;g150a370958e_0_91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" name="Google Shape;323;g150a370958e_0_91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1</a:t>
            </a:r>
            <a:r>
              <a:rPr lang="nb-NO" sz="1200" dirty="0">
                <a:solidFill>
                  <a:srgbClr val="6B7280"/>
                </a:solidFill>
              </a:rPr>
              <a:t>5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326" name="Google Shape;326;g150a370958e_0_91"/>
          <p:cNvSpPr txBox="1"/>
          <p:nvPr/>
        </p:nvSpPr>
        <p:spPr>
          <a:xfrm>
            <a:off x="1028300" y="809800"/>
            <a:ext cx="78981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Definisjon</a:t>
            </a:r>
            <a:r>
              <a:rPr lang="no-NO" sz="16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: Medarbeidernes opplevelse av å få brukt egen jobbrelevante kompetanse på en god måte i sin nåværende jobb. 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6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(</a:t>
            </a:r>
            <a:r>
              <a:rPr lang="no-NO" sz="16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Også kalt kompetansemobilisering.</a:t>
            </a:r>
            <a:r>
              <a:rPr lang="nb-NO" sz="16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  <a:endParaRPr sz="16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7" name="Google Shape;327;g150a370958e_0_91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4: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BRUK AV KOMPETANSE</a:t>
            </a:r>
            <a:endParaRPr sz="2400">
              <a:solidFill>
                <a:srgbClr val="16114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9" name="Google Shape;329;g150a370958e_0_91"/>
          <p:cNvSpPr txBox="1"/>
          <p:nvPr/>
        </p:nvSpPr>
        <p:spPr>
          <a:xfrm>
            <a:off x="1028300" y="2055313"/>
            <a:ext cx="293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Gjennomsnittsskår</a:t>
            </a:r>
            <a:endParaRPr b="1">
              <a:solidFill>
                <a:srgbClr val="2021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0" name="Google Shape;330;g150a370958e_0_91"/>
          <p:cNvSpPr/>
          <p:nvPr/>
        </p:nvSpPr>
        <p:spPr>
          <a:xfrm>
            <a:off x="8378125" y="3583450"/>
            <a:ext cx="3254100" cy="2254500"/>
          </a:xfrm>
          <a:prstGeom prst="roundRect">
            <a:avLst>
              <a:gd name="adj" fmla="val 16667"/>
            </a:avLst>
          </a:prstGeom>
          <a:solidFill>
            <a:srgbClr val="FDF5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Eksempel på måleindikator</a:t>
            </a:r>
            <a:endParaRPr b="1" dirty="0">
              <a:solidFill>
                <a:srgbClr val="040138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«Jeg får brukt det jeg kan (dvs. mine kunnskaper, ferdigheter og evner) slik jeg forventet da jeg tok denne jobben.»</a:t>
            </a: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31" name="Google Shape;331;g150a370958e_0_91"/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6825" y="501288"/>
            <a:ext cx="3006000" cy="19963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9;g1466b2f1b5f_0_56">
            <a:extLst>
              <a:ext uri="{FF2B5EF4-FFF2-40B4-BE49-F238E27FC236}">
                <a16:creationId xmlns:a16="http://schemas.microsoft.com/office/drawing/2014/main" id="{61BCA941-EC06-8AD7-84C8-60625C5011F2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138;g1466b2f1b5f_0_0">
            <a:extLst>
              <a:ext uri="{FF2B5EF4-FFF2-40B4-BE49-F238E27FC236}">
                <a16:creationId xmlns:a16="http://schemas.microsoft.com/office/drawing/2014/main" id="{1E663F35-24D2-2A29-8309-66A2C2167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3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C0C990F6-88E5-F465-9402-A0B8E7D48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6" name="Google Shape;336;g150a370958e_0_104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" name="Google Shape;337;g150a370958e_0_104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1</a:t>
            </a:r>
            <a:r>
              <a:rPr lang="en-US" sz="1200" dirty="0">
                <a:solidFill>
                  <a:srgbClr val="6B7280"/>
                </a:solidFill>
              </a:rPr>
              <a:t>6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340" name="Google Shape;340;g150a370958e_0_104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4: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BRUK AV KOMPETANSE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1" name="Google Shape;341;g150a370958e_0_104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gjennomsnitt</a:t>
            </a:r>
            <a:endParaRPr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2" name="Google Shape;342;g150a370958e_0_104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53 %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3" name="Google Shape;343;g150a370958e_0_104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31 %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Veldig enig</a:t>
            </a: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Diagram 23">
            <a:extLst>
              <a:ext uri="{FF2B5EF4-FFF2-40B4-BE49-F238E27FC236}">
                <a16:creationId xmlns:a16="http://schemas.microsoft.com/office/drawing/2014/main" id="{C3DAB7A4-E362-4291-B1DC-D4711D9754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438599"/>
              </p:ext>
            </p:extLst>
          </p:nvPr>
        </p:nvGraphicFramePr>
        <p:xfrm>
          <a:off x="786867" y="1942750"/>
          <a:ext cx="8217642" cy="4596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2C19A133-BE95-E5AB-CF05-B3060308B1AA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D259E0B0-1591-CF92-8286-509AA440F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87D4EF9F-F669-3E4C-992C-88A17001B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9" name="Google Shape;349;g150a370958e_0_116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0" name="Google Shape;350;g150a370958e_0_116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1</a:t>
            </a:r>
            <a:r>
              <a:rPr lang="en-US" sz="1200" dirty="0">
                <a:solidFill>
                  <a:srgbClr val="6B7280"/>
                </a:solidFill>
              </a:rPr>
              <a:t>7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353" name="Google Shape;353;g150a370958e_0_116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4: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BRUK AV KOMPETANSE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4" name="Google Shape;354;g150a370958e_0_116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linje</a:t>
            </a:r>
            <a:r>
              <a:rPr lang="nb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diagram</a:t>
            </a:r>
            <a:endParaRPr b="1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5" name="Google Shape;355;g150a370958e_0_116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53 %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6" name="Google Shape;356;g150a370958e_0_116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31 %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Veldig enig</a:t>
            </a: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Chart 25">
            <a:extLst>
              <a:ext uri="{FF2B5EF4-FFF2-40B4-BE49-F238E27FC236}">
                <a16:creationId xmlns:a16="http://schemas.microsoft.com/office/drawing/2014/main" id="{87F41897-0EF8-4E8A-863B-C0D496809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375004"/>
              </p:ext>
            </p:extLst>
          </p:nvPr>
        </p:nvGraphicFramePr>
        <p:xfrm>
          <a:off x="952204" y="2092129"/>
          <a:ext cx="7645981" cy="422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210CBAC2-5630-313E-D0B9-15BA2362F430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8E3E4975-05FC-5382-283C-F317E747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05E050B5-011E-9FD2-A6BF-85DBE1D01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c="http://schemas.openxmlformats.org/drawingml/2006/chart" xmlns:a14="http://schemas.microsoft.com/office/drawing/2010/main" xmlns:adec="http://schemas.microsoft.com/office/drawing/2017/decorative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92">
            <a:extLst>
              <a:ext uri="{FF2B5EF4-FFF2-40B4-BE49-F238E27FC236}">
                <a16:creationId xmlns:a16="http://schemas.microsoft.com/office/drawing/2014/main" id="{14B75623-FEF6-8F44-F7F5-A0DB9FC31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668766"/>
              </p:ext>
            </p:extLst>
          </p:nvPr>
        </p:nvGraphicFramePr>
        <p:xfrm>
          <a:off x="1043441" y="2421324"/>
          <a:ext cx="6901743" cy="3521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62" name="Google Shape;362;g150a370958e_0_128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g150a370958e_0_128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1</a:t>
            </a:r>
            <a:r>
              <a:rPr lang="nb-NO" sz="1200" dirty="0">
                <a:solidFill>
                  <a:srgbClr val="6B7280"/>
                </a:solidFill>
              </a:rPr>
              <a:t>8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366" name="Google Shape;366;g150a370958e_0_128"/>
          <p:cNvSpPr txBox="1"/>
          <p:nvPr/>
        </p:nvSpPr>
        <p:spPr>
          <a:xfrm>
            <a:off x="1028300" y="809800"/>
            <a:ext cx="78981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600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Definisjon</a:t>
            </a:r>
            <a:r>
              <a:rPr lang="nb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: Ledelse som vektlegger at den enkelte medarbeider skal få utvikle seg og bli best mulig ut fra sine egne forutsetninger, slik at medarbeideren opplever mestring og yter sitt beste.</a:t>
            </a:r>
            <a:endParaRPr lang="nb-NO" sz="1600" dirty="0">
              <a:solidFill>
                <a:srgbClr val="040138"/>
              </a:solidFill>
              <a:latin typeface="Inter"/>
              <a:ea typeface="Inter"/>
              <a:cs typeface="Inter"/>
            </a:endParaRPr>
          </a:p>
        </p:txBody>
      </p:sp>
      <p:sp>
        <p:nvSpPr>
          <p:cNvPr id="367" name="Google Shape;367;g150a370958e_0_128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5: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MESTRINGSORIENTERT LEDELSE</a:t>
            </a:r>
            <a:endParaRPr sz="2400">
              <a:solidFill>
                <a:srgbClr val="16114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9" name="Google Shape;369;g150a370958e_0_128"/>
          <p:cNvSpPr txBox="1"/>
          <p:nvPr/>
        </p:nvSpPr>
        <p:spPr>
          <a:xfrm>
            <a:off x="1028300" y="2055313"/>
            <a:ext cx="293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Gjennomsnittsskår</a:t>
            </a:r>
            <a:endParaRPr b="1">
              <a:solidFill>
                <a:srgbClr val="2021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0" name="Google Shape;370;g150a370958e_0_128"/>
          <p:cNvSpPr/>
          <p:nvPr/>
        </p:nvSpPr>
        <p:spPr>
          <a:xfrm>
            <a:off x="8378125" y="3583450"/>
            <a:ext cx="3254100" cy="2254500"/>
          </a:xfrm>
          <a:prstGeom prst="roundRect">
            <a:avLst>
              <a:gd name="adj" fmla="val 16667"/>
            </a:avLst>
          </a:prstGeom>
          <a:solidFill>
            <a:srgbClr val="FDF5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Eksempel på måleindikator</a:t>
            </a:r>
            <a:endParaRPr b="1" dirty="0">
              <a:solidFill>
                <a:srgbClr val="040138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«Min nærmeste leder gir meg nyttige råd og støtte slik at jeg kan forbedre meg.»</a:t>
            </a: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71" name="Google Shape;371;g150a370958e_0_128"/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0050" y="850958"/>
            <a:ext cx="2648485" cy="17588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9;g1466b2f1b5f_0_56">
            <a:extLst>
              <a:ext uri="{FF2B5EF4-FFF2-40B4-BE49-F238E27FC236}">
                <a16:creationId xmlns:a16="http://schemas.microsoft.com/office/drawing/2014/main" id="{E16E9842-84D4-C686-F280-B78D598DD1E3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138;g1466b2f1b5f_0_0">
            <a:extLst>
              <a:ext uri="{FF2B5EF4-FFF2-40B4-BE49-F238E27FC236}">
                <a16:creationId xmlns:a16="http://schemas.microsoft.com/office/drawing/2014/main" id="{12E007D8-FBF4-6305-D9A2-FFC597A96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3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22E4E9E9-2BE3-4D25-F5C9-1C6520CC8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6" name="Google Shape;376;g150a370958e_0_141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" name="Google Shape;377;g150a370958e_0_141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1</a:t>
            </a:r>
            <a:r>
              <a:rPr lang="en-US" sz="1200" dirty="0">
                <a:solidFill>
                  <a:srgbClr val="6B7280"/>
                </a:solidFill>
              </a:rPr>
              <a:t>9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380" name="Google Shape;380;g150a370958e_0_141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5: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MESTRINGSORIENTERT LEDELSE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1" name="Google Shape;381;g150a370958e_0_141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gjennomsnitt</a:t>
            </a:r>
            <a:endParaRPr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2" name="Google Shape;382;g150a370958e_0_141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37 %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3" name="Google Shape;383;g150a370958e_0_141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30 %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Hverken enig eller uenig</a:t>
            </a: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Diagram 23">
            <a:extLst>
              <a:ext uri="{FF2B5EF4-FFF2-40B4-BE49-F238E27FC236}">
                <a16:creationId xmlns:a16="http://schemas.microsoft.com/office/drawing/2014/main" id="{3AFADA26-CFE4-4A95-BD88-C08343FB5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758946"/>
              </p:ext>
            </p:extLst>
          </p:nvPr>
        </p:nvGraphicFramePr>
        <p:xfrm>
          <a:off x="928567" y="1990587"/>
          <a:ext cx="7693256" cy="4211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8931BCB0-DA3E-0EB5-5A31-B4B2AC405C1F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F1C39E10-E386-EFD5-5EA3-CC57DE73F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BE812908-9CED-2C0B-D4C5-B746D0704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Google Shape;157;g1466b2f1b5f_0_56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g1466b2f1b5f_0_56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0</a:t>
            </a:r>
            <a:r>
              <a:rPr lang="en-US" sz="1200" dirty="0">
                <a:solidFill>
                  <a:srgbClr val="6B7280"/>
                </a:solidFill>
              </a:rPr>
              <a:t>2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161" name="Google Shape;161;g1466b2f1b5f_0_56"/>
          <p:cNvSpPr/>
          <p:nvPr/>
        </p:nvSpPr>
        <p:spPr>
          <a:xfrm>
            <a:off x="1065000" y="1872200"/>
            <a:ext cx="3907200" cy="53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4740000" algn="bl" rotWithShape="0">
              <a:srgbClr val="6B728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900" dirty="0"/>
              <a:t>1.</a:t>
            </a:r>
            <a:r>
              <a:rPr lang="nb-NO" sz="1900" dirty="0"/>
              <a:t> </a:t>
            </a:r>
            <a:r>
              <a:rPr lang="no-NO" sz="1900" dirty="0"/>
              <a:t>Indre motiva</a:t>
            </a:r>
            <a:r>
              <a:rPr lang="nb-NO" sz="1900" dirty="0"/>
              <a:t>s</a:t>
            </a:r>
            <a:r>
              <a:rPr lang="no-NO" sz="1900" dirty="0"/>
              <a:t>jon</a:t>
            </a:r>
            <a:endParaRPr sz="1900" dirty="0"/>
          </a:p>
        </p:txBody>
      </p:sp>
      <p:sp>
        <p:nvSpPr>
          <p:cNvPr id="162" name="Google Shape;162;g1466b2f1b5f_0_56"/>
          <p:cNvSpPr/>
          <p:nvPr/>
        </p:nvSpPr>
        <p:spPr>
          <a:xfrm>
            <a:off x="1065000" y="2699767"/>
            <a:ext cx="3907200" cy="53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4740000" algn="bl" rotWithShape="0">
              <a:srgbClr val="6B728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900" dirty="0"/>
              <a:t>2.</a:t>
            </a:r>
            <a:r>
              <a:rPr lang="nb-NO" sz="1900" dirty="0"/>
              <a:t> </a:t>
            </a:r>
            <a:r>
              <a:rPr lang="no-NO" sz="1900" dirty="0"/>
              <a:t>Mestringstro</a:t>
            </a:r>
            <a:endParaRPr sz="1900" dirty="0"/>
          </a:p>
        </p:txBody>
      </p:sp>
      <p:sp>
        <p:nvSpPr>
          <p:cNvPr id="163" name="Google Shape;163;g1466b2f1b5f_0_56"/>
          <p:cNvSpPr/>
          <p:nvPr/>
        </p:nvSpPr>
        <p:spPr>
          <a:xfrm>
            <a:off x="1065000" y="3527333"/>
            <a:ext cx="3907200" cy="53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4740000" algn="bl" rotWithShape="0">
              <a:srgbClr val="6B728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900" dirty="0"/>
              <a:t>3.</a:t>
            </a:r>
            <a:r>
              <a:rPr lang="nb-NO" sz="1900" dirty="0"/>
              <a:t> </a:t>
            </a:r>
            <a:r>
              <a:rPr lang="no-NO" sz="1900" dirty="0"/>
              <a:t>Autonomi</a:t>
            </a:r>
            <a:endParaRPr sz="1900" dirty="0"/>
          </a:p>
        </p:txBody>
      </p:sp>
      <p:sp>
        <p:nvSpPr>
          <p:cNvPr id="164" name="Google Shape;164;g1466b2f1b5f_0_56"/>
          <p:cNvSpPr/>
          <p:nvPr/>
        </p:nvSpPr>
        <p:spPr>
          <a:xfrm>
            <a:off x="1065000" y="4354900"/>
            <a:ext cx="3907200" cy="53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4740000" algn="bl" rotWithShape="0">
              <a:srgbClr val="6B728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900" dirty="0"/>
              <a:t>4.</a:t>
            </a:r>
            <a:r>
              <a:rPr lang="nb-NO" sz="1900" dirty="0"/>
              <a:t> </a:t>
            </a:r>
            <a:r>
              <a:rPr lang="no-NO" sz="1900" dirty="0"/>
              <a:t>Bruk av kompetanse</a:t>
            </a:r>
            <a:endParaRPr sz="1900" dirty="0"/>
          </a:p>
        </p:txBody>
      </p:sp>
      <p:sp>
        <p:nvSpPr>
          <p:cNvPr id="165" name="Google Shape;165;g1466b2f1b5f_0_56"/>
          <p:cNvSpPr/>
          <p:nvPr/>
        </p:nvSpPr>
        <p:spPr>
          <a:xfrm>
            <a:off x="1065000" y="5257100"/>
            <a:ext cx="3907200" cy="53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4740000" algn="bl" rotWithShape="0">
              <a:srgbClr val="6B728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900" dirty="0"/>
              <a:t>5.</a:t>
            </a:r>
            <a:r>
              <a:rPr lang="nb-NO" sz="1900" dirty="0"/>
              <a:t> </a:t>
            </a:r>
            <a:r>
              <a:rPr lang="no-NO" sz="1900" dirty="0"/>
              <a:t>Mestringsorientert ledelse</a:t>
            </a:r>
            <a:endParaRPr sz="1900" dirty="0"/>
          </a:p>
        </p:txBody>
      </p:sp>
      <p:sp>
        <p:nvSpPr>
          <p:cNvPr id="166" name="Google Shape;166;g1466b2f1b5f_0_56"/>
          <p:cNvSpPr/>
          <p:nvPr/>
        </p:nvSpPr>
        <p:spPr>
          <a:xfrm>
            <a:off x="6301795" y="1872200"/>
            <a:ext cx="3907200" cy="53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4740000" algn="bl" rotWithShape="0">
              <a:srgbClr val="6B728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900" dirty="0"/>
              <a:t>6.</a:t>
            </a:r>
            <a:r>
              <a:rPr lang="nb-NO" sz="1900" dirty="0"/>
              <a:t> </a:t>
            </a:r>
            <a:r>
              <a:rPr lang="no-NO" sz="1900" dirty="0"/>
              <a:t>Rolleklarhet</a:t>
            </a:r>
            <a:endParaRPr sz="1900" dirty="0"/>
          </a:p>
        </p:txBody>
      </p:sp>
      <p:sp>
        <p:nvSpPr>
          <p:cNvPr id="167" name="Google Shape;167;g1466b2f1b5f_0_56"/>
          <p:cNvSpPr/>
          <p:nvPr/>
        </p:nvSpPr>
        <p:spPr>
          <a:xfrm>
            <a:off x="6301795" y="2699767"/>
            <a:ext cx="3907200" cy="53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4740000" algn="bl" rotWithShape="0">
              <a:srgbClr val="6B728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900" dirty="0"/>
              <a:t>7.</a:t>
            </a:r>
            <a:r>
              <a:rPr lang="nb-NO" sz="1900" dirty="0"/>
              <a:t> </a:t>
            </a:r>
            <a:r>
              <a:rPr lang="no-NO" sz="1900" dirty="0"/>
              <a:t>Relevant kompetanseutvikling</a:t>
            </a:r>
            <a:endParaRPr sz="1900" dirty="0"/>
          </a:p>
        </p:txBody>
      </p:sp>
      <p:sp>
        <p:nvSpPr>
          <p:cNvPr id="168" name="Google Shape;168;g1466b2f1b5f_0_56"/>
          <p:cNvSpPr/>
          <p:nvPr/>
        </p:nvSpPr>
        <p:spPr>
          <a:xfrm>
            <a:off x="6335729" y="3527333"/>
            <a:ext cx="3907200" cy="53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4740000" algn="bl" rotWithShape="0">
              <a:srgbClr val="6B728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900" dirty="0"/>
              <a:t>8.</a:t>
            </a:r>
            <a:r>
              <a:rPr lang="nb-NO" sz="1900" dirty="0"/>
              <a:t> </a:t>
            </a:r>
            <a:r>
              <a:rPr lang="no-NO" sz="1900" dirty="0"/>
              <a:t>Fleksibilitetsvilje</a:t>
            </a:r>
            <a:endParaRPr sz="1900" dirty="0"/>
          </a:p>
        </p:txBody>
      </p:sp>
      <p:sp>
        <p:nvSpPr>
          <p:cNvPr id="169" name="Google Shape;169;g1466b2f1b5f_0_56"/>
          <p:cNvSpPr/>
          <p:nvPr/>
        </p:nvSpPr>
        <p:spPr>
          <a:xfrm>
            <a:off x="6335729" y="4354900"/>
            <a:ext cx="3907200" cy="53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4740000" algn="bl" rotWithShape="0">
              <a:srgbClr val="6B728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900"/>
              <a:t>9. Mestringsklima</a:t>
            </a:r>
            <a:endParaRPr sz="1900"/>
          </a:p>
        </p:txBody>
      </p:sp>
      <p:sp>
        <p:nvSpPr>
          <p:cNvPr id="170" name="Google Shape;170;g1466b2f1b5f_0_56"/>
          <p:cNvSpPr/>
          <p:nvPr/>
        </p:nvSpPr>
        <p:spPr>
          <a:xfrm>
            <a:off x="6301795" y="5257100"/>
            <a:ext cx="3907200" cy="53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4740000" algn="bl" rotWithShape="0">
              <a:srgbClr val="6B728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900" dirty="0"/>
              <a:t>10.</a:t>
            </a:r>
            <a:r>
              <a:rPr lang="nb-NO" sz="1900" dirty="0"/>
              <a:t> </a:t>
            </a:r>
            <a:r>
              <a:rPr lang="no-NO" sz="1900" dirty="0"/>
              <a:t>Prososial motivasjon</a:t>
            </a:r>
            <a:endParaRPr sz="1900" dirty="0"/>
          </a:p>
        </p:txBody>
      </p:sp>
      <p:sp>
        <p:nvSpPr>
          <p:cNvPr id="171" name="Google Shape;171;g1466b2f1b5f_0_56"/>
          <p:cNvSpPr txBox="1">
            <a:spLocks noGrp="1"/>
          </p:cNvSpPr>
          <p:nvPr>
            <p:ph type="ctrTitle"/>
          </p:nvPr>
        </p:nvSpPr>
        <p:spPr>
          <a:xfrm>
            <a:off x="970025" y="304375"/>
            <a:ext cx="5840400" cy="446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200" b="1" dirty="0">
                <a:solidFill>
                  <a:srgbClr val="050037"/>
                </a:solidFill>
                <a:latin typeface="Inter"/>
                <a:ea typeface="Inter"/>
                <a:cs typeface="Inter"/>
                <a:sym typeface="Inter"/>
              </a:rPr>
              <a:t>10 FAKTORER</a:t>
            </a:r>
            <a:endParaRPr sz="3200" b="1" dirty="0">
              <a:solidFill>
                <a:srgbClr val="05003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4B0AC7D0-8A6A-E265-0C45-44FF5EC65600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B98E9DE0-6973-EAD5-1C2A-0B7A7D43A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79DD4055-94EB-DB72-F6F2-636FB3120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" name="Google Shape;389;g150a370958e_0_153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0" name="Google Shape;390;g150a370958e_0_153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6B7280"/>
                </a:solidFill>
              </a:rPr>
              <a:t>20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393" name="Google Shape;393;g150a370958e_0_153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5: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MESTRINGSORIENTERT LEDELSE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4" name="Google Shape;394;g150a370958e_0_153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linje</a:t>
            </a:r>
            <a:r>
              <a:rPr lang="nb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diagram</a:t>
            </a:r>
            <a:endParaRPr b="1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5" name="Google Shape;395;g150a370958e_0_153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37 %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6" name="Google Shape;396;g150a370958e_0_153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30 %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Hverken enig eller uenig</a:t>
            </a: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Chart 25">
            <a:extLst>
              <a:ext uri="{FF2B5EF4-FFF2-40B4-BE49-F238E27FC236}">
                <a16:creationId xmlns:a16="http://schemas.microsoft.com/office/drawing/2014/main" id="{1AB04DA9-5C5A-4455-9FA5-93AC190D5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958520"/>
              </p:ext>
            </p:extLst>
          </p:nvPr>
        </p:nvGraphicFramePr>
        <p:xfrm>
          <a:off x="955749" y="2135951"/>
          <a:ext cx="7638891" cy="422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D6543671-8426-F779-0847-AA30688F953B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61E401B4-D2FE-F17D-CD2F-ED06496FB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5894EDE9-5359-7072-BBE3-9B17F7C3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c="http://schemas.openxmlformats.org/drawingml/2006/chart" xmlns:a14="http://schemas.microsoft.com/office/drawing/2010/main" xmlns:adec="http://schemas.microsoft.com/office/drawing/2017/decorative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92">
            <a:extLst>
              <a:ext uri="{FF2B5EF4-FFF2-40B4-BE49-F238E27FC236}">
                <a16:creationId xmlns:a16="http://schemas.microsoft.com/office/drawing/2014/main" id="{DD1F8F3D-6FE0-ADDD-D150-92787564EB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383964"/>
              </p:ext>
            </p:extLst>
          </p:nvPr>
        </p:nvGraphicFramePr>
        <p:xfrm>
          <a:off x="1067715" y="2454345"/>
          <a:ext cx="7146332" cy="359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02" name="Google Shape;402;g150a370958e_0_166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3" name="Google Shape;403;g150a370958e_0_166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2</a:t>
            </a:r>
            <a:r>
              <a:rPr lang="nb-NO" sz="1200" dirty="0">
                <a:solidFill>
                  <a:srgbClr val="6B7280"/>
                </a:solidFill>
              </a:rPr>
              <a:t>1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406" name="Google Shape;406;g150a370958e_0_166"/>
          <p:cNvSpPr txBox="1"/>
          <p:nvPr/>
        </p:nvSpPr>
        <p:spPr>
          <a:xfrm>
            <a:off x="1028300" y="809800"/>
            <a:ext cx="78981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Definisjon</a:t>
            </a:r>
            <a:r>
              <a:rPr lang="no-NO" sz="16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: Høy rolleklarhet innebærer at forventningene til den jobben medarbeideren skal gjøre er tydelig definert og kommunisert.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7" name="Google Shape;407;g150a370958e_0_166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6: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ROLLEKLARHET</a:t>
            </a:r>
            <a:endParaRPr sz="2400">
              <a:solidFill>
                <a:srgbClr val="16114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9" name="Google Shape;409;g150a370958e_0_166"/>
          <p:cNvSpPr txBox="1"/>
          <p:nvPr/>
        </p:nvSpPr>
        <p:spPr>
          <a:xfrm>
            <a:off x="1028300" y="2055313"/>
            <a:ext cx="293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Gjennomsnittsscore</a:t>
            </a:r>
            <a:endParaRPr b="1">
              <a:solidFill>
                <a:srgbClr val="2021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10" name="Google Shape;410;g150a370958e_0_166"/>
          <p:cNvSpPr/>
          <p:nvPr/>
        </p:nvSpPr>
        <p:spPr>
          <a:xfrm>
            <a:off x="8378125" y="3583450"/>
            <a:ext cx="3254100" cy="2254500"/>
          </a:xfrm>
          <a:prstGeom prst="roundRect">
            <a:avLst>
              <a:gd name="adj" fmla="val 16667"/>
            </a:avLst>
          </a:prstGeom>
          <a:solidFill>
            <a:srgbClr val="FDF5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Eksempel på måleindikator</a:t>
            </a:r>
            <a:endParaRPr b="1" dirty="0">
              <a:solidFill>
                <a:srgbClr val="040138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«Jeg vet når jeg har prioritert tiden min på jobb riktig.»</a:t>
            </a: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11" name="Google Shape;411;g150a370958e_0_166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6213" y="356293"/>
            <a:ext cx="3557923" cy="2362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9;g1466b2f1b5f_0_56">
            <a:extLst>
              <a:ext uri="{FF2B5EF4-FFF2-40B4-BE49-F238E27FC236}">
                <a16:creationId xmlns:a16="http://schemas.microsoft.com/office/drawing/2014/main" id="{7EB4EDB3-2E14-F6FC-16DA-1EDF6931324F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138;g1466b2f1b5f_0_0">
            <a:extLst>
              <a:ext uri="{FF2B5EF4-FFF2-40B4-BE49-F238E27FC236}">
                <a16:creationId xmlns:a16="http://schemas.microsoft.com/office/drawing/2014/main" id="{4E2936D1-CF17-4A43-3A7D-5FB33B553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3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33844E9C-C371-EC0B-3F01-5FEBAE3C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6" name="Google Shape;416;g150a370958e_0_179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g150a370958e_0_179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2</a:t>
            </a:r>
            <a:r>
              <a:rPr lang="en-US" sz="1200" dirty="0">
                <a:solidFill>
                  <a:srgbClr val="6B7280"/>
                </a:solidFill>
              </a:rPr>
              <a:t>2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420" name="Google Shape;420;g150a370958e_0_179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6: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ROLLEKLARHET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1" name="Google Shape;421;g150a370958e_0_179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gjennomsnitt</a:t>
            </a:r>
            <a:endParaRPr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2" name="Google Shape;422;g150a370958e_0_179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54 %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3" name="Google Shape;423;g150a370958e_0_179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26 %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Veldig enig</a:t>
            </a: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Diagram 23">
            <a:extLst>
              <a:ext uri="{FF2B5EF4-FFF2-40B4-BE49-F238E27FC236}">
                <a16:creationId xmlns:a16="http://schemas.microsoft.com/office/drawing/2014/main" id="{DCA07549-0498-4B2A-8C26-585806C9B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044347"/>
              </p:ext>
            </p:extLst>
          </p:nvPr>
        </p:nvGraphicFramePr>
        <p:xfrm>
          <a:off x="920991" y="2122642"/>
          <a:ext cx="7287979" cy="404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257EF789-B26F-0426-A53B-A47DE5AE6370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EED5BAA4-E283-5D3E-83D7-CDEA0A58F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367BD5AD-D4ED-6660-5E9F-1F979396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9" name="Google Shape;429;g150a370958e_0_191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0" name="Google Shape;430;g150a370958e_0_191"/>
          <p:cNvSpPr txBox="1"/>
          <p:nvPr/>
        </p:nvSpPr>
        <p:spPr>
          <a:xfrm>
            <a:off x="81267" y="203500"/>
            <a:ext cx="4548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2</a:t>
            </a:r>
            <a:r>
              <a:rPr lang="en-US" sz="1200" dirty="0">
                <a:solidFill>
                  <a:srgbClr val="6B7280"/>
                </a:solidFill>
              </a:rPr>
              <a:t>3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433" name="Google Shape;433;g150a370958e_0_191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6: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ROLLEKLARHET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4" name="Google Shape;434;g150a370958e_0_191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linje</a:t>
            </a:r>
            <a:r>
              <a:rPr lang="nb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diagram</a:t>
            </a:r>
            <a:endParaRPr b="1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5" name="Google Shape;435;g150a370958e_0_191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54 %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6" name="Google Shape;436;g150a370958e_0_191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26 %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Veldig enig</a:t>
            </a: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Chart 25">
            <a:extLst>
              <a:ext uri="{FF2B5EF4-FFF2-40B4-BE49-F238E27FC236}">
                <a16:creationId xmlns:a16="http://schemas.microsoft.com/office/drawing/2014/main" id="{B7BAEA04-2E3A-4BF3-A5B8-C9692D099E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149810"/>
              </p:ext>
            </p:extLst>
          </p:nvPr>
        </p:nvGraphicFramePr>
        <p:xfrm>
          <a:off x="911630" y="2035675"/>
          <a:ext cx="7457453" cy="4121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33E8735E-7480-23DD-C1BE-F3F6132797AD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F411C22C-D801-36AE-1E13-BB830C335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96B64CD1-F17E-A2C5-1641-566E7341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c="http://schemas.openxmlformats.org/drawingml/2006/chart" xmlns:a14="http://schemas.microsoft.com/office/drawing/2010/main" xmlns:adec="http://schemas.microsoft.com/office/drawing/2017/decorative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92">
            <a:extLst>
              <a:ext uri="{FF2B5EF4-FFF2-40B4-BE49-F238E27FC236}">
                <a16:creationId xmlns:a16="http://schemas.microsoft.com/office/drawing/2014/main" id="{6B4EDF35-3D91-C550-B0FD-0F73D66557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7293898"/>
              </p:ext>
            </p:extLst>
          </p:nvPr>
        </p:nvGraphicFramePr>
        <p:xfrm>
          <a:off x="1069878" y="2472559"/>
          <a:ext cx="6848869" cy="3703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42" name="Google Shape;442;g150a370958e_0_203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3" name="Google Shape;443;g150a370958e_0_203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2</a:t>
            </a:r>
            <a:r>
              <a:rPr lang="nb-NO" sz="1200" dirty="0">
                <a:solidFill>
                  <a:srgbClr val="6B7280"/>
                </a:solidFill>
              </a:rPr>
              <a:t>4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446" name="Google Shape;446;g150a370958e_0_203"/>
          <p:cNvSpPr txBox="1"/>
          <p:nvPr/>
        </p:nvSpPr>
        <p:spPr>
          <a:xfrm>
            <a:off x="1028300" y="809800"/>
            <a:ext cx="78981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Definisjon</a:t>
            </a:r>
            <a:r>
              <a:rPr lang="no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: Relevant kompetanseutvikling er avgjørende for at medarbeiderne til enhver tid er best mulig rustet til å utføre sine oppgaver med høy kvalitet. Relevant kompetanseutvikling er avgjørende for kvaliteten på de tjeneste som leveres, uansett hvilken type tjeneste vi snakker om.</a:t>
            </a:r>
            <a:endParaRPr sz="16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7" name="Google Shape;447;g150a370958e_0_203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7: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RELEVANT KOMPETANSEUTVIKLING</a:t>
            </a:r>
            <a:endParaRPr sz="2400">
              <a:solidFill>
                <a:srgbClr val="16114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9" name="Google Shape;449;g150a370958e_0_203"/>
          <p:cNvSpPr txBox="1"/>
          <p:nvPr/>
        </p:nvSpPr>
        <p:spPr>
          <a:xfrm>
            <a:off x="1028300" y="2055313"/>
            <a:ext cx="293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Gjennomsnittsskår</a:t>
            </a:r>
            <a:endParaRPr b="1">
              <a:solidFill>
                <a:srgbClr val="2021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0" name="Google Shape;450;g150a370958e_0_203"/>
          <p:cNvSpPr/>
          <p:nvPr/>
        </p:nvSpPr>
        <p:spPr>
          <a:xfrm>
            <a:off x="8378125" y="3583450"/>
            <a:ext cx="3254100" cy="2254500"/>
          </a:xfrm>
          <a:prstGeom prst="roundRect">
            <a:avLst>
              <a:gd name="adj" fmla="val 16667"/>
            </a:avLst>
          </a:prstGeom>
          <a:solidFill>
            <a:srgbClr val="FDF5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Eksempel på måleindikator</a:t>
            </a:r>
            <a:endParaRPr b="1" dirty="0">
              <a:solidFill>
                <a:srgbClr val="040138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«Opplæringen/ kompetanseutviklingen jeg får muligheter til å delta ved er tilpasset mine oppgaver.»</a:t>
            </a: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51" name="Google Shape;451;g150a370958e_0_203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6400" y="622397"/>
            <a:ext cx="2960800" cy="19663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9;g1466b2f1b5f_0_56">
            <a:extLst>
              <a:ext uri="{FF2B5EF4-FFF2-40B4-BE49-F238E27FC236}">
                <a16:creationId xmlns:a16="http://schemas.microsoft.com/office/drawing/2014/main" id="{F6944A92-318F-32DE-3872-B798724733DB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138;g1466b2f1b5f_0_0">
            <a:extLst>
              <a:ext uri="{FF2B5EF4-FFF2-40B4-BE49-F238E27FC236}">
                <a16:creationId xmlns:a16="http://schemas.microsoft.com/office/drawing/2014/main" id="{25737AD2-58FB-5125-D3FD-887B04584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3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B1E1E635-D549-7461-5FEE-123FEE50D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6" name="Google Shape;456;g150a370958e_0_216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7" name="Google Shape;457;g150a370958e_0_216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2</a:t>
            </a:r>
            <a:r>
              <a:rPr lang="en-US" sz="1200" dirty="0">
                <a:solidFill>
                  <a:srgbClr val="6B7280"/>
                </a:solidFill>
              </a:rPr>
              <a:t>5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460" name="Google Shape;460;g150a370958e_0_216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7: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RELEVANT KOMPETANSEUTVIKLING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1" name="Google Shape;461;g150a370958e_0_216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gjennomsnitt</a:t>
            </a:r>
            <a:endParaRPr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2" name="Google Shape;462;g150a370958e_0_216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40 %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3" name="Google Shape;463;g150a370958e_0_216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34 %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Hverken enig eller uenig</a:t>
            </a: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Diagram 23">
            <a:extLst>
              <a:ext uri="{FF2B5EF4-FFF2-40B4-BE49-F238E27FC236}">
                <a16:creationId xmlns:a16="http://schemas.microsoft.com/office/drawing/2014/main" id="{68C5081F-2165-4E0B-8D20-419003E35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326805"/>
              </p:ext>
            </p:extLst>
          </p:nvPr>
        </p:nvGraphicFramePr>
        <p:xfrm>
          <a:off x="1096602" y="2156582"/>
          <a:ext cx="7148490" cy="391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C3BE56A1-A56A-E014-B458-83197E6DC837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A0E96CCE-FAD9-FCF7-2FA4-DB72FA33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B6E7A430-43A8-E418-5020-3B582939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9" name="Google Shape;469;g150a370958e_0_228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0" name="Google Shape;470;g150a370958e_0_228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2</a:t>
            </a:r>
            <a:r>
              <a:rPr lang="en-US" sz="1200" dirty="0">
                <a:solidFill>
                  <a:srgbClr val="6B7280"/>
                </a:solidFill>
              </a:rPr>
              <a:t>6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473" name="Google Shape;473;g150a370958e_0_228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7: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RELEVANT KOMPETANSEUTVIKLING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4" name="Google Shape;474;g150a370958e_0_228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linje</a:t>
            </a:r>
            <a:r>
              <a:rPr lang="nb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diagram</a:t>
            </a:r>
            <a:endParaRPr b="1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5" name="Google Shape;475;g150a370958e_0_228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40 %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6" name="Google Shape;476;g150a370958e_0_228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34 %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Hverken enig eller uenig</a:t>
            </a: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Chart 25">
            <a:extLst>
              <a:ext uri="{FF2B5EF4-FFF2-40B4-BE49-F238E27FC236}">
                <a16:creationId xmlns:a16="http://schemas.microsoft.com/office/drawing/2014/main" id="{CA23E7E2-B01C-4783-8D7D-38551E8ED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545656"/>
              </p:ext>
            </p:extLst>
          </p:nvPr>
        </p:nvGraphicFramePr>
        <p:xfrm>
          <a:off x="883735" y="1942750"/>
          <a:ext cx="7782919" cy="43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1EE46B4D-4BC6-AFFE-C29C-39F70D3F077F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102FAE0E-DC45-F6EE-C1A4-EF7DE21D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730F47CE-15CD-BD4F-F8B6-28224BB51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14="http://schemas.microsoft.com/office/drawing/2010/main"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2" name="Google Shape;482;g150a370958e_0_240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3" name="Google Shape;483;g150a370958e_0_240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2</a:t>
            </a:r>
            <a:r>
              <a:rPr lang="nb-NO" sz="1200" dirty="0">
                <a:solidFill>
                  <a:srgbClr val="6B7280"/>
                </a:solidFill>
              </a:rPr>
              <a:t>7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486" name="Google Shape;486;g150a370958e_0_240"/>
          <p:cNvSpPr txBox="1"/>
          <p:nvPr/>
        </p:nvSpPr>
        <p:spPr>
          <a:xfrm>
            <a:off x="1028300" y="809800"/>
            <a:ext cx="789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Definisjon</a:t>
            </a:r>
            <a:r>
              <a:rPr lang="no-NO" sz="16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: Medarbeiderens villighet til å være fleksibel på jobb og tilpasse sin måte å jobbe på til nye behov og krav.</a:t>
            </a:r>
            <a:endParaRPr sz="16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87" name="Google Shape;487;g150a370958e_0_240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8: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FLEKS</a:t>
            </a:r>
            <a:r>
              <a:rPr lang="nb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I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BILITETSVILJE</a:t>
            </a:r>
            <a:endParaRPr sz="2400">
              <a:solidFill>
                <a:srgbClr val="16114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89" name="Google Shape;489;g150a370958e_0_240"/>
          <p:cNvSpPr txBox="1"/>
          <p:nvPr/>
        </p:nvSpPr>
        <p:spPr>
          <a:xfrm>
            <a:off x="1028300" y="2055313"/>
            <a:ext cx="293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Gjennomsnittsskår</a:t>
            </a:r>
            <a:endParaRPr b="1">
              <a:solidFill>
                <a:srgbClr val="2021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0" name="Google Shape;490;g150a370958e_0_240"/>
          <p:cNvSpPr/>
          <p:nvPr/>
        </p:nvSpPr>
        <p:spPr>
          <a:xfrm>
            <a:off x="8378125" y="3583450"/>
            <a:ext cx="3254100" cy="2254500"/>
          </a:xfrm>
          <a:prstGeom prst="roundRect">
            <a:avLst>
              <a:gd name="adj" fmla="val 16667"/>
            </a:avLst>
          </a:prstGeom>
          <a:solidFill>
            <a:srgbClr val="FDF5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Eksempel på måleindikator</a:t>
            </a:r>
            <a:endParaRPr b="1" dirty="0">
              <a:solidFill>
                <a:srgbClr val="040138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«Jeg er villig til å gjøre ting på en annen måte enn jeg pleier, hvis min leder ønsker det.»</a:t>
            </a: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91" name="Google Shape;491;g150a370958e_0_240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8609" y="634300"/>
            <a:ext cx="3076965" cy="20434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hart 92">
            <a:extLst>
              <a:ext uri="{FF2B5EF4-FFF2-40B4-BE49-F238E27FC236}">
                <a16:creationId xmlns:a16="http://schemas.microsoft.com/office/drawing/2014/main" id="{67F3AFBA-A864-4428-91E0-B6ACAF4BB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185809"/>
              </p:ext>
            </p:extLst>
          </p:nvPr>
        </p:nvGraphicFramePr>
        <p:xfrm>
          <a:off x="1028300" y="2526765"/>
          <a:ext cx="6762254" cy="352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Google Shape;159;g1466b2f1b5f_0_56">
            <a:extLst>
              <a:ext uri="{FF2B5EF4-FFF2-40B4-BE49-F238E27FC236}">
                <a16:creationId xmlns:a16="http://schemas.microsoft.com/office/drawing/2014/main" id="{64585774-FF97-278D-DAF7-0B21E551780F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138;g1466b2f1b5f_0_0">
            <a:extLst>
              <a:ext uri="{FF2B5EF4-FFF2-40B4-BE49-F238E27FC236}">
                <a16:creationId xmlns:a16="http://schemas.microsoft.com/office/drawing/2014/main" id="{EF8CAD27-9AA5-9278-F903-6D19863DE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E5AFDA5D-A9C5-448F-499C-EA420DA34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6" name="Google Shape;496;g150a370958e_0_253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7" name="Google Shape;497;g150a370958e_0_253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2</a:t>
            </a:r>
            <a:r>
              <a:rPr lang="en-US" sz="1200" dirty="0">
                <a:solidFill>
                  <a:srgbClr val="6B7280"/>
                </a:solidFill>
              </a:rPr>
              <a:t>8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500" name="Google Shape;500;g150a370958e_0_253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l"/>
            <a:r>
              <a:rPr lang="no-NO" sz="2400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8: </a:t>
            </a:r>
            <a:r>
              <a:rPr lang="no-NO" sz="24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FLEKSIBILITETSVILJE</a:t>
            </a:r>
            <a:endParaRPr sz="2400" b="1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01" name="Google Shape;501;g150a370958e_0_253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gjennomsnitt</a:t>
            </a:r>
            <a:endParaRPr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02" name="Google Shape;502;g150a370958e_0_253"/>
          <p:cNvSpPr/>
          <p:nvPr/>
        </p:nvSpPr>
        <p:spPr>
          <a:xfrm>
            <a:off x="9292625" y="1942750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56 %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03" name="Google Shape;503;g150a370958e_0_253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25 %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Veldig enig</a:t>
            </a: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Diagram 23">
            <a:extLst>
              <a:ext uri="{FF2B5EF4-FFF2-40B4-BE49-F238E27FC236}">
                <a16:creationId xmlns:a16="http://schemas.microsoft.com/office/drawing/2014/main" id="{7DBE240A-8175-415B-B147-BD1B5CF64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872734"/>
              </p:ext>
            </p:extLst>
          </p:nvPr>
        </p:nvGraphicFramePr>
        <p:xfrm>
          <a:off x="1096602" y="2154264"/>
          <a:ext cx="7597942" cy="415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C54BDBA8-C642-76B6-54C1-1D75AC3ED72D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7E65DEDA-E77D-10C9-A444-7CCA07F07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3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F5C04D60-2457-9D75-408F-A7D18422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9" name="Google Shape;509;g150a370958e_0_265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0" name="Google Shape;510;g150a370958e_0_265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2</a:t>
            </a:r>
            <a:r>
              <a:rPr lang="en-US" sz="1200" dirty="0">
                <a:solidFill>
                  <a:srgbClr val="6B7280"/>
                </a:solidFill>
              </a:rPr>
              <a:t>9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513" name="Google Shape;513;g150a370958e_0_265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l"/>
            <a:r>
              <a:rPr lang="no-NO" sz="2400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8: </a:t>
            </a:r>
            <a:r>
              <a:rPr lang="no-NO" sz="24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FLEKSIBILITETSVILJE</a:t>
            </a:r>
            <a:endParaRPr sz="2400" b="1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14" name="Google Shape;514;g150a370958e_0_265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linje</a:t>
            </a:r>
            <a:r>
              <a:rPr lang="nb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diagram</a:t>
            </a:r>
            <a:endParaRPr b="1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15" name="Google Shape;515;g150a370958e_0_265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56 %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sz="2000" dirty="0">
              <a:solidFill>
                <a:srgbClr val="6B7280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16" name="Google Shape;516;g150a370958e_0_265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25 %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Veldig enig</a:t>
            </a: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Chart 25">
            <a:extLst>
              <a:ext uri="{FF2B5EF4-FFF2-40B4-BE49-F238E27FC236}">
                <a16:creationId xmlns:a16="http://schemas.microsoft.com/office/drawing/2014/main" id="{B676BC72-8381-434E-BA83-4A13D4E236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9395872"/>
              </p:ext>
            </p:extLst>
          </p:nvPr>
        </p:nvGraphicFramePr>
        <p:xfrm>
          <a:off x="868241" y="2113890"/>
          <a:ext cx="7813908" cy="422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6A9AD44E-FA31-8BD8-1FD0-FE00CC7C1C00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B3400B06-E885-7375-8002-0DECF82BA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06C9E88B-2B9E-19DF-D108-81469E605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p14="http://schemas.microsoft.com/office/powerpoint/2010/main" xmlns:a16="http://schemas.microsoft.com/office/drawing/2014/main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Google Shape;177;g1466b2f1b5f_0_259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g1466b2f1b5f_0_259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0</a:t>
            </a:r>
            <a:r>
              <a:rPr lang="en-US" sz="1200" dirty="0">
                <a:solidFill>
                  <a:srgbClr val="6B7280"/>
                </a:solidFill>
              </a:rPr>
              <a:t>3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182" name="Google Shape;182;g1466b2f1b5f_0_259"/>
          <p:cNvSpPr txBox="1">
            <a:spLocks noGrp="1"/>
          </p:cNvSpPr>
          <p:nvPr>
            <p:ph type="ctrTitle"/>
          </p:nvPr>
        </p:nvSpPr>
        <p:spPr>
          <a:xfrm>
            <a:off x="983600" y="203500"/>
            <a:ext cx="10819500" cy="885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200" b="1" dirty="0">
                <a:solidFill>
                  <a:srgbClr val="050037"/>
                </a:solidFill>
                <a:latin typeface="Inter"/>
                <a:ea typeface="Inter"/>
                <a:cs typeface="Inter"/>
                <a:sym typeface="Inter"/>
              </a:rPr>
              <a:t>Rapport 10-FAKTOR</a:t>
            </a:r>
            <a:r>
              <a:rPr lang="nb-NO" sz="3200" b="1" dirty="0">
                <a:solidFill>
                  <a:srgbClr val="05003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3200" b="1" dirty="0">
                <a:solidFill>
                  <a:srgbClr val="050037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sz="3200" b="1" dirty="0">
              <a:solidFill>
                <a:srgbClr val="05003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3" name="Google Shape;183;g1466b2f1b5f_0_259"/>
          <p:cNvSpPr/>
          <p:nvPr/>
        </p:nvSpPr>
        <p:spPr>
          <a:xfrm>
            <a:off x="1035050" y="1582863"/>
            <a:ext cx="34074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73.3 %</a:t>
            </a:r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Svarprosent</a:t>
            </a: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4" name="Google Shape;184;g1466b2f1b5f_0_259"/>
          <p:cNvSpPr/>
          <p:nvPr/>
        </p:nvSpPr>
        <p:spPr>
          <a:xfrm>
            <a:off x="1035050" y="3201900"/>
            <a:ext cx="34074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6606</a:t>
            </a:r>
            <a:endParaRPr dirty="0"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Antall utsendte skjema</a:t>
            </a:r>
            <a:endParaRPr sz="2000" dirty="0">
              <a:solidFill>
                <a:srgbClr val="6B7280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5" name="Google Shape;185;g1466b2f1b5f_0_259"/>
          <p:cNvSpPr/>
          <p:nvPr/>
        </p:nvSpPr>
        <p:spPr>
          <a:xfrm>
            <a:off x="1086500" y="4583325"/>
            <a:ext cx="33045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4840</a:t>
            </a:r>
            <a:endParaRPr dirty="0"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Antall besvarte skjema</a:t>
            </a:r>
            <a:endParaRPr sz="2000" dirty="0">
              <a:solidFill>
                <a:srgbClr val="6B7280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86" name="Google Shape;186;g1466b2f1b5f_0_259"/>
          <p:cNvGraphicFramePr/>
          <p:nvPr>
            <p:extLst>
              <p:ext uri="{D42A27DB-BD31-4B8C-83A1-F6EECF244321}">
                <p14:modId xmlns:p14="http://schemas.microsoft.com/office/powerpoint/2010/main" val="972921981"/>
              </p:ext>
            </p:extLst>
          </p:nvPr>
        </p:nvGraphicFramePr>
        <p:xfrm>
          <a:off x="4498995" y="1582886"/>
          <a:ext cx="7060900" cy="5029800"/>
        </p:xfrm>
        <a:graphic>
          <a:graphicData uri="http://schemas.openxmlformats.org/drawingml/2006/table">
            <a:tbl>
              <a:tblPr firstRow="1" bandRow="1">
                <a:noFill/>
                <a:tableStyleId>{C96F0151-81BA-49B5-96BA-FC644B877A33}</a:tableStyleId>
              </a:tblPr>
              <a:tblGrid>
                <a:gridCol w="564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dirty="0">
                          <a:solidFill>
                            <a:srgbClr val="040138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INNHOLDSFORTEGNELSE</a:t>
                      </a:r>
                      <a:r>
                        <a:rPr lang="no-NO" sz="1600" u="none" strike="noStrike" cap="none" dirty="0">
                          <a:solidFill>
                            <a:srgbClr val="FFFFFF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</a:t>
                      </a:r>
                      <a:endParaRPr sz="1600" dirty="0">
                        <a:solidFill>
                          <a:srgbClr val="FFFFFF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rgbClr val="3B82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5B2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rgbClr val="3B82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5B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Oversikt og sammenligning (alle faktorer)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no-NO" sz="16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0</a:t>
                      </a:r>
                      <a:r>
                        <a:rPr lang="nb-NO" sz="16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4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b="1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Faktor 1:</a:t>
                      </a:r>
                      <a:r>
                        <a:rPr lang="no-NO" sz="1600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Indre motivasjon</a:t>
                      </a:r>
                      <a:endParaRPr sz="1600" i="0" u="none" strike="noStrike" cap="none" dirty="0">
                        <a:solidFill>
                          <a:srgbClr val="050038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no-NO" sz="16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0</a:t>
                      </a:r>
                      <a:r>
                        <a:rPr lang="nb-NO" sz="16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b="1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Faktor 2:</a:t>
                      </a:r>
                      <a:r>
                        <a:rPr lang="no-NO" sz="1600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Mestringstro</a:t>
                      </a:r>
                      <a:endParaRPr sz="1600" i="0" u="none" strike="noStrike" cap="none" dirty="0">
                        <a:solidFill>
                          <a:srgbClr val="050038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no-NO" sz="16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0</a:t>
                      </a:r>
                      <a:r>
                        <a:rPr lang="nb-NO" sz="16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8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b="1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Faktor 3:</a:t>
                      </a:r>
                      <a:r>
                        <a:rPr lang="no-NO" sz="1600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Autonomi</a:t>
                      </a:r>
                      <a:endParaRPr sz="1600" i="0" u="none" strike="noStrike" cap="none" dirty="0">
                        <a:solidFill>
                          <a:srgbClr val="050038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nb-NO" sz="160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11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b="1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Faktor 4:</a:t>
                      </a:r>
                      <a:r>
                        <a:rPr lang="no-NO" sz="1600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Bruk av kompetanse</a:t>
                      </a:r>
                      <a:endParaRPr sz="1600" i="0" u="none" strike="noStrike" cap="none" dirty="0">
                        <a:solidFill>
                          <a:srgbClr val="050038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nb-NO" sz="160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14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b="1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Faktor 5:</a:t>
                      </a:r>
                      <a:r>
                        <a:rPr lang="no-NO" sz="1600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Mestringsorientert ledelse</a:t>
                      </a:r>
                      <a:endParaRPr sz="1600" i="0" u="none" strike="noStrike" cap="none" dirty="0">
                        <a:solidFill>
                          <a:srgbClr val="050038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nb-NO" sz="160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17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b="1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Faktor 6:</a:t>
                      </a:r>
                      <a:r>
                        <a:rPr lang="no-NO" sz="1600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Rolleklarhet</a:t>
                      </a:r>
                      <a:endParaRPr sz="1600" i="0" u="none" strike="noStrike" cap="none" dirty="0">
                        <a:solidFill>
                          <a:srgbClr val="050038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nb-NO" sz="160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20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b="1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Faktor 7:</a:t>
                      </a:r>
                      <a:r>
                        <a:rPr lang="no-NO" sz="1600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Relevant kompetanseutvikling</a:t>
                      </a:r>
                      <a:endParaRPr sz="1600" i="0" u="none" strike="noStrike" cap="none" dirty="0">
                        <a:solidFill>
                          <a:srgbClr val="050038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nb-NO" sz="160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23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b="1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Faktor 8: </a:t>
                      </a:r>
                      <a:r>
                        <a:rPr lang="no-NO" sz="1600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Fleksibilitetsvilje</a:t>
                      </a:r>
                      <a:endParaRPr sz="1600" dirty="0">
                        <a:solidFill>
                          <a:srgbClr val="050038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26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b="1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Faktor 9: </a:t>
                      </a:r>
                      <a:r>
                        <a:rPr lang="no-NO" sz="160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Mestringsklima</a:t>
                      </a:r>
                      <a:endParaRPr sz="1600" b="1">
                        <a:solidFill>
                          <a:srgbClr val="050038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29</a:t>
                      </a:r>
                      <a:endParaRPr sz="1600" dirty="0">
                        <a:solidFill>
                          <a:srgbClr val="050038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b="1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Faktor 10: </a:t>
                      </a:r>
                      <a:r>
                        <a:rPr lang="no-NO" sz="160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Prososial motivasjon</a:t>
                      </a:r>
                      <a:endParaRPr sz="1600" b="1">
                        <a:solidFill>
                          <a:srgbClr val="050038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B82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dirty="0">
                          <a:solidFill>
                            <a:srgbClr val="05003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32</a:t>
                      </a:r>
                      <a:endParaRPr sz="1600" dirty="0">
                        <a:solidFill>
                          <a:srgbClr val="050038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B82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46630B01-94F8-E08C-9E03-A685D171CE0B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EE3FFB64-B035-B722-4736-A8C1985A1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9970DA6E-652F-4C7D-01EF-960CBD5F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14="http://schemas.microsoft.com/office/drawing/2010/main"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2" name="Google Shape;522;g150a370958e_0_277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3" name="Google Shape;523;g150a370958e_0_277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 dirty="0">
                <a:solidFill>
                  <a:srgbClr val="6B7280"/>
                </a:solidFill>
              </a:rPr>
              <a:t>30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526" name="Google Shape;526;g150a370958e_0_277"/>
          <p:cNvSpPr txBox="1"/>
          <p:nvPr/>
        </p:nvSpPr>
        <p:spPr>
          <a:xfrm>
            <a:off x="1028300" y="809800"/>
            <a:ext cx="78981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Definisjon</a:t>
            </a:r>
            <a:r>
              <a:rPr lang="no-NO" sz="16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: I et mestringsklima motiveres medarbeiderne av å lære, utvikle seg og gjøre hverandre gode, fremfor å rivalisere om å bli best.</a:t>
            </a:r>
            <a:endParaRPr lang="nb-NO" sz="1600">
              <a:solidFill>
                <a:srgbClr val="040138"/>
              </a:solidFill>
              <a:latin typeface="Inter"/>
              <a:ea typeface="Inter"/>
              <a:cs typeface="Inter"/>
            </a:endParaRPr>
          </a:p>
        </p:txBody>
      </p:sp>
      <p:sp>
        <p:nvSpPr>
          <p:cNvPr id="527" name="Google Shape;527;g150a370958e_0_277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9: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MESTRINGSKLIMA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9" name="Google Shape;529;g150a370958e_0_277"/>
          <p:cNvSpPr txBox="1"/>
          <p:nvPr/>
        </p:nvSpPr>
        <p:spPr>
          <a:xfrm>
            <a:off x="1028300" y="2055313"/>
            <a:ext cx="293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Gjennomsnittsskår</a:t>
            </a:r>
            <a:endParaRPr b="1">
              <a:solidFill>
                <a:srgbClr val="2021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30" name="Google Shape;530;g150a370958e_0_277"/>
          <p:cNvSpPr/>
          <p:nvPr/>
        </p:nvSpPr>
        <p:spPr>
          <a:xfrm>
            <a:off x="8378125" y="3583450"/>
            <a:ext cx="3254100" cy="2254500"/>
          </a:xfrm>
          <a:prstGeom prst="roundRect">
            <a:avLst>
              <a:gd name="adj" fmla="val 16667"/>
            </a:avLst>
          </a:prstGeom>
          <a:solidFill>
            <a:srgbClr val="FDF5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>
                <a:solidFill>
                  <a:srgbClr val="04013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Eksempel på måleindikator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b-NO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«I min avdeling/ arbeidsgruppe blir medarbeiderne oppmuntret til å samarbeide og utveksle tanker og ideer.»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nb-NO"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nb-NO"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nb-NO"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nb-NO"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nb-NO"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nb-NO"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31" name="Google Shape;531;g150a370958e_0_277"/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1816" y="798127"/>
            <a:ext cx="2710568" cy="18001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hart 92">
            <a:extLst>
              <a:ext uri="{FF2B5EF4-FFF2-40B4-BE49-F238E27FC236}">
                <a16:creationId xmlns:a16="http://schemas.microsoft.com/office/drawing/2014/main" id="{24343E58-E8B6-E294-4313-83866B056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537702"/>
              </p:ext>
            </p:extLst>
          </p:nvPr>
        </p:nvGraphicFramePr>
        <p:xfrm>
          <a:off x="1028300" y="2526743"/>
          <a:ext cx="6762262" cy="352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Google Shape;159;g1466b2f1b5f_0_56">
            <a:extLst>
              <a:ext uri="{FF2B5EF4-FFF2-40B4-BE49-F238E27FC236}">
                <a16:creationId xmlns:a16="http://schemas.microsoft.com/office/drawing/2014/main" id="{9387F536-29F6-15DC-7439-09E43C671F12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138;g1466b2f1b5f_0_0">
            <a:extLst>
              <a:ext uri="{FF2B5EF4-FFF2-40B4-BE49-F238E27FC236}">
                <a16:creationId xmlns:a16="http://schemas.microsoft.com/office/drawing/2014/main" id="{B7B9D39C-9EF3-E1D2-99D8-D1A81A8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4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150735D3-E47C-2F6F-C137-451E0CB07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6" name="Google Shape;536;g150a370958e_0_290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7" name="Google Shape;537;g150a370958e_0_290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3</a:t>
            </a:r>
            <a:r>
              <a:rPr lang="en-US" sz="1200" dirty="0">
                <a:solidFill>
                  <a:srgbClr val="6B7280"/>
                </a:solidFill>
              </a:rPr>
              <a:t>1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540" name="Google Shape;540;g150a370958e_0_290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9: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MESTRINGSKLIMA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1" name="Google Shape;541;g150a370958e_0_290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gjennomsnitt</a:t>
            </a:r>
            <a:endParaRPr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2" name="Google Shape;542;g150a370958e_0_290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44 %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3" name="Google Shape;543;g150a370958e_0_290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27 %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Hverken enig eller uenig</a:t>
            </a: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Diagram 23">
            <a:extLst>
              <a:ext uri="{FF2B5EF4-FFF2-40B4-BE49-F238E27FC236}">
                <a16:creationId xmlns:a16="http://schemas.microsoft.com/office/drawing/2014/main" id="{CE47C6B3-67EE-48FD-BF99-5C565C16F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830809"/>
              </p:ext>
            </p:extLst>
          </p:nvPr>
        </p:nvGraphicFramePr>
        <p:xfrm>
          <a:off x="994685" y="2088705"/>
          <a:ext cx="7706429" cy="42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980A0587-D2F8-BDF5-E588-EAA361F598BC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2AB3EEBF-19E6-1A32-4CC9-32611378B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6DE73638-96FC-D509-43DC-6C3072ED3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9" name="Google Shape;549;g150a370958e_0_302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0" name="Google Shape;550;g150a370958e_0_302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3</a:t>
            </a:r>
            <a:r>
              <a:rPr lang="en-US" sz="1200" dirty="0">
                <a:solidFill>
                  <a:srgbClr val="6B7280"/>
                </a:solidFill>
              </a:rPr>
              <a:t>2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553" name="Google Shape;553;g150a370958e_0_302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9: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MESTRINGSKLIMA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4" name="Google Shape;554;g150a370958e_0_302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linje</a:t>
            </a:r>
            <a:r>
              <a:rPr lang="nb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diagram</a:t>
            </a:r>
            <a:endParaRPr b="1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5" name="Google Shape;555;g150a370958e_0_302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44 %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6" name="Google Shape;556;g150a370958e_0_302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27 %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Hverken enig eller uenig</a:t>
            </a: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Chart 25">
            <a:extLst>
              <a:ext uri="{FF2B5EF4-FFF2-40B4-BE49-F238E27FC236}">
                <a16:creationId xmlns:a16="http://schemas.microsoft.com/office/drawing/2014/main" id="{950EBD5C-C7EC-418E-BA90-B03C71D43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405414"/>
              </p:ext>
            </p:extLst>
          </p:nvPr>
        </p:nvGraphicFramePr>
        <p:xfrm>
          <a:off x="897784" y="1953505"/>
          <a:ext cx="7754821" cy="4285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9AADFFB1-E924-5713-7D69-E3CDF20BB4D1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1477D57F-5B46-03D3-2A49-039188633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DD9C9AD2-00F4-50C8-A639-1F74152A9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14="http://schemas.microsoft.com/office/drawing/2010/main"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2" name="Google Shape;562;g150a370958e_0_314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3" name="Google Shape;563;g150a370958e_0_314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3</a:t>
            </a:r>
            <a:r>
              <a:rPr lang="nb-NO" sz="1200" dirty="0">
                <a:solidFill>
                  <a:srgbClr val="6B7280"/>
                </a:solidFill>
              </a:rPr>
              <a:t>3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566" name="Google Shape;566;g150a370958e_0_314"/>
          <p:cNvSpPr txBox="1"/>
          <p:nvPr/>
        </p:nvSpPr>
        <p:spPr>
          <a:xfrm>
            <a:off x="1028300" y="809800"/>
            <a:ext cx="78981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Definisjon</a:t>
            </a:r>
            <a:r>
              <a:rPr lang="no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: Motivasjon for å gjøre noe nyttig og verdifullt for andre, også kalt prososial motivasjon, er en viktig drivkraft for mange og har en rekke godt dokumenterte, positive effekter.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7" name="Google Shape;567;g150a370958e_0_314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10: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PROSOSIAL MOTIVASJON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9" name="Google Shape;569;g150a370958e_0_314"/>
          <p:cNvSpPr txBox="1"/>
          <p:nvPr/>
        </p:nvSpPr>
        <p:spPr>
          <a:xfrm>
            <a:off x="1028300" y="2055313"/>
            <a:ext cx="293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Gjennomsnittsskår</a:t>
            </a:r>
            <a:endParaRPr b="1">
              <a:solidFill>
                <a:srgbClr val="2021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70" name="Google Shape;570;g150a370958e_0_314"/>
          <p:cNvSpPr/>
          <p:nvPr/>
        </p:nvSpPr>
        <p:spPr>
          <a:xfrm>
            <a:off x="8378125" y="3583450"/>
            <a:ext cx="3254100" cy="2254500"/>
          </a:xfrm>
          <a:prstGeom prst="roundRect">
            <a:avLst>
              <a:gd name="adj" fmla="val 16667"/>
            </a:avLst>
          </a:prstGeom>
          <a:solidFill>
            <a:srgbClr val="FDF5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Eksempel på måleindikator</a:t>
            </a:r>
            <a:endParaRPr b="1" dirty="0">
              <a:solidFill>
                <a:srgbClr val="040138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«Det er viktig for meg å kunne jobbe med noe som er til nytte for andre.»</a:t>
            </a: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71" name="Google Shape;571;g150a370958e_0_314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3700" y="380772"/>
            <a:ext cx="3254100" cy="21610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hart 92">
            <a:extLst>
              <a:ext uri="{FF2B5EF4-FFF2-40B4-BE49-F238E27FC236}">
                <a16:creationId xmlns:a16="http://schemas.microsoft.com/office/drawing/2014/main" id="{33ED3749-94D2-F37F-D78F-8E71BAF1A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716463"/>
              </p:ext>
            </p:extLst>
          </p:nvPr>
        </p:nvGraphicFramePr>
        <p:xfrm>
          <a:off x="1161879" y="2455513"/>
          <a:ext cx="6880443" cy="358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Google Shape;159;g1466b2f1b5f_0_56">
            <a:extLst>
              <a:ext uri="{FF2B5EF4-FFF2-40B4-BE49-F238E27FC236}">
                <a16:creationId xmlns:a16="http://schemas.microsoft.com/office/drawing/2014/main" id="{3BFF841C-89F3-4BEB-537D-17FAA931699C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138;g1466b2f1b5f_0_0">
            <a:extLst>
              <a:ext uri="{FF2B5EF4-FFF2-40B4-BE49-F238E27FC236}">
                <a16:creationId xmlns:a16="http://schemas.microsoft.com/office/drawing/2014/main" id="{CBE8FE28-7B5E-7AC0-4536-52C710EEA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3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0BD032FB-D0FA-390B-A15A-6429AE9AE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6" name="Google Shape;576;g150a370958e_0_327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7" name="Google Shape;577;g150a370958e_0_327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3</a:t>
            </a:r>
            <a:r>
              <a:rPr lang="en-US" sz="1200" dirty="0">
                <a:solidFill>
                  <a:srgbClr val="6B7280"/>
                </a:solidFill>
              </a:rPr>
              <a:t>4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580" name="Google Shape;580;g150a370958e_0_327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10: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PROSOSIAL MOTIVASJON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81" name="Google Shape;581;g150a370958e_0_327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gjennomsnitt</a:t>
            </a:r>
            <a:endParaRPr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82" name="Google Shape;582;g150a370958e_0_327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47 %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83" name="Google Shape;583;g150a370958e_0_327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45 %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Veldig enig</a:t>
            </a: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Diagram 23">
            <a:extLst>
              <a:ext uri="{FF2B5EF4-FFF2-40B4-BE49-F238E27FC236}">
                <a16:creationId xmlns:a16="http://schemas.microsoft.com/office/drawing/2014/main" id="{48E0DF63-62BC-49AB-B99E-5BB8ABDC1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285707"/>
              </p:ext>
            </p:extLst>
          </p:nvPr>
        </p:nvGraphicFramePr>
        <p:xfrm>
          <a:off x="1096602" y="2076773"/>
          <a:ext cx="7504952" cy="3993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5B3DFFDA-C58D-6DA4-03EB-7B155B704B75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414C2C9E-3038-3C5F-183D-B480022DF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CF9FA6A1-F767-1A60-3804-117687510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9" name="Google Shape;589;g150a370958e_0_339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Google Shape;590;g150a370958e_0_339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3</a:t>
            </a:r>
            <a:r>
              <a:rPr lang="en-US" sz="1200" dirty="0">
                <a:solidFill>
                  <a:srgbClr val="6B7280"/>
                </a:solidFill>
              </a:rPr>
              <a:t>5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593" name="Google Shape;593;g150a370958e_0_339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10: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PROSOSIAL MOTIVASJON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4" name="Google Shape;594;g150a370958e_0_339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linje</a:t>
            </a:r>
            <a:r>
              <a:rPr lang="nb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diagram</a:t>
            </a:r>
            <a:endParaRPr b="1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5" name="Google Shape;595;g150a370958e_0_339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47 %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6" name="Google Shape;596;g150a370958e_0_339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45 %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Veldig enig</a:t>
            </a: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Chart 25">
            <a:extLst>
              <a:ext uri="{FF2B5EF4-FFF2-40B4-BE49-F238E27FC236}">
                <a16:creationId xmlns:a16="http://schemas.microsoft.com/office/drawing/2014/main" id="{05474560-3721-4D80-A3C9-BA6C721902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542436"/>
              </p:ext>
            </p:extLst>
          </p:nvPr>
        </p:nvGraphicFramePr>
        <p:xfrm>
          <a:off x="1097609" y="1942750"/>
          <a:ext cx="7689930" cy="4061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1A52C5FB-2FC2-06BC-918A-F5C26D12D432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07CDEB62-6608-CE73-E1B3-93AB5DA4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B31DCCAB-CF07-EFB2-95A5-95864E710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hyp="http://schemas.microsoft.com/office/drawing/2018/hyperlinkcolor" xmlns:a16="http://schemas.microsoft.com/office/drawing/2014/main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D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466b2f1da0_1_216"/>
          <p:cNvSpPr txBox="1"/>
          <p:nvPr/>
        </p:nvSpPr>
        <p:spPr>
          <a:xfrm>
            <a:off x="1476233" y="885733"/>
            <a:ext cx="2830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SemiBold"/>
                <a:ea typeface="Inter SemiBold"/>
                <a:cs typeface="Inter SemiBold"/>
                <a:sym typeface="Inter SemiBold"/>
              </a:rPr>
              <a:t>TAKK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04" name="Google Shape;604;g1466b2f1da0_1_216"/>
          <p:cNvSpPr txBox="1"/>
          <p:nvPr/>
        </p:nvSpPr>
        <p:spPr>
          <a:xfrm>
            <a:off x="1476232" y="2275133"/>
            <a:ext cx="4368935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2100" b="0" i="0" u="none" strike="noStrike" kern="0" cap="none" spc="0" normalizeH="0" baseline="0" noProof="0" dirty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latin typeface="Inter Medium"/>
                <a:ea typeface="Inter Medium"/>
                <a:cs typeface="Inter Medium"/>
                <a:sym typeface="Inter Medium"/>
              </a:rPr>
              <a:t>10-FAKTOR: </a:t>
            </a:r>
            <a:endParaRPr kumimoji="0" lang="nb-NO" sz="2100" b="0" i="0" u="none" strike="noStrike" kern="0" cap="none" spc="0" normalizeH="0" baseline="0" noProof="0" dirty="0">
              <a:ln>
                <a:noFill/>
              </a:ln>
              <a:solidFill>
                <a:srgbClr val="040138"/>
              </a:solidFill>
              <a:effectLst/>
              <a:uLnTx/>
              <a:uFillTx/>
              <a:latin typeface="Inter Medium"/>
              <a:ea typeface="Inter Medium"/>
              <a:cs typeface="Inter Medium"/>
              <a:sym typeface="Inter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2100" b="0" i="0" u="none" strike="noStrike" kern="0" cap="none" spc="0" normalizeH="0" baseline="0" noProof="0" dirty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latin typeface="Inter Medium"/>
                <a:ea typeface="Inter Medium"/>
                <a:cs typeface="Inter Medium"/>
                <a:sym typeface="Inter Medium"/>
              </a:rPr>
              <a:t>KS’</a:t>
            </a:r>
            <a:r>
              <a:rPr kumimoji="0" lang="nb-NO" sz="2100" b="0" i="0" u="none" strike="noStrike" kern="0" cap="none" spc="0" normalizeH="0" baseline="0" noProof="0" dirty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kumimoji="0" lang="no-NO" sz="2100" b="0" i="0" u="none" strike="noStrike" kern="0" cap="none" spc="0" normalizeH="0" baseline="0" noProof="0" dirty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latin typeface="Inter Medium"/>
                <a:ea typeface="Inter Medium"/>
                <a:cs typeface="Inter Medium"/>
                <a:sym typeface="Inter Medium"/>
              </a:rPr>
              <a:t>medarbeiderundersøkelse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50038"/>
              </a:solidFill>
              <a:effectLst/>
              <a:uLnTx/>
              <a:uFillTx/>
              <a:latin typeface="Inter Medium"/>
              <a:ea typeface="Inter Medium"/>
              <a:cs typeface="Inter Medium"/>
              <a:sym typeface="Inter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2100" b="0" i="0" u="none" strike="noStrike" kern="0" cap="none" spc="0" normalizeH="0" baseline="0" noProof="0" dirty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latin typeface="Inter Medium"/>
                <a:ea typeface="Inter Medium"/>
                <a:cs typeface="Inter Medium"/>
                <a:sym typeface="Inter Medium"/>
              </a:rPr>
              <a:t>Tlf: 24 13 28 50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50038"/>
              </a:solidFill>
              <a:effectLst/>
              <a:uLnTx/>
              <a:uFillTx/>
              <a:latin typeface="Inter Medium"/>
              <a:ea typeface="Inter Medium"/>
              <a:cs typeface="Inter Medium"/>
              <a:sym typeface="Inter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2100" b="0" i="0" u="none" strike="noStrike" kern="0" cap="none" spc="0" normalizeH="0" baseline="0" noProof="0" dirty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latin typeface="Inter Medium"/>
                <a:ea typeface="Inter Medium"/>
                <a:cs typeface="Inter Medium"/>
                <a:sym typeface="Inter Medium"/>
              </a:rPr>
              <a:t>E-post: </a:t>
            </a:r>
            <a:r>
              <a:rPr kumimoji="0" lang="nb-NO" sz="2100" b="0" i="0" u="sng" strike="noStrike" kern="0" cap="none" spc="0" normalizeH="0" baseline="0" noProof="0" dirty="0">
                <a:ln>
                  <a:noFill/>
                </a:ln>
                <a:solidFill>
                  <a:srgbClr val="050038"/>
                </a:solidFill>
                <a:effectLst/>
                <a:uLnTx/>
                <a:uFillTx/>
                <a:latin typeface="Inter Medium"/>
                <a:ea typeface="Inter Medium"/>
                <a:cs typeface="Inter Medium"/>
                <a:sym typeface="Inter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10faktor</a:t>
            </a:r>
            <a:r>
              <a:rPr kumimoji="0" lang="no-NO" sz="2100" b="0" i="0" u="sng" strike="noStrike" kern="0" cap="none" spc="0" normalizeH="0" baseline="0" noProof="0" dirty="0">
                <a:ln>
                  <a:noFill/>
                </a:ln>
                <a:solidFill>
                  <a:srgbClr val="050038"/>
                </a:solidFill>
                <a:effectLst/>
                <a:uLnTx/>
                <a:uFillTx/>
                <a:latin typeface="Inter Medium"/>
                <a:ea typeface="Inter Medium"/>
                <a:cs typeface="Inter Medium"/>
                <a:sym typeface="Inter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@kf.no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50038"/>
              </a:solidFill>
              <a:effectLst/>
              <a:uLnTx/>
              <a:uFillTx/>
              <a:latin typeface="Inter Medium"/>
              <a:ea typeface="Inter Medium"/>
              <a:cs typeface="Inter Medium"/>
              <a:sym typeface="Inter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2100" b="0" i="0" u="none" strike="noStrike" kern="0" cap="none" spc="0" normalizeH="0" baseline="0" noProof="0" dirty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latin typeface="Inter Medium"/>
                <a:ea typeface="Inter Medium"/>
                <a:cs typeface="Inter Medium"/>
                <a:sym typeface="Inter Medium"/>
              </a:rPr>
              <a:t>Adresse: KF, Haakon VIIs g</a:t>
            </a:r>
            <a:r>
              <a:rPr kumimoji="0" lang="nb-NO" sz="2100" b="0" i="0" u="none" strike="noStrike" kern="0" cap="none" spc="0" normalizeH="0" baseline="0" noProof="0" dirty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latin typeface="Inter Medium"/>
                <a:ea typeface="Inter Medium"/>
                <a:cs typeface="Inter Medium"/>
                <a:sym typeface="Inter Medium"/>
              </a:rPr>
              <a:t>a</a:t>
            </a:r>
            <a:r>
              <a:rPr kumimoji="0" lang="no-NO" sz="2100" b="0" i="0" u="none" strike="noStrike" kern="0" cap="none" spc="0" normalizeH="0" baseline="0" noProof="0" dirty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latin typeface="Inter Medium"/>
                <a:ea typeface="Inter Medium"/>
                <a:cs typeface="Inter Medium"/>
                <a:sym typeface="Inter Medium"/>
              </a:rPr>
              <a:t>t</a:t>
            </a:r>
            <a:r>
              <a:rPr kumimoji="0" lang="nb-NO" sz="2100" b="0" i="0" u="none" strike="noStrike" kern="0" cap="none" spc="0" normalizeH="0" baseline="0" noProof="0" dirty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latin typeface="Inter Medium"/>
                <a:ea typeface="Inter Medium"/>
                <a:cs typeface="Inter Medium"/>
                <a:sym typeface="Inter Medium"/>
              </a:rPr>
              <a:t>e</a:t>
            </a:r>
            <a:r>
              <a:rPr kumimoji="0" lang="no-NO" sz="2100" b="0" i="0" u="none" strike="noStrike" kern="0" cap="none" spc="0" normalizeH="0" baseline="0" noProof="0" dirty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latin typeface="Inter Medium"/>
                <a:ea typeface="Inter Medium"/>
                <a:cs typeface="Inter Medium"/>
                <a:sym typeface="Inter Medium"/>
              </a:rPr>
              <a:t> 9, 0161 Oslo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50038"/>
              </a:solidFill>
              <a:effectLst/>
              <a:uLnTx/>
              <a:uFillTx/>
              <a:latin typeface="Inter Medium"/>
              <a:ea typeface="Inter Medium"/>
              <a:cs typeface="Inter Medium"/>
              <a:sym typeface="Inter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100" b="0" i="1" u="none" strike="noStrike" kern="0" cap="none" spc="0" normalizeH="0" baseline="0" noProof="0" dirty="0">
              <a:ln>
                <a:noFill/>
              </a:ln>
              <a:solidFill>
                <a:srgbClr val="3B82F6"/>
              </a:solidFill>
              <a:effectLst/>
              <a:uLnTx/>
              <a:uFillTx/>
              <a:latin typeface="Inter Medium"/>
              <a:ea typeface="Inter Medium"/>
              <a:cs typeface="Inter Medium"/>
              <a:sym typeface="Inter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2100" b="0" i="0" u="none" strike="noStrike" kern="0" cap="none" spc="0" normalizeH="0" baseline="0" noProof="0" dirty="0">
                <a:ln>
                  <a:noFill/>
                </a:ln>
                <a:solidFill>
                  <a:srgbClr val="3B82F6"/>
                </a:solidFill>
                <a:effectLst/>
                <a:uLnTx/>
                <a:uFillTx/>
                <a:latin typeface="Inter Medium"/>
                <a:ea typeface="Inter Medium"/>
                <a:cs typeface="Inter Medium"/>
                <a:sym typeface="Inter Medium"/>
              </a:rPr>
              <a:t>10faktor.no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3B82F6"/>
              </a:solidFill>
              <a:effectLst/>
              <a:uLnTx/>
              <a:uFillTx/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605" name="Google Shape;605;g1466b2f1da0_1_216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6" name="Google Shape;606;g1466b2f1da0_1_216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nb-NO" sz="1200" dirty="0">
                <a:solidFill>
                  <a:srgbClr val="6B7280"/>
                </a:solidFill>
              </a:rPr>
              <a:t>36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6B72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9" name="Google Shape;609;g1466b2f1da0_1_2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no-NO" sz="1200" b="0" i="0" u="none" strike="noStrike" kern="0" cap="none" spc="0" normalizeH="0" baseline="0" noProof="0">
                <a:ln>
                  <a:noFill/>
                </a:ln>
                <a:solidFill>
                  <a:srgbClr val="88888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Bilde 4" descr="Et bilde som inneholder tegning, tegnefilm, Barnekunst, clip art&#10;&#10;Automatisk generert beskrivelse">
            <a:extLst>
              <a:ext uri="{FF2B5EF4-FFF2-40B4-BE49-F238E27FC236}">
                <a16:creationId xmlns:a16="http://schemas.microsoft.com/office/drawing/2014/main" id="{FF1944C0-EF1E-5D2C-7A04-F75DE655797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606" y="1870933"/>
            <a:ext cx="1861987" cy="2492858"/>
          </a:xfrm>
          <a:prstGeom prst="rect">
            <a:avLst/>
          </a:prstGeom>
        </p:spPr>
      </p:pic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5217E72C-D011-BDC6-5DD4-94E6CF518B12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138;g1466b2f1b5f_0_0">
            <a:extLst>
              <a:ext uri="{FF2B5EF4-FFF2-40B4-BE49-F238E27FC236}">
                <a16:creationId xmlns:a16="http://schemas.microsoft.com/office/drawing/2014/main" id="{9DBF0C78-A753-933F-979F-F3B6A5BE5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A38DE5A7-7E32-56B3-38B0-FABD2B2DE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Google Shape;157;g1466b2f1b5f_0_56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g1466b2f1b5f_0_56"/>
          <p:cNvSpPr txBox="1"/>
          <p:nvPr/>
        </p:nvSpPr>
        <p:spPr>
          <a:xfrm>
            <a:off x="81267" y="203500"/>
            <a:ext cx="4548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0</a:t>
            </a:r>
            <a:r>
              <a:rPr lang="en-US" sz="1200" dirty="0">
                <a:solidFill>
                  <a:srgbClr val="6B7280"/>
                </a:solidFill>
              </a:rPr>
              <a:t>4</a:t>
            </a:r>
          </a:p>
        </p:txBody>
      </p:sp>
      <p:sp>
        <p:nvSpPr>
          <p:cNvPr id="171" name="Google Shape;171;g1466b2f1b5f_0_56"/>
          <p:cNvSpPr txBox="1">
            <a:spLocks noGrp="1"/>
          </p:cNvSpPr>
          <p:nvPr>
            <p:ph type="ctrTitle"/>
          </p:nvPr>
        </p:nvSpPr>
        <p:spPr>
          <a:xfrm>
            <a:off x="786868" y="359650"/>
            <a:ext cx="10404465" cy="459517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200" b="1" dirty="0">
                <a:solidFill>
                  <a:srgbClr val="050037"/>
                </a:solidFill>
                <a:latin typeface="Inter"/>
                <a:ea typeface="Inter"/>
                <a:cs typeface="Inter"/>
                <a:sym typeface="Inter"/>
              </a:rPr>
              <a:t>10-FAKTOR KS' medarbeiderundersøkelse</a:t>
            </a:r>
          </a:p>
        </p:txBody>
      </p:sp>
      <p:graphicFrame>
        <p:nvGraphicFramePr>
          <p:cNvPr id="2" name="Google Shape;197;g1466b2f1da0_1_3">
            <a:extLst>
              <a:ext uri="{FF2B5EF4-FFF2-40B4-BE49-F238E27FC236}">
                <a16:creationId xmlns:a16="http://schemas.microsoft.com/office/drawing/2014/main" id="{13686A84-0A47-31C3-5761-D334FC4B52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274328"/>
              </p:ext>
            </p:extLst>
          </p:nvPr>
        </p:nvGraphicFramePr>
        <p:xfrm>
          <a:off x="871991" y="931043"/>
          <a:ext cx="10884574" cy="5173480"/>
        </p:xfrm>
        <a:graphic>
          <a:graphicData uri="http://schemas.openxmlformats.org/drawingml/2006/table">
            <a:tbl>
              <a:tblPr firstRow="1" bandRow="1">
                <a:noFill/>
                <a:tableStyleId>{C96F0151-81BA-49B5-96BA-FC644B877A33}</a:tableStyleId>
              </a:tblPr>
              <a:tblGrid>
                <a:gridCol w="1022124">
                  <a:extLst>
                    <a:ext uri="{9D8B030D-6E8A-4147-A177-3AD203B41FA5}">
                      <a16:colId xmlns:a16="http://schemas.microsoft.com/office/drawing/2014/main" val="2996525435"/>
                    </a:ext>
                  </a:extLst>
                </a:gridCol>
                <a:gridCol w="3309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Faktor</a:t>
                      </a:r>
                      <a:endParaRPr dirty="0">
                        <a:solidFill>
                          <a:srgbClr val="FFFFFF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2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Navn</a:t>
                      </a:r>
                      <a:endParaRPr lang="nb-NO" noProof="0" dirty="0">
                        <a:solidFill>
                          <a:srgbClr val="FFFFFF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2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Beskrivelse</a:t>
                      </a:r>
                      <a:endParaRPr lang="nb-NO" noProof="0" dirty="0">
                        <a:solidFill>
                          <a:srgbClr val="040138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Faktor 1</a:t>
                      </a:r>
                      <a:endParaRPr lang="en-GB"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i="0">
                          <a:solidFill>
                            <a:srgbClr val="050038"/>
                          </a:solidFill>
                          <a:latin typeface="Inter Italic" panose="020B0604020202020204" charset="0"/>
                          <a:ea typeface="Inter Italic" panose="020B0604020202020204" charset="0"/>
                          <a:cs typeface="Roboto"/>
                          <a:sym typeface="Roboto"/>
                        </a:rPr>
                        <a:t>Indre motivasjon</a:t>
                      </a:r>
                      <a:endParaRPr sz="1600" i="0" dirty="0">
                        <a:solidFill>
                          <a:srgbClr val="050038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nb-NO" sz="12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Motivasjonen for oppgavene i seg selv, det vil si om oppgavene oppleves som en drivkraft og som spennende og stimulerende. (Også kalt indre jobbmotivasjon)</a:t>
                      </a:r>
                      <a:endParaRPr lang="nb-NO" sz="1200" i="0" u="none" strike="noStrike" cap="none" noProof="0" dirty="0">
                        <a:solidFill>
                          <a:srgbClr val="000000"/>
                        </a:solidFill>
                        <a:latin typeface="Inter Italic"/>
                        <a:ea typeface="Inter Italic"/>
                        <a:cs typeface="Inter Italic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Faktor 2</a:t>
                      </a:r>
                      <a:endParaRPr sz="1600" dirty="0">
                        <a:solidFill>
                          <a:srgbClr val="050038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i="0">
                          <a:solidFill>
                            <a:srgbClr val="050038"/>
                          </a:solidFill>
                          <a:latin typeface="Inter Italic" panose="020B0604020202020204" charset="0"/>
                          <a:ea typeface="Inter Italic" panose="020B0604020202020204" charset="0"/>
                          <a:cs typeface="Roboto"/>
                          <a:sym typeface="Roboto"/>
                        </a:rPr>
                        <a:t>Mestringstro</a:t>
                      </a:r>
                      <a:endParaRPr sz="1600" i="0" dirty="0">
                        <a:solidFill>
                          <a:srgbClr val="050038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nb-NO" sz="12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Mestringstroen gjenspeiler hver enkelt medarbeiders tiltro til egen kompetanse og mulighet til å mestre utfordringer i jobbsammenheng.</a:t>
                      </a:r>
                      <a:endParaRPr lang="nb-NO" sz="1200" i="0" u="none" strike="noStrike" cap="none" noProof="0" dirty="0">
                        <a:solidFill>
                          <a:srgbClr val="000000"/>
                        </a:solidFill>
                        <a:latin typeface="Inter Italic"/>
                        <a:ea typeface="Inter Italic"/>
                        <a:cs typeface="Inter Italic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Faktor 3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i="0">
                          <a:solidFill>
                            <a:srgbClr val="050038"/>
                          </a:solidFill>
                          <a:latin typeface="Inter Italic" panose="020B0604020202020204" charset="0"/>
                          <a:ea typeface="Inter Italic" panose="020B0604020202020204" charset="0"/>
                          <a:cs typeface="Roboto"/>
                          <a:sym typeface="Roboto"/>
                        </a:rPr>
                        <a:t>Autonomi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nb-NO" sz="12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Medarbeidernes opplevelse av å ha mulighet til å jobbe selvstendig og gjøre egne vurderinger i jobben sin, basert på egen kompetanse, og innen en definert jobbrolle.</a:t>
                      </a:r>
                      <a:endParaRPr lang="nb-NO" sz="1200" i="0" u="none" strike="noStrike" cap="none" noProof="0" dirty="0">
                        <a:solidFill>
                          <a:srgbClr val="000000"/>
                        </a:solidFill>
                        <a:latin typeface="Inter Italic"/>
                        <a:ea typeface="Inter Italic"/>
                        <a:cs typeface="Inter Italic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Faktor 4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i="0">
                          <a:solidFill>
                            <a:srgbClr val="050038"/>
                          </a:solidFill>
                          <a:latin typeface="Inter Italic" panose="020B0604020202020204" charset="0"/>
                          <a:ea typeface="Inter Italic" panose="020B0604020202020204" charset="0"/>
                          <a:cs typeface="Roboto"/>
                          <a:sym typeface="Roboto"/>
                        </a:rPr>
                        <a:t>Bruk av kompetanse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nb-NO" sz="12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Medarbeidernes opplevelse av å få brukt egen jobbrelevante kompetanse på en god måte i sin nåværende jobb.</a:t>
                      </a:r>
                      <a:endParaRPr lang="nb-NO" sz="1200" i="0" u="none" strike="noStrike" cap="none" noProof="0" dirty="0">
                        <a:solidFill>
                          <a:srgbClr val="000000"/>
                        </a:solidFill>
                        <a:latin typeface="Inter Italic"/>
                        <a:ea typeface="Inter Italic"/>
                        <a:cs typeface="Inter Italic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Faktor 5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i="0">
                          <a:solidFill>
                            <a:srgbClr val="050038"/>
                          </a:solidFill>
                          <a:latin typeface="Inter Italic" panose="020B0604020202020204" charset="0"/>
                          <a:ea typeface="Inter Italic" panose="020B0604020202020204" charset="0"/>
                          <a:cs typeface="Roboto"/>
                          <a:sym typeface="Roboto"/>
                        </a:rPr>
                        <a:t>Mestringsorientert ledelse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nb-NO" sz="12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Ledelse som vektlegger at den enkelte medarbeider skal få utvikle seg og bli best mulig ut fra sine egne forutsetninger, slik at medarbeideren opplever mestring og yter sitt beste. </a:t>
                      </a:r>
                      <a:endParaRPr lang="nb-NO" sz="1200" i="0" u="none" strike="noStrike" cap="none" noProof="0" dirty="0">
                        <a:solidFill>
                          <a:srgbClr val="000000"/>
                        </a:solidFill>
                        <a:latin typeface="Inter Italic"/>
                        <a:ea typeface="Inter Italic"/>
                        <a:cs typeface="Inter Italic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Faktor 6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i="0">
                          <a:solidFill>
                            <a:srgbClr val="050038"/>
                          </a:solidFill>
                          <a:latin typeface="Inter Italic" panose="020B0604020202020204" charset="0"/>
                          <a:ea typeface="Inter Italic" panose="020B0604020202020204" charset="0"/>
                          <a:cs typeface="Roboto"/>
                          <a:sym typeface="Roboto"/>
                        </a:rPr>
                        <a:t>Rolleklarhet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nb-NO" sz="12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Høy rolleklarhet innebærer at forventningene til den jobben medarbeideren skal gjøre er tydelig definert og kommunisert.</a:t>
                      </a:r>
                      <a:endParaRPr lang="nb-NO" sz="1200" i="0" u="none" strike="noStrike" cap="none" noProof="0" dirty="0">
                        <a:solidFill>
                          <a:srgbClr val="000000"/>
                        </a:solidFill>
                        <a:latin typeface="Inter Italic"/>
                        <a:ea typeface="Inter Italic"/>
                        <a:cs typeface="Inter Italic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Faktor 7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i="0" dirty="0">
                          <a:solidFill>
                            <a:srgbClr val="050038"/>
                          </a:solidFill>
                          <a:latin typeface="Inter Italic" panose="020B0604020202020204" charset="0"/>
                          <a:ea typeface="Inter Italic" panose="020B0604020202020204" charset="0"/>
                          <a:cs typeface="Roboto"/>
                          <a:sym typeface="Roboto"/>
                        </a:rPr>
                        <a:t>Relevant kompetanseutvikling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nb-NO" sz="12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Relevant kompetanseutvikling er avgjørende for at medarbeiderne til enhver tid er best mulig rustet til å utføre sine oppgaver med høy kvalitet, og er avgjørende for kvaliteten på de tjeneste som leveres, uansett hvilken type tjeneste vi snakker om. </a:t>
                      </a:r>
                      <a:endParaRPr lang="nb-NO" sz="1200" i="0" u="none" strike="noStrike" cap="none" noProof="0" dirty="0">
                        <a:solidFill>
                          <a:srgbClr val="000000"/>
                        </a:solidFill>
                        <a:latin typeface="Inter Italic"/>
                        <a:ea typeface="Inter Italic"/>
                        <a:cs typeface="Inter Italic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Faktor 8</a:t>
                      </a:r>
                      <a:endParaRPr sz="1600" dirty="0">
                        <a:solidFill>
                          <a:srgbClr val="050038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i="0">
                          <a:solidFill>
                            <a:srgbClr val="050038"/>
                          </a:solidFill>
                          <a:latin typeface="Inter Italic" panose="020B0604020202020204" charset="0"/>
                          <a:ea typeface="Inter Italic" panose="020B0604020202020204" charset="0"/>
                          <a:cs typeface="Roboto"/>
                          <a:sym typeface="Roboto"/>
                        </a:rPr>
                        <a:t>Fleksibilitetsvilje</a:t>
                      </a:r>
                      <a:endParaRPr sz="1600" i="0" dirty="0">
                        <a:solidFill>
                          <a:srgbClr val="050038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nb-NO" sz="12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Medarbeiderens villighet til å være fleksibel på jobb og tilpasse sin måte å jobbe på til nye behov og krav.</a:t>
                      </a:r>
                      <a:endParaRPr lang="nb-NO" sz="1200" noProof="0" dirty="0">
                        <a:latin typeface="Inter Italic"/>
                        <a:ea typeface="Inter Italic"/>
                        <a:cs typeface="Inter Italic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Faktor 9</a:t>
                      </a:r>
                      <a:endParaRPr sz="1600" dirty="0">
                        <a:solidFill>
                          <a:srgbClr val="050038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i="0">
                          <a:solidFill>
                            <a:srgbClr val="050038"/>
                          </a:solidFill>
                          <a:latin typeface="Inter Italic" panose="020B0604020202020204" charset="0"/>
                          <a:ea typeface="Inter Italic" panose="020B0604020202020204" charset="0"/>
                          <a:cs typeface="Roboto"/>
                          <a:sym typeface="Roboto"/>
                        </a:rPr>
                        <a:t>Mestringsklima</a:t>
                      </a:r>
                      <a:endParaRPr sz="1600" i="0" dirty="0">
                        <a:solidFill>
                          <a:srgbClr val="050038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nb-NO" sz="12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I et mestringsklima motiveres medarbeiderne av å lære, utvikle seg og gjøre hverandre gode, fremfor å rivalisere om å bli best.</a:t>
                      </a:r>
                      <a:endParaRPr lang="nb-NO" sz="1200" noProof="0" dirty="0">
                        <a:latin typeface="Inter Italic"/>
                        <a:ea typeface="Inter Italic"/>
                        <a:cs typeface="Inter Italic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Faktor 10</a:t>
                      </a:r>
                      <a:endParaRPr sz="1600" dirty="0">
                        <a:solidFill>
                          <a:srgbClr val="050038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i="0" dirty="0">
                          <a:solidFill>
                            <a:srgbClr val="050038"/>
                          </a:solidFill>
                          <a:latin typeface="Inter Italic" panose="020B0604020202020204" charset="0"/>
                          <a:ea typeface="Inter Italic" panose="020B0604020202020204" charset="0"/>
                          <a:cs typeface="Roboto"/>
                          <a:sym typeface="Roboto"/>
                        </a:rPr>
                        <a:t>Prososial motivasjon</a:t>
                      </a:r>
                      <a:endParaRPr sz="1600" i="0" dirty="0">
                        <a:solidFill>
                          <a:srgbClr val="050038"/>
                        </a:solidFill>
                        <a:latin typeface="Inter Italic" panose="020B0604020202020204" charset="0"/>
                        <a:ea typeface="Inter Italic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nb-NO" sz="12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Motivasjon for å gjøre noe nyttig og verdifullt for andre, også kalt prososial motivasjon, er en viktig drivkraft for mange og har en rekke godt dokumenterte, positive effekter. </a:t>
                      </a:r>
                      <a:endParaRPr lang="nb-NO" sz="1200" noProof="0" dirty="0">
                        <a:latin typeface="Inter Italic"/>
                        <a:ea typeface="Inter Italic"/>
                        <a:cs typeface="Inter Italic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Google Shape;159;g1466b2f1b5f_0_56">
            <a:extLst>
              <a:ext uri="{FF2B5EF4-FFF2-40B4-BE49-F238E27FC236}">
                <a16:creationId xmlns:a16="http://schemas.microsoft.com/office/drawing/2014/main" id="{2B944EA1-11C7-69D3-EE00-9D110B5A8BC0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138;g1466b2f1b5f_0_0">
            <a:extLst>
              <a:ext uri="{FF2B5EF4-FFF2-40B4-BE49-F238E27FC236}">
                <a16:creationId xmlns:a16="http://schemas.microsoft.com/office/drawing/2014/main" id="{B70AB9BA-272A-AA34-B8F3-71721D9DA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3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55C97C29-2E34-6EF6-BF40-3788BF985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51058"/>
      </p:ext>
    </p:extLst>
  </p:cSld>
  <p:clrMapOvr>
    <a:masterClrMapping/>
  </p:clrMapOvr>
</p:sld>
</file>

<file path=ppt/slides/slide5.xml><?xml version="1.0" encoding="utf-8"?>
<p:sld xmlns:p14="http://schemas.microsoft.com/office/powerpoint/2010/main" xmlns:a16="http://schemas.microsoft.com/office/drawing/2014/main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191;g1466b2f1da0_1_3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g1466b2f1da0_1_3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0</a:t>
            </a:r>
            <a:r>
              <a:rPr lang="en-US" sz="1200" dirty="0">
                <a:solidFill>
                  <a:srgbClr val="6B7280"/>
                </a:solidFill>
              </a:rPr>
              <a:t>5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196" name="Google Shape;196;g1466b2f1da0_1_3"/>
          <p:cNvSpPr txBox="1">
            <a:spLocks noGrp="1"/>
          </p:cNvSpPr>
          <p:nvPr>
            <p:ph type="ctrTitle"/>
          </p:nvPr>
        </p:nvSpPr>
        <p:spPr>
          <a:xfrm>
            <a:off x="983621" y="318889"/>
            <a:ext cx="10819500" cy="73862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 xmlns:a="http://schemas.openxmlformats.org/drawingml/2006/main">
            <a:pPr algn="l"/>
            <a:r>
              <a:rPr lang="nb-NO" sz="2400" b="1" dirty="0">
                <a:solidFill>
                  <a:srgbClr val="050037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graphicFrame>
        <p:nvGraphicFramePr>
          <p:cNvPr id="197" name="Google Shape;197;g1466b2f1da0_1_3"/>
          <p:cNvGraphicFramePr/>
          <p:nvPr>
            <p:extLst>
              <p:ext uri="{D42A27DB-BD31-4B8C-83A1-F6EECF244321}">
                <p14:modId xmlns:p14="http://schemas.microsoft.com/office/powerpoint/2010/main" val="4162505362"/>
              </p:ext>
            </p:extLst>
          </p:nvPr>
        </p:nvGraphicFramePr>
        <p:xfrm>
          <a:off x="1072970" y="1903612"/>
          <a:ext cx="10730151" cy="4635500"/>
        </p:xfrm>
        <a:graphic>
          <a:graphicData uri="http://schemas.openxmlformats.org/drawingml/2006/table">
            <a:tbl>
              <a:tblPr firstRow="1" bandRow="1">
                <a:noFill/>
                <a:tableStyleId>{C96F0151-81BA-49B5-96BA-FC644B877A33}</a:tableStyleId>
              </a:tblPr>
              <a:tblGrid>
                <a:gridCol w="5349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284">
                  <a:extLst>
                    <a:ext uri="{9D8B030D-6E8A-4147-A177-3AD203B41FA5}">
                      <a16:colId xmlns:a16="http://schemas.microsoft.com/office/drawing/2014/main" val="3597114059"/>
                    </a:ext>
                  </a:extLst>
                </a:gridCol>
              </a:tblGrid>
              <a:tr h="647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>
                          <a:solidFill>
                            <a:srgbClr val="040138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Faktor</a:t>
                      </a:r>
                      <a:r>
                        <a:rPr lang="no-NO" u="none" strike="noStrike" cap="none">
                          <a:solidFill>
                            <a:srgbClr val="FFFFFF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</a:t>
                      </a:r>
                      <a:endParaRPr>
                        <a:solidFill>
                          <a:srgbClr val="FFFFFF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285"/>
                    </a:solidFill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040138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Trossamfunnet Den norske kirke</a:t>
                      </a:r>
                      <a:endParaRPr dirty="0">
                        <a:solidFill>
                          <a:srgbClr val="040138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285"/>
                    </a:solidFill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dirty="0">
                          <a:solidFill>
                            <a:srgbClr val="040138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Trossamfunnet Den norske kirke</a:t>
                      </a:r>
                      <a:endParaRPr dirty="0">
                        <a:solidFill>
                          <a:srgbClr val="040138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285"/>
                    </a:solidFill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dirty="0">
                          <a:solidFill>
                            <a:srgbClr val="040138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Kommune</a:t>
                      </a:r>
                      <a:endParaRPr dirty="0">
                        <a:solidFill>
                          <a:srgbClr val="040138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285"/>
                    </a:solidFill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40138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Fylkeskommuner</a:t>
                      </a: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dirty="0">
                          <a:solidFill>
                            <a:srgbClr val="050038"/>
                          </a:solidFill>
                          <a:latin typeface="Inter" panose="020B0604020202020204" charset="0"/>
                          <a:ea typeface="Inter" panose="020B0604020202020204" charset="0"/>
                          <a:cs typeface="Roboto"/>
                          <a:sym typeface="Roboto"/>
                        </a:rPr>
                        <a:t>1. Indre motivasjon</a:t>
                      </a:r>
                      <a:endParaRPr sz="1600" dirty="0">
                        <a:solidFill>
                          <a:srgbClr val="050038"/>
                        </a:solidFill>
                        <a:latin typeface="Inter" panose="020B0604020202020204" charset="0"/>
                        <a:ea typeface="Inter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6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4.2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4.2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4.2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4.2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dirty="0">
                          <a:solidFill>
                            <a:srgbClr val="050038"/>
                          </a:solidFill>
                          <a:latin typeface="Inter" panose="020B0604020202020204" charset="0"/>
                          <a:ea typeface="Inter" panose="020B0604020202020204" charset="0"/>
                          <a:cs typeface="Roboto"/>
                          <a:sym typeface="Roboto"/>
                        </a:rPr>
                        <a:t>2. Mestringstro</a:t>
                      </a:r>
                      <a:endParaRPr sz="1600" dirty="0">
                        <a:solidFill>
                          <a:srgbClr val="050038"/>
                        </a:solidFill>
                        <a:latin typeface="Inter" panose="020B0604020202020204" charset="0"/>
                        <a:ea typeface="Inter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6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4.2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4.2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4.2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4.2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dirty="0">
                          <a:solidFill>
                            <a:srgbClr val="050038"/>
                          </a:solidFill>
                          <a:latin typeface="Inter" panose="020B0604020202020204" charset="0"/>
                          <a:ea typeface="Inter" panose="020B0604020202020204" charset="0"/>
                          <a:cs typeface="Roboto"/>
                          <a:sym typeface="Roboto"/>
                        </a:rPr>
                        <a:t>3. Autonomi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 panose="020B0604020202020204" charset="0"/>
                        <a:ea typeface="Inter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6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4.3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4.3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4.3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4.3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dirty="0">
                          <a:solidFill>
                            <a:srgbClr val="050038"/>
                          </a:solidFill>
                          <a:latin typeface="Inter" panose="020B0604020202020204" charset="0"/>
                          <a:ea typeface="Inter" panose="020B0604020202020204" charset="0"/>
                          <a:cs typeface="Roboto"/>
                          <a:sym typeface="Roboto"/>
                        </a:rPr>
                        <a:t>4. Bruk av kompetanse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 panose="020B0604020202020204" charset="0"/>
                        <a:ea typeface="Inter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6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4.1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4.1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4.1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4.1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dirty="0">
                          <a:solidFill>
                            <a:srgbClr val="050038"/>
                          </a:solidFill>
                          <a:latin typeface="Inter" panose="020B0604020202020204" charset="0"/>
                          <a:ea typeface="Inter" panose="020B0604020202020204" charset="0"/>
                          <a:cs typeface="Roboto"/>
                          <a:sym typeface="Roboto"/>
                        </a:rPr>
                        <a:t>5. Mestringsorientert ledelse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 panose="020B0604020202020204" charset="0"/>
                        <a:ea typeface="Inter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6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3.8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3.8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3.8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3.8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>
                          <a:solidFill>
                            <a:srgbClr val="050038"/>
                          </a:solidFill>
                          <a:latin typeface="Inter" panose="020B0604020202020204" charset="0"/>
                          <a:ea typeface="Inter" panose="020B0604020202020204" charset="0"/>
                          <a:cs typeface="Roboto"/>
                          <a:sym typeface="Roboto"/>
                        </a:rPr>
                        <a:t>6. Rolleklarhet</a:t>
                      </a:r>
                      <a:endParaRPr sz="1600" i="0" u="none" strike="noStrike" cap="none">
                        <a:solidFill>
                          <a:srgbClr val="000000"/>
                        </a:solidFill>
                        <a:latin typeface="Inter" panose="020B0604020202020204" charset="0"/>
                        <a:ea typeface="Inter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6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4.0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4.0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4.0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4.0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dirty="0">
                          <a:solidFill>
                            <a:srgbClr val="050038"/>
                          </a:solidFill>
                          <a:latin typeface="Inter" panose="020B0604020202020204" charset="0"/>
                          <a:ea typeface="Inter" panose="020B0604020202020204" charset="0"/>
                          <a:cs typeface="Roboto"/>
                          <a:sym typeface="Roboto"/>
                        </a:rPr>
                        <a:t>7. Relevant kompetanseutvikling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 panose="020B0604020202020204" charset="0"/>
                        <a:ea typeface="Inter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6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3.5</a:t>
                      </a:r>
                      <a:endParaRPr sz="160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3.5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3.5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3.5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>
                          <a:solidFill>
                            <a:srgbClr val="050038"/>
                          </a:solidFill>
                          <a:latin typeface="Inter" panose="020B0604020202020204" charset="0"/>
                          <a:ea typeface="Inter" panose="020B0604020202020204" charset="0"/>
                          <a:cs typeface="Roboto"/>
                          <a:sym typeface="Roboto"/>
                        </a:rPr>
                        <a:t>8. Fleksibilitetsvilje</a:t>
                      </a:r>
                      <a:endParaRPr sz="1600">
                        <a:solidFill>
                          <a:srgbClr val="050038"/>
                        </a:solidFill>
                        <a:latin typeface="Inter" panose="020B0604020202020204" charset="0"/>
                        <a:ea typeface="Inter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4.0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4.0</a:t>
                      </a:r>
                      <a:endParaRPr sz="1600" dirty="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4.0</a:t>
                      </a:r>
                      <a:endParaRPr sz="1600" dirty="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4.0</a:t>
                      </a:r>
                      <a:endParaRPr sz="1600" dirty="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>
                          <a:solidFill>
                            <a:srgbClr val="050038"/>
                          </a:solidFill>
                          <a:latin typeface="Inter" panose="020B0604020202020204" charset="0"/>
                          <a:ea typeface="Inter" panose="020B0604020202020204" charset="0"/>
                          <a:cs typeface="Roboto"/>
                          <a:sym typeface="Roboto"/>
                        </a:rPr>
                        <a:t>9. Mestringsklima</a:t>
                      </a:r>
                      <a:endParaRPr sz="1600">
                        <a:solidFill>
                          <a:srgbClr val="050038"/>
                        </a:solidFill>
                        <a:latin typeface="Inter" panose="020B0604020202020204" charset="0"/>
                        <a:ea typeface="Inter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3.8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3.8</a:t>
                      </a:r>
                      <a:endParaRPr sz="1600" dirty="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3.8</a:t>
                      </a:r>
                      <a:endParaRPr sz="1600" dirty="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3.8</a:t>
                      </a:r>
                      <a:endParaRPr sz="1600" dirty="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1600" dirty="0">
                          <a:solidFill>
                            <a:srgbClr val="050038"/>
                          </a:solidFill>
                          <a:latin typeface="Inter" panose="020B0604020202020204" charset="0"/>
                          <a:ea typeface="Inter" panose="020B0604020202020204" charset="0"/>
                          <a:cs typeface="Roboto"/>
                          <a:sym typeface="Roboto"/>
                        </a:rPr>
                        <a:t>10. Prososial motivasjon</a:t>
                      </a:r>
                      <a:endParaRPr sz="1600" dirty="0">
                        <a:solidFill>
                          <a:srgbClr val="050038"/>
                        </a:solidFill>
                        <a:latin typeface="Inter" panose="020B0604020202020204" charset="0"/>
                        <a:ea typeface="Inter" panose="020B0604020202020204" charset="0"/>
                        <a:cs typeface="Roboto"/>
                        <a:sym typeface="Robo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4.4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4.4</a:t>
                      </a:r>
                      <a:endParaRPr sz="1600" dirty="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4.4</a:t>
                      </a:r>
                      <a:endParaRPr sz="1600" dirty="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 xmlns:a="http://schemas.openxmlformats.org/drawingml/2006/main"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4.4</a:t>
                      </a:r>
                      <a:endParaRPr sz="1600" dirty="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4F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Google Shape;195;g1466b2f1da0_1_3">
            <a:extLst>
              <a:ext uri="{FF2B5EF4-FFF2-40B4-BE49-F238E27FC236}">
                <a16:creationId xmlns:a16="http://schemas.microsoft.com/office/drawing/2014/main" id="{AE84F550-4251-4E1C-6FB7-6A3D735D2179}"/>
              </a:ext>
            </a:extLst>
          </p:cNvPr>
          <p:cNvSpPr txBox="1"/>
          <p:nvPr/>
        </p:nvSpPr>
        <p:spPr>
          <a:xfrm>
            <a:off x="1028299" y="1164700"/>
            <a:ext cx="1088747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1600" dirty="0">
                <a:solidFill>
                  <a:srgbClr val="050038"/>
                </a:solidFill>
                <a:latin typeface="Inter"/>
                <a:ea typeface="Inter"/>
                <a:cs typeface="Inter"/>
                <a:sym typeface="Inter"/>
              </a:rPr>
              <a:t>Oversikt og sammenligning av alle faktorer</a:t>
            </a:r>
            <a:r>
              <a:rPr lang="nb-NO" sz="1600" dirty="0">
                <a:solidFill>
                  <a:srgbClr val="050038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6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b-NO" sz="1600" dirty="0">
                <a:solidFill>
                  <a:srgbClr val="050038"/>
                </a:solidFill>
                <a:latin typeface="Inter"/>
                <a:ea typeface="Inter"/>
                <a:cs typeface="Inter"/>
                <a:sym typeface="Inter"/>
              </a:rPr>
              <a:t>Tabellen viser resultater for valgt enhet, organisasjonen, landssnittet for tjenestetype og landssnitt generelt.</a:t>
            </a:r>
            <a:endParaRPr lang="nb-NO" sz="1600" dirty="0">
              <a:solidFill>
                <a:srgbClr val="E5B28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" name="Google Shape;159;g1466b2f1b5f_0_56">
            <a:extLst>
              <a:ext uri="{FF2B5EF4-FFF2-40B4-BE49-F238E27FC236}">
                <a16:creationId xmlns:a16="http://schemas.microsoft.com/office/drawing/2014/main" id="{5CA0FA9E-DB67-2845-C93E-02CA9FF0A31F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138;g1466b2f1b5f_0_0">
            <a:extLst>
              <a:ext uri="{FF2B5EF4-FFF2-40B4-BE49-F238E27FC236}">
                <a16:creationId xmlns:a16="http://schemas.microsoft.com/office/drawing/2014/main" id="{40402095-06ED-072E-F354-3AE1C022A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3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B9F5E91B-2E6A-80E8-6F01-35A6ABB1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14="http://schemas.microsoft.com/office/drawing/2010/main"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g1466b2f1da0_1_16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" name="Google Shape;203;g1466b2f1da0_1_16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 dirty="0">
                <a:solidFill>
                  <a:srgbClr val="6B7280"/>
                </a:solidFill>
              </a:rPr>
              <a:t>06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206" name="Google Shape;206;g1466b2f1da0_1_16"/>
          <p:cNvSpPr txBox="1"/>
          <p:nvPr/>
        </p:nvSpPr>
        <p:spPr>
          <a:xfrm>
            <a:off x="1028300" y="809800"/>
            <a:ext cx="78981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Definisjon</a:t>
            </a:r>
            <a:r>
              <a:rPr lang="no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: Motivasjonen for oppgavene i seg selv, det vil si om oppgavene oppleves som en drivkraft og som spennende og stimulerende. </a:t>
            </a:r>
            <a:br>
              <a:rPr lang="nb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b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(</a:t>
            </a:r>
            <a:r>
              <a:rPr lang="no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Også kalt indre jobbmotivasjon.</a:t>
            </a:r>
            <a:r>
              <a:rPr lang="nb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  <a:endParaRPr sz="16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500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7" name="Google Shape;207;g1466b2f1da0_1_16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1: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INDRE MOTIVASJON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9" name="Google Shape;209;g1466b2f1da0_1_16"/>
          <p:cNvSpPr txBox="1"/>
          <p:nvPr/>
        </p:nvSpPr>
        <p:spPr>
          <a:xfrm>
            <a:off x="1028300" y="2455513"/>
            <a:ext cx="293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Gjennomsnittsskår</a:t>
            </a:r>
            <a:endParaRPr b="1" dirty="0">
              <a:solidFill>
                <a:srgbClr val="2021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0" name="Google Shape;210;g1466b2f1da0_1_16"/>
          <p:cNvSpPr/>
          <p:nvPr/>
        </p:nvSpPr>
        <p:spPr>
          <a:xfrm>
            <a:off x="8378125" y="3583450"/>
            <a:ext cx="3254100" cy="2254500"/>
          </a:xfrm>
          <a:prstGeom prst="roundRect">
            <a:avLst>
              <a:gd name="adj" fmla="val 16667"/>
            </a:avLst>
          </a:prstGeom>
          <a:solidFill>
            <a:srgbClr val="FDF5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Eksempel på måleindikator</a:t>
            </a:r>
            <a:endParaRPr b="1" dirty="0">
              <a:solidFill>
                <a:srgbClr val="040138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«Mine arbeidsoppgaver er i seg selv en viktig drivkraft for meg»</a:t>
            </a: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11" name="Google Shape;211;g1466b2f1da0_1_16"/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5299" y="809800"/>
            <a:ext cx="2503601" cy="16626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hart 92">
            <a:extLst>
              <a:ext uri="{FF2B5EF4-FFF2-40B4-BE49-F238E27FC236}">
                <a16:creationId xmlns:a16="http://schemas.microsoft.com/office/drawing/2014/main" id="{DC789690-3982-1FD3-3605-28D1A22FA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803116"/>
              </p:ext>
            </p:extLst>
          </p:nvPr>
        </p:nvGraphicFramePr>
        <p:xfrm>
          <a:off x="1028300" y="2855713"/>
          <a:ext cx="6307877" cy="3186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Google Shape;159;g1466b2f1b5f_0_56">
            <a:extLst>
              <a:ext uri="{FF2B5EF4-FFF2-40B4-BE49-F238E27FC236}">
                <a16:creationId xmlns:a16="http://schemas.microsoft.com/office/drawing/2014/main" id="{0A925906-A556-92C8-3755-2C380FBFCDC7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138;g1466b2f1b5f_0_0">
            <a:extLst>
              <a:ext uri="{FF2B5EF4-FFF2-40B4-BE49-F238E27FC236}">
                <a16:creationId xmlns:a16="http://schemas.microsoft.com/office/drawing/2014/main" id="{3AF46F9F-9D56-0C34-28EB-1FA95BF51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3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AC3AC23C-6652-6FBB-B5F3-08841ED6D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Google Shape;216;g150a370958e_0_4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Google Shape;217;g150a370958e_0_4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0</a:t>
            </a:r>
            <a:r>
              <a:rPr lang="en-US" sz="1200" dirty="0">
                <a:solidFill>
                  <a:srgbClr val="6B7280"/>
                </a:solidFill>
              </a:rPr>
              <a:t>7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220" name="Google Shape;220;g150a370958e_0_4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1: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INDRE MOTIVASJON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1" name="Google Shape;221;g150a370958e_0_4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gjennomsnitt</a:t>
            </a:r>
            <a:endParaRPr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2" name="Google Shape;222;g150a370958e_0_4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50 %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lang="en-US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3" name="Google Shape;223;g150a370958e_0_4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35 %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Veldig enig</a:t>
            </a:r>
            <a:endParaRPr lang="en-US"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2" name="Diagram 21">
            <a:extLst>
              <a:ext uri="{FF2B5EF4-FFF2-40B4-BE49-F238E27FC236}">
                <a16:creationId xmlns:a16="http://schemas.microsoft.com/office/drawing/2014/main" id="{CB72EC84-BA74-4FA1-B9E5-567AB0C00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95739"/>
              </p:ext>
            </p:extLst>
          </p:nvPr>
        </p:nvGraphicFramePr>
        <p:xfrm>
          <a:off x="1028300" y="2201603"/>
          <a:ext cx="7230328" cy="3789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1EF4210F-4506-9244-D2D8-45BAFB241A52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03534E25-B283-4829-3179-B380E4D6D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49BA9B81-8700-D319-0528-5B0CE719D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9" name="Google Shape;229;g1466b2f1da0_1_78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g1466b2f1da0_1_78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0</a:t>
            </a:r>
            <a:r>
              <a:rPr lang="en-US" sz="1200" dirty="0">
                <a:solidFill>
                  <a:srgbClr val="6B7280"/>
                </a:solidFill>
              </a:rPr>
              <a:t>8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233" name="Google Shape;233;g1466b2f1da0_1_78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1: </a:t>
            </a:r>
            <a:r>
              <a:rPr lang="no-NO" sz="240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INDRE MOTIVASJON</a:t>
            </a:r>
            <a:endParaRPr sz="2400" b="1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4" name="Google Shape;234;g1466b2f1da0_1_78"/>
          <p:cNvSpPr txBox="1"/>
          <p:nvPr/>
        </p:nvSpPr>
        <p:spPr>
          <a:xfrm>
            <a:off x="1028300" y="1542550"/>
            <a:ext cx="3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Svarfordeling </a:t>
            </a:r>
            <a:r>
              <a:rPr lang="nb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l</a:t>
            </a:r>
            <a:r>
              <a:rPr lang="no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inje</a:t>
            </a:r>
            <a:r>
              <a:rPr lang="nb-NO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diagram</a:t>
            </a:r>
            <a:endParaRPr b="1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5" name="Google Shape;235;g1466b2f1da0_1_78"/>
          <p:cNvSpPr/>
          <p:nvPr/>
        </p:nvSpPr>
        <p:spPr>
          <a:xfrm>
            <a:off x="9292625" y="1871175"/>
            <a:ext cx="2699700" cy="144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50 %</a:t>
            </a:r>
          </a:p>
          <a:p>
            <a:pPr lvl="0"/>
            <a:endParaRPr sz="20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>
              <a:lnSpc>
                <a:spcPct val="90000"/>
              </a:lnSpc>
            </a:pPr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Enig</a:t>
            </a:r>
            <a:endParaRPr lang="en-US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6" name="Google Shape;236;g1466b2f1da0_1_78"/>
          <p:cNvSpPr/>
          <p:nvPr/>
        </p:nvSpPr>
        <p:spPr>
          <a:xfrm>
            <a:off x="9292625" y="3490205"/>
            <a:ext cx="2699700" cy="121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 xmlns:a="http://schemas.openxmlformats.org/drawingml/2006/main">
            <a:pPr lvl="0"/>
            <a:r>
              <a:rPr lang="en-US" sz="2700" b="1" dirty="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35 %</a:t>
            </a:r>
          </a:p>
          <a:p>
            <a:pPr lvl="0"/>
            <a:endParaRPr sz="800" dirty="0">
              <a:latin typeface="Inter Medium"/>
              <a:ea typeface="Inter Medium"/>
              <a:cs typeface="Inter Medium"/>
              <a:sym typeface="Inter Medium"/>
            </a:endParaRPr>
          </a:p>
          <a:p xmlns:a="http://schemas.openxmlformats.org/drawingml/2006/main">
            <a:pPr lvl="0"/>
            <a:r>
              <a:rPr lang="en-US" sz="2000" dirty="0">
                <a:solidFill>
                  <a:srgbClr val="6B7280"/>
                </a:solidFill>
                <a:latin typeface="Inter Medium"/>
                <a:ea typeface="Inter Medium"/>
                <a:cs typeface="Inter Medium"/>
                <a:sym typeface="Inter Medium"/>
              </a:rPr>
              <a:t>Veldig enig</a:t>
            </a:r>
            <a:endParaRPr lang="en-US"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1" name="Chart 25">
            <a:extLst>
              <a:ext uri="{FF2B5EF4-FFF2-40B4-BE49-F238E27FC236}">
                <a16:creationId xmlns:a16="http://schemas.microsoft.com/office/drawing/2014/main" id="{07A0ABAE-49E7-4F25-A2A3-2F02F90EDD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393227"/>
              </p:ext>
            </p:extLst>
          </p:nvPr>
        </p:nvGraphicFramePr>
        <p:xfrm>
          <a:off x="684934" y="2095783"/>
          <a:ext cx="7994253" cy="42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59;g1466b2f1b5f_0_56">
            <a:extLst>
              <a:ext uri="{FF2B5EF4-FFF2-40B4-BE49-F238E27FC236}">
                <a16:creationId xmlns:a16="http://schemas.microsoft.com/office/drawing/2014/main" id="{B0E720F1-B792-9E37-3A18-40EA903A6E94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138;g1466b2f1b5f_0_0">
            <a:extLst>
              <a:ext uri="{FF2B5EF4-FFF2-40B4-BE49-F238E27FC236}">
                <a16:creationId xmlns:a16="http://schemas.microsoft.com/office/drawing/2014/main" id="{5A722839-1A87-7982-02C2-AAA0A6C62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2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A451132C-6016-CEC8-0537-EB21E31C1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14="http://schemas.microsoft.com/office/drawing/2010/main" xmlns:a16="http://schemas.microsoft.com/office/drawing/2014/main" xmlns:p14="http://schemas.microsoft.com/office/powerpoint/2010/main" xmlns:c="http://schemas.openxmlformats.org/drawingml/2006/chart" xmlns:adec="http://schemas.microsoft.com/office/drawing/2017/decorative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Google Shape;242;g1466b2f1da0_1_91"/>
          <p:cNvCxnSpPr/>
          <p:nvPr/>
        </p:nvCxnSpPr>
        <p:spPr>
          <a:xfrm>
            <a:off x="610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5E7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g1466b2f1da0_1_91"/>
          <p:cNvSpPr txBox="1"/>
          <p:nvPr/>
        </p:nvSpPr>
        <p:spPr>
          <a:xfrm>
            <a:off x="81267" y="203500"/>
            <a:ext cx="4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rgbClr val="6B7280"/>
                </a:solidFill>
              </a:rPr>
              <a:t>0</a:t>
            </a:r>
            <a:r>
              <a:rPr lang="nb-NO" sz="1200" dirty="0">
                <a:solidFill>
                  <a:srgbClr val="6B7280"/>
                </a:solidFill>
              </a:rPr>
              <a:t>9</a:t>
            </a:r>
            <a:endParaRPr sz="1200" dirty="0">
              <a:solidFill>
                <a:srgbClr val="6B7280"/>
              </a:solidFill>
            </a:endParaRPr>
          </a:p>
        </p:txBody>
      </p:sp>
      <p:sp>
        <p:nvSpPr>
          <p:cNvPr id="246" name="Google Shape;246;g1466b2f1da0_1_91"/>
          <p:cNvSpPr txBox="1"/>
          <p:nvPr/>
        </p:nvSpPr>
        <p:spPr>
          <a:xfrm>
            <a:off x="1028300" y="809800"/>
            <a:ext cx="78981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Definisjon</a:t>
            </a:r>
            <a:r>
              <a:rPr lang="no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: Mestringstroen gjenspeiler hver enkelt medarbeiders tiltro til egen kompetanse og mulighet til å mestre utfordringer i jobbsammenheng. </a:t>
            </a:r>
            <a:br>
              <a:rPr lang="nb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b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(</a:t>
            </a:r>
            <a:r>
              <a:rPr lang="no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Også kalt subjektiv mestringsevne.</a:t>
            </a:r>
            <a:r>
              <a:rPr lang="nb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  <a:endParaRPr sz="1600" dirty="0">
              <a:solidFill>
                <a:srgbClr val="040138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47" name="Google Shape;247;g1466b2f1da0_1_91"/>
          <p:cNvSpPr txBox="1">
            <a:spLocks noGrp="1"/>
          </p:cNvSpPr>
          <p:nvPr>
            <p:ph type="ctrTitle"/>
          </p:nvPr>
        </p:nvSpPr>
        <p:spPr>
          <a:xfrm>
            <a:off x="1028300" y="203500"/>
            <a:ext cx="10819500" cy="60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FAKTOR 2: </a:t>
            </a:r>
            <a:r>
              <a:rPr lang="no-NO" sz="24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o-NO" sz="2400" dirty="0">
                <a:solidFill>
                  <a:srgbClr val="161144"/>
                </a:solidFill>
                <a:latin typeface="Inter"/>
                <a:ea typeface="Inter"/>
                <a:cs typeface="Inter"/>
                <a:sym typeface="Inter"/>
              </a:rPr>
              <a:t>MESTRINGSTRO</a:t>
            </a:r>
            <a:endParaRPr sz="24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9" name="Google Shape;249;g1466b2f1da0_1_91"/>
          <p:cNvSpPr txBox="1"/>
          <p:nvPr/>
        </p:nvSpPr>
        <p:spPr>
          <a:xfrm>
            <a:off x="1028300" y="2055313"/>
            <a:ext cx="293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Gjennomsnittsskår</a:t>
            </a:r>
            <a:endParaRPr b="1">
              <a:solidFill>
                <a:srgbClr val="2021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0" name="Google Shape;250;g1466b2f1da0_1_91"/>
          <p:cNvSpPr/>
          <p:nvPr/>
        </p:nvSpPr>
        <p:spPr>
          <a:xfrm>
            <a:off x="8378125" y="3583450"/>
            <a:ext cx="3254100" cy="2254500"/>
          </a:xfrm>
          <a:prstGeom prst="roundRect">
            <a:avLst>
              <a:gd name="adj" fmla="val 16667"/>
            </a:avLst>
          </a:prstGeom>
          <a:solidFill>
            <a:srgbClr val="FDF5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>
                <a:solidFill>
                  <a:srgbClr val="04013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Eksempel på måleindikator</a:t>
            </a:r>
            <a:endParaRPr b="1" dirty="0">
              <a:solidFill>
                <a:srgbClr val="040138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1600" dirty="0">
                <a:solidFill>
                  <a:srgbClr val="040138"/>
                </a:solidFill>
                <a:latin typeface="Inter"/>
                <a:ea typeface="Inter"/>
                <a:cs typeface="Inter"/>
                <a:sym typeface="Inter"/>
              </a:rPr>
              <a:t>«Samme hva som skjer i jobben min, er jeg vanligvis i stand til å takle det.»</a:t>
            </a:r>
            <a:endParaRPr sz="1600" dirty="0">
              <a:solidFill>
                <a:srgbClr val="040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51" name="Google Shape;251;g1466b2f1da0_1_91"/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2776" y="696513"/>
            <a:ext cx="2648647" cy="1759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hart 92">
            <a:extLst>
              <a:ext uri="{FF2B5EF4-FFF2-40B4-BE49-F238E27FC236}">
                <a16:creationId xmlns:a16="http://schemas.microsoft.com/office/drawing/2014/main" id="{837328CA-47D4-62CE-CF7F-AE85DDBC9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4589254"/>
              </p:ext>
            </p:extLst>
          </p:nvPr>
        </p:nvGraphicFramePr>
        <p:xfrm>
          <a:off x="1028300" y="2861630"/>
          <a:ext cx="6307877" cy="3186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Google Shape;159;g1466b2f1b5f_0_56">
            <a:extLst>
              <a:ext uri="{FF2B5EF4-FFF2-40B4-BE49-F238E27FC236}">
                <a16:creationId xmlns:a16="http://schemas.microsoft.com/office/drawing/2014/main" id="{4081FA58-40FC-F601-82C4-DC3020FFBDD6}"/>
              </a:ext>
            </a:extLst>
          </p:cNvPr>
          <p:cNvSpPr txBox="1">
            <a:spLocks/>
          </p:cNvSpPr>
          <p:nvPr/>
        </p:nvSpPr>
        <p:spPr>
          <a:xfrm rot="-5400000">
            <a:off x="-900966" y="3620453"/>
            <a:ext cx="2378700" cy="57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algn="l"/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b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n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10-FAKTOR: KS’ </a:t>
            </a:r>
            <a:r>
              <a:rPr lang="nn-NO" sz="800" dirty="0" err="1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medarbeiderundersøkelse</a:t>
            </a:r>
            <a:endParaRPr lang="nn-NO" sz="800" dirty="0">
              <a:solidFill>
                <a:srgbClr val="6B7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138;g1466b2f1b5f_0_0">
            <a:extLst>
              <a:ext uri="{FF2B5EF4-FFF2-40B4-BE49-F238E27FC236}">
                <a16:creationId xmlns:a16="http://schemas.microsoft.com/office/drawing/2014/main" id="{C18DD8B4-E12D-0148-3352-151DFBE9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-5400000">
            <a:off x="-902084" y="1242873"/>
            <a:ext cx="2378700" cy="57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Dato: </a:t>
            </a:r>
          </a:p>
          <a:p xmlns:a="http://schemas.openxmlformats.org/drawingml/2006/main">
            <a:pPr algn="l"/>
            <a:r>
              <a:rPr lang="nb-NO" sz="800" dirty="0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Trossamfunnet Den norske kirke</a:t>
            </a:r>
          </a:p>
        </p:txBody>
      </p:sp>
      <p:pic>
        <p:nvPicPr>
          <p:cNvPr id="3" name="Picture 2" descr="http://mbkqa.norwayeast.cloudapp.azure.com/users/logo_2.png">
            <a:extLst>
              <a:ext uri="{FF2B5EF4-FFF2-40B4-BE49-F238E27FC236}">
                <a16:creationId xmlns:a16="http://schemas.microsoft.com/office/drawing/2014/main" id="{2EE63793-6553-B19E-1C46-2869338B5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953" y="5892397"/>
            <a:ext cx="122062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S 10faktor">
      <a:dk1>
        <a:srgbClr val="050038"/>
      </a:dk1>
      <a:lt1>
        <a:srgbClr val="FFFFFF"/>
      </a:lt1>
      <a:dk2>
        <a:srgbClr val="050038"/>
      </a:dk2>
      <a:lt2>
        <a:srgbClr val="F4F4F4"/>
      </a:lt2>
      <a:accent1>
        <a:srgbClr val="00FFB4"/>
      </a:accent1>
      <a:accent2>
        <a:srgbClr val="00C089"/>
      </a:accent2>
      <a:accent3>
        <a:srgbClr val="EBECED"/>
      </a:accent3>
      <a:accent4>
        <a:srgbClr val="C40000"/>
      </a:accent4>
      <a:accent5>
        <a:srgbClr val="008E65"/>
      </a:accent5>
      <a:accent6>
        <a:srgbClr val="70AD47"/>
      </a:accent6>
      <a:hlink>
        <a:srgbClr val="00FFB4"/>
      </a:hlink>
      <a:folHlink>
        <a:srgbClr val="00C0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15944</TotalTime>
  <Words>1995</Words>
  <Application>Microsoft Office PowerPoint</Application>
  <PresentationFormat>Widescreen</PresentationFormat>
  <Paragraphs>533</Paragraphs>
  <Slides>36</Slides>
  <Notes>36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36</vt:i4>
      </vt:variant>
    </vt:vector>
  </HeadingPairs>
  <TitlesOfParts>
    <vt:vector size="44" baseType="lpstr">
      <vt:lpstr>Inter</vt:lpstr>
      <vt:lpstr>Inter Italic</vt:lpstr>
      <vt:lpstr>Inter Medium</vt:lpstr>
      <vt:lpstr>Arial</vt:lpstr>
      <vt:lpstr>Inter SemiBold</vt:lpstr>
      <vt:lpstr>Calibri</vt:lpstr>
      <vt:lpstr>Office Theme</vt:lpstr>
      <vt:lpstr>Simple Light</vt:lpstr>
      <vt:lpstr>10 AVGJØRENDE FAKTORER</vt:lpstr>
      <vt:lpstr>10 FAKTORER</vt:lpstr>
      <vt:lpstr>Rapport 10-FAKTOR Medarbeiderundersøkelse</vt:lpstr>
      <vt:lpstr>10-FAKTOR KS' medarbeiderundersøkelse</vt:lpstr>
      <vt:lpstr>@PLEASEINSERTORGUNITNAME</vt:lpstr>
      <vt:lpstr>FAKTOR 1:  INDRE MOTIVASJON</vt:lpstr>
      <vt:lpstr>FAKTOR 1:  INDRE MOTIVASJON</vt:lpstr>
      <vt:lpstr>FAKTOR 1:  INDRE MOTIVASJON</vt:lpstr>
      <vt:lpstr>FAKTOR 2:  MESTRINGSTRO</vt:lpstr>
      <vt:lpstr>FAKTOR 2:  MESTRINGSTRO</vt:lpstr>
      <vt:lpstr>FAKTOR 2:  MESTRINGSTRO</vt:lpstr>
      <vt:lpstr>FAKTOR 3:  AUTONOMI</vt:lpstr>
      <vt:lpstr>FAKTOR 3:  AUTONOMI</vt:lpstr>
      <vt:lpstr>FAKTOR 3:  AUTONOMI</vt:lpstr>
      <vt:lpstr>FAKTOR 4:  BRUK AV KOMPETANSE</vt:lpstr>
      <vt:lpstr>FAKTOR 4:  BRUK AV KOMPETANSE</vt:lpstr>
      <vt:lpstr>FAKTOR 4:  BRUK AV KOMPETANSE</vt:lpstr>
      <vt:lpstr>FAKTOR 5:  MESTRINGSORIENTERT LEDELSE</vt:lpstr>
      <vt:lpstr>FAKTOR 5:  MESTRINGSORIENTERT LEDELSE</vt:lpstr>
      <vt:lpstr>FAKTOR 5:  MESTRINGSORIENTERT LEDELSE</vt:lpstr>
      <vt:lpstr>FAKTOR 6:  ROLLEKLARHET</vt:lpstr>
      <vt:lpstr>FAKTOR 6:  ROLLEKLARHET</vt:lpstr>
      <vt:lpstr>FAKTOR 6:  ROLLEKLARHET</vt:lpstr>
      <vt:lpstr>FAKTOR 7:  RELEVANT KOMPETANSEUTVIKLING</vt:lpstr>
      <vt:lpstr>FAKTOR 7:  RELEVANT KOMPETANSEUTVIKLING</vt:lpstr>
      <vt:lpstr>FAKTOR 7:  RELEVANT KOMPETANSEUTVIKLING</vt:lpstr>
      <vt:lpstr>FAKTOR 8:  FLEKSIBILITETSVILJE</vt:lpstr>
      <vt:lpstr>FAKTOR 8:  FLEKSIBILITETSVILJE</vt:lpstr>
      <vt:lpstr>FAKTOR 8:  FLEKSIBILITETSVILJE</vt:lpstr>
      <vt:lpstr>FAKTOR 9:  MESTRINGSKLIMA</vt:lpstr>
      <vt:lpstr>FAKTOR 9:  MESTRINGSKLIMA</vt:lpstr>
      <vt:lpstr>FAKTOR 9:  MESTRINGSKLIMA</vt:lpstr>
      <vt:lpstr>FAKTOR 10:  PROSOSIAL MOTIVASJON</vt:lpstr>
      <vt:lpstr>FAKTOR 10:  PROSOSIAL MOTIVASJON</vt:lpstr>
      <vt:lpstr>FAKTOR 10:  PROSOSIAL MOTIVASJON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AVGJØRENDE FAKTORER</dc:title>
  <dc:creator>Tore Holmen</dc:creator>
  <cp:lastModifiedBy>Unni Søtorp Holm</cp:lastModifiedBy>
  <cp:revision>99</cp:revision>
  <dcterms:created xsi:type="dcterms:W3CDTF">2019-10-25T07:40:47Z</dcterms:created>
  <dcterms:modified xsi:type="dcterms:W3CDTF">2024-10-30T14:29:32Z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0x01010095E96557155B17429D79D3DDC0D2D080</vt:lpwstr>
  </property>
</Properties>
</file>