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handoutMasterIdLst>
    <p:handoutMasterId r:id="rId77"/>
  </p:handoutMasterIdLst>
  <p:sldIdLst>
    <p:sldId id="11114" r:id="rId2"/>
    <p:sldId id="2147198776" r:id="rId3"/>
    <p:sldId id="2147471758" r:id="rId4"/>
    <p:sldId id="5235" r:id="rId5"/>
    <p:sldId id="2147198783" r:id="rId6"/>
    <p:sldId id="1287" r:id="rId7"/>
    <p:sldId id="9214" r:id="rId8"/>
    <p:sldId id="10693" r:id="rId9"/>
    <p:sldId id="2147198803" r:id="rId10"/>
    <p:sldId id="5474" r:id="rId11"/>
    <p:sldId id="10707" r:id="rId12"/>
    <p:sldId id="9198" r:id="rId13"/>
    <p:sldId id="2147198174" r:id="rId14"/>
    <p:sldId id="11287" r:id="rId15"/>
    <p:sldId id="10903" r:id="rId16"/>
    <p:sldId id="2147198825" r:id="rId17"/>
    <p:sldId id="2147198828" r:id="rId18"/>
    <p:sldId id="9429" r:id="rId19"/>
    <p:sldId id="11268" r:id="rId20"/>
    <p:sldId id="11288" r:id="rId21"/>
    <p:sldId id="2147198800" r:id="rId22"/>
    <p:sldId id="11281" r:id="rId23"/>
    <p:sldId id="10781" r:id="rId24"/>
    <p:sldId id="2147198804" r:id="rId25"/>
    <p:sldId id="10767" r:id="rId26"/>
    <p:sldId id="4320" r:id="rId27"/>
    <p:sldId id="11087" r:id="rId28"/>
    <p:sldId id="10768" r:id="rId29"/>
    <p:sldId id="2147198805" r:id="rId30"/>
    <p:sldId id="2147198806" r:id="rId31"/>
    <p:sldId id="2147198827" r:id="rId32"/>
    <p:sldId id="9169" r:id="rId33"/>
    <p:sldId id="2147198208" r:id="rId34"/>
    <p:sldId id="2147198811" r:id="rId35"/>
    <p:sldId id="4377" r:id="rId36"/>
    <p:sldId id="2147471761" r:id="rId37"/>
    <p:sldId id="2147198808" r:id="rId38"/>
    <p:sldId id="10769" r:id="rId39"/>
    <p:sldId id="5217" r:id="rId40"/>
    <p:sldId id="5225" r:id="rId41"/>
    <p:sldId id="5061" r:id="rId42"/>
    <p:sldId id="4557" r:id="rId43"/>
    <p:sldId id="11090" r:id="rId44"/>
    <p:sldId id="10915" r:id="rId45"/>
    <p:sldId id="11092" r:id="rId46"/>
    <p:sldId id="1074" r:id="rId47"/>
    <p:sldId id="10749" r:id="rId48"/>
    <p:sldId id="10908" r:id="rId49"/>
    <p:sldId id="2147198760" r:id="rId50"/>
    <p:sldId id="2147198802" r:id="rId51"/>
    <p:sldId id="11306" r:id="rId52"/>
    <p:sldId id="10911" r:id="rId53"/>
    <p:sldId id="2147198809" r:id="rId54"/>
    <p:sldId id="4870" r:id="rId55"/>
    <p:sldId id="9201" r:id="rId56"/>
    <p:sldId id="10682" r:id="rId57"/>
    <p:sldId id="11089" r:id="rId58"/>
    <p:sldId id="11105" r:id="rId59"/>
    <p:sldId id="2147471759" r:id="rId60"/>
    <p:sldId id="10916" r:id="rId61"/>
    <p:sldId id="2147198823" r:id="rId62"/>
    <p:sldId id="1433" r:id="rId63"/>
    <p:sldId id="5216" r:id="rId64"/>
    <p:sldId id="11095" r:id="rId65"/>
    <p:sldId id="273" r:id="rId66"/>
    <p:sldId id="276" r:id="rId67"/>
    <p:sldId id="279" r:id="rId68"/>
    <p:sldId id="282" r:id="rId69"/>
    <p:sldId id="285" r:id="rId70"/>
    <p:sldId id="288" r:id="rId71"/>
    <p:sldId id="291" r:id="rId72"/>
    <p:sldId id="294" r:id="rId73"/>
    <p:sldId id="2147198785" r:id="rId74"/>
    <p:sldId id="2147198779" r:id="rId75"/>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elin Burkeland" initials="IB [2]" lastIdx="2" clrIdx="0">
    <p:extLst>
      <p:ext uri="{19B8F6BF-5375-455C-9EA6-DF929625EA0E}">
        <p15:presenceInfo xmlns:p15="http://schemas.microsoft.com/office/powerpoint/2012/main" userId="S::Ingelin.Burkeland@ks.no::458ff3a5-e1f6-493b-9db1-1750b1307512" providerId="AD"/>
      </p:ext>
    </p:extLst>
  </p:cmAuthor>
  <p:cmAuthor id="2" name="Usman Khan" initials="UK" lastIdx="2" clrIdx="1">
    <p:extLst>
      <p:ext uri="{19B8F6BF-5375-455C-9EA6-DF929625EA0E}">
        <p15:presenceInfo xmlns:p15="http://schemas.microsoft.com/office/powerpoint/2012/main" userId="S::usman.khan@kf.no::0b2985f1-3d78-40c9-9a50-99b7bdc240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a:srgbClr val="082B52"/>
    <a:srgbClr val="5FC5F1"/>
    <a:srgbClr val="0095C4"/>
    <a:srgbClr val="5294C4"/>
    <a:srgbClr val="0B2B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21" autoAdjust="0"/>
    <p:restoredTop sz="85372" autoAdjust="0"/>
  </p:normalViewPr>
  <p:slideViewPr>
    <p:cSldViewPr snapToGrid="0" snapToObjects="1">
      <p:cViewPr>
        <p:scale>
          <a:sx n="70" d="100"/>
          <a:sy n="70" d="100"/>
        </p:scale>
        <p:origin x="1740" y="63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32" d="100"/>
          <a:sy n="132" d="100"/>
        </p:scale>
        <p:origin x="5344"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gelin Burkeland" userId="458ff3a5-e1f6-493b-9db1-1750b1307512" providerId="ADAL" clId="{007DB3C2-8718-4138-AEDA-B25702A4DAE7}"/>
    <pc:docChg chg="delSld modSld">
      <pc:chgData name="Ingelin Burkeland" userId="458ff3a5-e1f6-493b-9db1-1750b1307512" providerId="ADAL" clId="{007DB3C2-8718-4138-AEDA-B25702A4DAE7}" dt="2025-09-18T10:18:57.786" v="3" actId="6549"/>
      <pc:docMkLst>
        <pc:docMk/>
      </pc:docMkLst>
      <pc:sldChg chg="modNotesTx">
        <pc:chgData name="Ingelin Burkeland" userId="458ff3a5-e1f6-493b-9db1-1750b1307512" providerId="ADAL" clId="{007DB3C2-8718-4138-AEDA-B25702A4DAE7}" dt="2025-09-18T10:18:57.786" v="3" actId="6549"/>
        <pc:sldMkLst>
          <pc:docMk/>
          <pc:sldMk cId="1577718781" sldId="10768"/>
        </pc:sldMkLst>
      </pc:sldChg>
      <pc:sldChg chg="del">
        <pc:chgData name="Ingelin Burkeland" userId="458ff3a5-e1f6-493b-9db1-1750b1307512" providerId="ADAL" clId="{007DB3C2-8718-4138-AEDA-B25702A4DAE7}" dt="2025-09-18T10:03:57.204" v="2" actId="47"/>
        <pc:sldMkLst>
          <pc:docMk/>
          <pc:sldMk cId="50004496" sldId="2147198826"/>
        </pc:sldMkLst>
      </pc:sldChg>
      <pc:sldChg chg="del">
        <pc:chgData name="Ingelin Burkeland" userId="458ff3a5-e1f6-493b-9db1-1750b1307512" providerId="ADAL" clId="{007DB3C2-8718-4138-AEDA-B25702A4DAE7}" dt="2025-09-18T10:03:55.262" v="1" actId="47"/>
        <pc:sldMkLst>
          <pc:docMk/>
          <pc:sldMk cId="3014909834" sldId="2147471757"/>
        </pc:sldMkLst>
      </pc:sldChg>
      <pc:sldChg chg="del">
        <pc:chgData name="Ingelin Burkeland" userId="458ff3a5-e1f6-493b-9db1-1750b1307512" providerId="ADAL" clId="{007DB3C2-8718-4138-AEDA-B25702A4DAE7}" dt="2025-09-18T10:03:49.729" v="0" actId="47"/>
        <pc:sldMkLst>
          <pc:docMk/>
          <pc:sldMk cId="1482137071" sldId="214747176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150"/>
        <c:axId val="429214584"/>
        <c:axId val="429219176"/>
      </c:barChart>
      <c:catAx>
        <c:axId val="429214584"/>
        <c:scaling>
          <c:orientation val="minMax"/>
        </c:scaling>
        <c:delete val="0"/>
        <c:axPos val="b"/>
        <c:numFmt formatCode="General" sourceLinked="1"/>
        <c:majorTickMark val="none"/>
        <c:minorTickMark val="none"/>
        <c:tickLblPos val="nextTo"/>
        <c:spPr>
          <a:noFill/>
          <a:ln w="9525" cap="flat" cmpd="sng" algn="ctr">
            <a:solidFill>
              <a:srgbClr val="E1ECEE"/>
            </a:solidFill>
            <a:round/>
          </a:ln>
          <a:effectLst/>
        </c:spPr>
        <c:txPr>
          <a:bodyPr rot="0" spcFirstLastPara="1" vertOverflow="ellipsis" wrap="square" anchor="ctr" anchorCtr="1"/>
          <a:lstStyle/>
          <a:p>
            <a:pPr>
              <a:defRPr sz="1100" b="0" i="0" u="none" strike="noStrike" kern="1200" baseline="0">
                <a:solidFill>
                  <a:schemeClr val="tx2"/>
                </a:solidFill>
                <a:latin typeface="Gimbal Grotesque" panose="02000503050000020004" pitchFamily="50" charset="0"/>
                <a:ea typeface="+mn-ea"/>
                <a:cs typeface="+mn-cs"/>
              </a:defRPr>
            </a:pPr>
            <a:endParaRPr lang="en-US"/>
          </a:p>
        </c:txPr>
        <c:crossAx val="429219176"/>
        <c:crossesAt val="0"/>
        <c:auto val="1"/>
        <c:lblAlgn val="ctr"/>
        <c:lblOffset val="100"/>
        <c:noMultiLvlLbl val="0"/>
      </c:catAx>
      <c:valAx>
        <c:axId val="429219176"/>
        <c:scaling>
          <c:orientation val="minMax"/>
          <c:max val="6"/>
          <c:min val="0"/>
        </c:scaling>
        <c:delete val="0"/>
        <c:axPos val="l"/>
        <c:majorGridlines>
          <c:spPr>
            <a:ln w="9525" cap="flat" cmpd="sng" algn="ctr">
              <a:solidFill>
                <a:schemeClr val="accent1">
                  <a:shade val="50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Gimbal Grotesque" panose="02000503050000020004" pitchFamily="50" charset="0"/>
                <a:ea typeface="+mn-ea"/>
                <a:cs typeface="+mn-cs"/>
              </a:defRPr>
            </a:pPr>
            <a:endParaRPr lang="en-US"/>
          </a:p>
        </c:txPr>
        <c:crossAx val="429214584"/>
        <c:crosses val="autoZero"/>
        <c:crossBetween val="between"/>
        <c:majorUnit val="1"/>
      </c:valAx>
      <c:spPr>
        <a:noFill/>
        <a:ln>
          <a:noFill/>
        </a:ln>
        <a:effectLst/>
      </c:spPr>
    </c:plotArea>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5-25T17:12:17.728" idx="2">
    <p:pos x="10341" y="2476"/>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CA188-4AFD-4996-9512-C8C2DB272ADE}" type="doc">
      <dgm:prSet loTypeId="urn:microsoft.com/office/officeart/2005/8/layout/pyramid1" loCatId="pyramid" qsTypeId="urn:microsoft.com/office/officeart/2005/8/quickstyle/simple1" qsCatId="simple" csTypeId="urn:microsoft.com/office/officeart/2005/8/colors/accent1_2" csCatId="accent1" phldr="1"/>
      <dgm:spPr/>
    </dgm:pt>
    <dgm:pt modelId="{11787515-9538-4133-AC9E-2C35743A9B43}">
      <dgm:prSet phldrT="[Tekst]" custT="1"/>
      <dgm:spPr>
        <a:solidFill>
          <a:srgbClr val="FFC000"/>
        </a:solidFill>
      </dgm:spPr>
      <dgm:t>
        <a:bodyPr/>
        <a:lstStyle/>
        <a:p>
          <a:endParaRPr lang="nb-NO" sz="1200" dirty="0">
            <a:solidFill>
              <a:schemeClr val="accent6">
                <a:lumMod val="50000"/>
              </a:schemeClr>
            </a:solidFill>
          </a:endParaRPr>
        </a:p>
        <a:p>
          <a:r>
            <a:rPr lang="nb-NO" sz="1400" b="1" dirty="0">
              <a:solidFill>
                <a:schemeClr val="accent6">
                  <a:lumMod val="50000"/>
                </a:schemeClr>
              </a:solidFill>
            </a:rPr>
            <a:t>Fase 3: </a:t>
          </a:r>
        </a:p>
        <a:p>
          <a:r>
            <a:rPr lang="nb-NO" sz="1200" b="1" dirty="0">
              <a:solidFill>
                <a:schemeClr val="accent6">
                  <a:lumMod val="50000"/>
                </a:schemeClr>
              </a:solidFill>
            </a:rPr>
            <a:t>Tiltak </a:t>
          </a:r>
        </a:p>
        <a:p>
          <a:r>
            <a:rPr lang="nb-NO" sz="1050" dirty="0">
              <a:solidFill>
                <a:schemeClr val="accent6">
                  <a:lumMod val="50000"/>
                </a:schemeClr>
              </a:solidFill>
            </a:rPr>
            <a:t>-prioriteringsmatrise og</a:t>
          </a:r>
        </a:p>
        <a:p>
          <a:r>
            <a:rPr lang="nb-NO" sz="1050" dirty="0">
              <a:solidFill>
                <a:schemeClr val="accent6">
                  <a:lumMod val="50000"/>
                </a:schemeClr>
              </a:solidFill>
            </a:rPr>
            <a:t> tiltaksplan-</a:t>
          </a:r>
        </a:p>
      </dgm:t>
    </dgm:pt>
    <dgm:pt modelId="{1B879064-3005-4CBB-88FC-9A7DD2C0E82C}" type="parTrans" cxnId="{DBE8F570-6F3A-4F23-A983-5E157630E682}">
      <dgm:prSet/>
      <dgm:spPr/>
      <dgm:t>
        <a:bodyPr/>
        <a:lstStyle/>
        <a:p>
          <a:endParaRPr lang="nb-NO"/>
        </a:p>
      </dgm:t>
    </dgm:pt>
    <dgm:pt modelId="{37DCD688-AF45-431F-903D-0D2E047CD91C}" type="sibTrans" cxnId="{DBE8F570-6F3A-4F23-A983-5E157630E682}">
      <dgm:prSet/>
      <dgm:spPr/>
      <dgm:t>
        <a:bodyPr/>
        <a:lstStyle/>
        <a:p>
          <a:endParaRPr lang="nb-NO"/>
        </a:p>
      </dgm:t>
    </dgm:pt>
    <dgm:pt modelId="{9AB775B2-30D5-4BB3-AAE9-8E7D7B879FBD}">
      <dgm:prSet phldrT="[Tekst]" custT="1"/>
      <dgm:spPr>
        <a:solidFill>
          <a:schemeClr val="accent3">
            <a:lumMod val="60000"/>
            <a:lumOff val="40000"/>
          </a:schemeClr>
        </a:solidFill>
      </dgm:spPr>
      <dgm:t>
        <a:bodyPr/>
        <a:lstStyle/>
        <a:p>
          <a:r>
            <a:rPr lang="nb-NO" sz="1800" b="1" dirty="0">
              <a:solidFill>
                <a:schemeClr val="accent6">
                  <a:lumMod val="50000"/>
                </a:schemeClr>
              </a:solidFill>
            </a:rPr>
            <a:t>Fase 2: </a:t>
          </a:r>
        </a:p>
        <a:p>
          <a:r>
            <a:rPr lang="nb-NO" sz="1600" b="1" dirty="0">
              <a:solidFill>
                <a:schemeClr val="accent6">
                  <a:lumMod val="50000"/>
                </a:schemeClr>
              </a:solidFill>
            </a:rPr>
            <a:t>Målsetting for utviklingsarbeidet</a:t>
          </a:r>
        </a:p>
        <a:p>
          <a:r>
            <a:rPr lang="nb-NO" sz="1600" dirty="0">
              <a:solidFill>
                <a:schemeClr val="accent6">
                  <a:lumMod val="50000"/>
                </a:schemeClr>
              </a:solidFill>
            </a:rPr>
            <a:t>-glansbildemetoden-</a:t>
          </a:r>
          <a:endParaRPr lang="nb-NO" sz="1800" dirty="0">
            <a:solidFill>
              <a:schemeClr val="accent6">
                <a:lumMod val="50000"/>
              </a:schemeClr>
            </a:solidFill>
          </a:endParaRPr>
        </a:p>
      </dgm:t>
    </dgm:pt>
    <dgm:pt modelId="{E1137D8B-CB1D-42BE-A28A-91958753D153}" type="parTrans" cxnId="{F75FC037-42A1-429A-A43B-00F1075EF63C}">
      <dgm:prSet/>
      <dgm:spPr/>
      <dgm:t>
        <a:bodyPr/>
        <a:lstStyle/>
        <a:p>
          <a:endParaRPr lang="nb-NO"/>
        </a:p>
      </dgm:t>
    </dgm:pt>
    <dgm:pt modelId="{6E72D717-98DF-4D12-9101-A712C2E0D921}" type="sibTrans" cxnId="{F75FC037-42A1-429A-A43B-00F1075EF63C}">
      <dgm:prSet/>
      <dgm:spPr/>
      <dgm:t>
        <a:bodyPr/>
        <a:lstStyle/>
        <a:p>
          <a:endParaRPr lang="nb-NO"/>
        </a:p>
      </dgm:t>
    </dgm:pt>
    <dgm:pt modelId="{19EE47CA-AED6-4928-97EB-548DB2323124}">
      <dgm:prSet phldrT="[Tekst]" custT="1"/>
      <dgm:spPr>
        <a:solidFill>
          <a:srgbClr val="5FC5F1"/>
        </a:solidFill>
      </dgm:spPr>
      <dgm:t>
        <a:bodyPr/>
        <a:lstStyle/>
        <a:p>
          <a:r>
            <a:rPr lang="nb-NO" sz="2000" b="1" dirty="0">
              <a:solidFill>
                <a:schemeClr val="accent6">
                  <a:lumMod val="50000"/>
                </a:schemeClr>
              </a:solidFill>
            </a:rPr>
            <a:t>Fase 1: </a:t>
          </a:r>
        </a:p>
        <a:p>
          <a:r>
            <a:rPr lang="nb-NO" sz="1600" b="1" dirty="0">
              <a:solidFill>
                <a:schemeClr val="accent6">
                  <a:lumMod val="50000"/>
                </a:schemeClr>
              </a:solidFill>
            </a:rPr>
            <a:t>Analyse av resultatene</a:t>
          </a:r>
          <a:r>
            <a:rPr lang="nb-NO" sz="1600" dirty="0">
              <a:solidFill>
                <a:schemeClr val="accent6">
                  <a:lumMod val="50000"/>
                </a:schemeClr>
              </a:solidFill>
            </a:rPr>
            <a:t>: </a:t>
          </a:r>
        </a:p>
        <a:p>
          <a:r>
            <a:rPr lang="nb-NO" sz="1600" dirty="0">
              <a:solidFill>
                <a:schemeClr val="accent6">
                  <a:lumMod val="50000"/>
                </a:schemeClr>
              </a:solidFill>
            </a:rPr>
            <a:t>-analysekrysset- </a:t>
          </a:r>
        </a:p>
      </dgm:t>
    </dgm:pt>
    <dgm:pt modelId="{1DDD2E1D-F56C-4A7B-B766-178977A47DCF}" type="parTrans" cxnId="{4D3857C7-DEAC-4A10-ACAD-1288134724D7}">
      <dgm:prSet/>
      <dgm:spPr/>
      <dgm:t>
        <a:bodyPr/>
        <a:lstStyle/>
        <a:p>
          <a:endParaRPr lang="nb-NO"/>
        </a:p>
      </dgm:t>
    </dgm:pt>
    <dgm:pt modelId="{1CB0B698-997F-4A4D-AD47-E376E53FB295}" type="sibTrans" cxnId="{4D3857C7-DEAC-4A10-ACAD-1288134724D7}">
      <dgm:prSet/>
      <dgm:spPr/>
      <dgm:t>
        <a:bodyPr/>
        <a:lstStyle/>
        <a:p>
          <a:endParaRPr lang="nb-NO"/>
        </a:p>
      </dgm:t>
    </dgm:pt>
    <dgm:pt modelId="{F12690AA-D173-4869-A604-BA54AC96B70F}" type="pres">
      <dgm:prSet presAssocID="{371CA188-4AFD-4996-9512-C8C2DB272ADE}" presName="Name0" presStyleCnt="0">
        <dgm:presLayoutVars>
          <dgm:dir/>
          <dgm:animLvl val="lvl"/>
          <dgm:resizeHandles val="exact"/>
        </dgm:presLayoutVars>
      </dgm:prSet>
      <dgm:spPr/>
    </dgm:pt>
    <dgm:pt modelId="{21560FCC-8E32-4AE4-BB22-5B80D7351AF3}" type="pres">
      <dgm:prSet presAssocID="{11787515-9538-4133-AC9E-2C35743A9B43}" presName="Name8" presStyleCnt="0"/>
      <dgm:spPr/>
    </dgm:pt>
    <dgm:pt modelId="{1403E584-7832-419D-926D-C88BF75295E1}" type="pres">
      <dgm:prSet presAssocID="{11787515-9538-4133-AC9E-2C35743A9B43}" presName="level" presStyleLbl="node1" presStyleIdx="0" presStyleCnt="3" custScaleX="96360">
        <dgm:presLayoutVars>
          <dgm:chMax val="1"/>
          <dgm:bulletEnabled val="1"/>
        </dgm:presLayoutVars>
      </dgm:prSet>
      <dgm:spPr/>
    </dgm:pt>
    <dgm:pt modelId="{66B24F8A-ED3D-4873-9717-25718ECC4B98}" type="pres">
      <dgm:prSet presAssocID="{11787515-9538-4133-AC9E-2C35743A9B43}" presName="levelTx" presStyleLbl="revTx" presStyleIdx="0" presStyleCnt="0">
        <dgm:presLayoutVars>
          <dgm:chMax val="1"/>
          <dgm:bulletEnabled val="1"/>
        </dgm:presLayoutVars>
      </dgm:prSet>
      <dgm:spPr/>
    </dgm:pt>
    <dgm:pt modelId="{069A5E63-2BF9-4444-BCF5-D45741591ED7}" type="pres">
      <dgm:prSet presAssocID="{9AB775B2-30D5-4BB3-AAE9-8E7D7B879FBD}" presName="Name8" presStyleCnt="0"/>
      <dgm:spPr/>
    </dgm:pt>
    <dgm:pt modelId="{96060B43-991D-48B1-8108-21B8B061AC94}" type="pres">
      <dgm:prSet presAssocID="{9AB775B2-30D5-4BB3-AAE9-8E7D7B879FBD}" presName="level" presStyleLbl="node1" presStyleIdx="1" presStyleCnt="3" custScaleX="99681">
        <dgm:presLayoutVars>
          <dgm:chMax val="1"/>
          <dgm:bulletEnabled val="1"/>
        </dgm:presLayoutVars>
      </dgm:prSet>
      <dgm:spPr/>
    </dgm:pt>
    <dgm:pt modelId="{DCEE86AB-579F-4334-9CA0-B311C5B713A7}" type="pres">
      <dgm:prSet presAssocID="{9AB775B2-30D5-4BB3-AAE9-8E7D7B879FBD}" presName="levelTx" presStyleLbl="revTx" presStyleIdx="0" presStyleCnt="0">
        <dgm:presLayoutVars>
          <dgm:chMax val="1"/>
          <dgm:bulletEnabled val="1"/>
        </dgm:presLayoutVars>
      </dgm:prSet>
      <dgm:spPr/>
    </dgm:pt>
    <dgm:pt modelId="{A76849BB-720F-4B31-B6B5-57DC3830CB5C}" type="pres">
      <dgm:prSet presAssocID="{19EE47CA-AED6-4928-97EB-548DB2323124}" presName="Name8" presStyleCnt="0"/>
      <dgm:spPr/>
    </dgm:pt>
    <dgm:pt modelId="{AD8552FE-CB73-49C8-A9CB-40A255A1D14F}" type="pres">
      <dgm:prSet presAssocID="{19EE47CA-AED6-4928-97EB-548DB2323124}" presName="level" presStyleLbl="node1" presStyleIdx="2" presStyleCnt="3" custScaleY="132669" custLinFactNeighborY="1386">
        <dgm:presLayoutVars>
          <dgm:chMax val="1"/>
          <dgm:bulletEnabled val="1"/>
        </dgm:presLayoutVars>
      </dgm:prSet>
      <dgm:spPr/>
    </dgm:pt>
    <dgm:pt modelId="{560A58B9-BBBB-4820-8EAF-5D46BEDCDC2B}" type="pres">
      <dgm:prSet presAssocID="{19EE47CA-AED6-4928-97EB-548DB2323124}" presName="levelTx" presStyleLbl="revTx" presStyleIdx="0" presStyleCnt="0">
        <dgm:presLayoutVars>
          <dgm:chMax val="1"/>
          <dgm:bulletEnabled val="1"/>
        </dgm:presLayoutVars>
      </dgm:prSet>
      <dgm:spPr/>
    </dgm:pt>
  </dgm:ptLst>
  <dgm:cxnLst>
    <dgm:cxn modelId="{F75FC037-42A1-429A-A43B-00F1075EF63C}" srcId="{371CA188-4AFD-4996-9512-C8C2DB272ADE}" destId="{9AB775B2-30D5-4BB3-AAE9-8E7D7B879FBD}" srcOrd="1" destOrd="0" parTransId="{E1137D8B-CB1D-42BE-A28A-91958753D153}" sibTransId="{6E72D717-98DF-4D12-9101-A712C2E0D921}"/>
    <dgm:cxn modelId="{0AA22861-1D77-4BAF-BA67-243B55DB7C10}" type="presOf" srcId="{11787515-9538-4133-AC9E-2C35743A9B43}" destId="{66B24F8A-ED3D-4873-9717-25718ECC4B98}" srcOrd="1" destOrd="0" presId="urn:microsoft.com/office/officeart/2005/8/layout/pyramid1"/>
    <dgm:cxn modelId="{43699066-2871-4F44-9E17-4DE65A9A9512}" type="presOf" srcId="{9AB775B2-30D5-4BB3-AAE9-8E7D7B879FBD}" destId="{DCEE86AB-579F-4334-9CA0-B311C5B713A7}" srcOrd="1" destOrd="0" presId="urn:microsoft.com/office/officeart/2005/8/layout/pyramid1"/>
    <dgm:cxn modelId="{DBE8F570-6F3A-4F23-A983-5E157630E682}" srcId="{371CA188-4AFD-4996-9512-C8C2DB272ADE}" destId="{11787515-9538-4133-AC9E-2C35743A9B43}" srcOrd="0" destOrd="0" parTransId="{1B879064-3005-4CBB-88FC-9A7DD2C0E82C}" sibTransId="{37DCD688-AF45-431F-903D-0D2E047CD91C}"/>
    <dgm:cxn modelId="{FE38B77F-9036-427C-B503-142F3645EE15}" type="presOf" srcId="{371CA188-4AFD-4996-9512-C8C2DB272ADE}" destId="{F12690AA-D173-4869-A604-BA54AC96B70F}" srcOrd="0" destOrd="0" presId="urn:microsoft.com/office/officeart/2005/8/layout/pyramid1"/>
    <dgm:cxn modelId="{1B524E89-0BC0-4418-A400-BE9123585B44}" type="presOf" srcId="{19EE47CA-AED6-4928-97EB-548DB2323124}" destId="{AD8552FE-CB73-49C8-A9CB-40A255A1D14F}" srcOrd="0" destOrd="0" presId="urn:microsoft.com/office/officeart/2005/8/layout/pyramid1"/>
    <dgm:cxn modelId="{F6378AA6-0461-4E11-9F4E-EF7BC80E2BFB}" type="presOf" srcId="{9AB775B2-30D5-4BB3-AAE9-8E7D7B879FBD}" destId="{96060B43-991D-48B1-8108-21B8B061AC94}" srcOrd="0" destOrd="0" presId="urn:microsoft.com/office/officeart/2005/8/layout/pyramid1"/>
    <dgm:cxn modelId="{4D3857C7-DEAC-4A10-ACAD-1288134724D7}" srcId="{371CA188-4AFD-4996-9512-C8C2DB272ADE}" destId="{19EE47CA-AED6-4928-97EB-548DB2323124}" srcOrd="2" destOrd="0" parTransId="{1DDD2E1D-F56C-4A7B-B766-178977A47DCF}" sibTransId="{1CB0B698-997F-4A4D-AD47-E376E53FB295}"/>
    <dgm:cxn modelId="{83E3E3E2-CED1-4346-9F4D-123AC6B68E1A}" type="presOf" srcId="{19EE47CA-AED6-4928-97EB-548DB2323124}" destId="{560A58B9-BBBB-4820-8EAF-5D46BEDCDC2B}" srcOrd="1" destOrd="0" presId="urn:microsoft.com/office/officeart/2005/8/layout/pyramid1"/>
    <dgm:cxn modelId="{E1A2B0F5-914F-42E0-801C-A4A9E2ADB4AC}" type="presOf" srcId="{11787515-9538-4133-AC9E-2C35743A9B43}" destId="{1403E584-7832-419D-926D-C88BF75295E1}" srcOrd="0" destOrd="0" presId="urn:microsoft.com/office/officeart/2005/8/layout/pyramid1"/>
    <dgm:cxn modelId="{08DB60BE-FDF4-4FE8-AB39-1FDD7EEC5058}" type="presParOf" srcId="{F12690AA-D173-4869-A604-BA54AC96B70F}" destId="{21560FCC-8E32-4AE4-BB22-5B80D7351AF3}" srcOrd="0" destOrd="0" presId="urn:microsoft.com/office/officeart/2005/8/layout/pyramid1"/>
    <dgm:cxn modelId="{F774FCF1-D93C-4535-976C-FA096D186C31}" type="presParOf" srcId="{21560FCC-8E32-4AE4-BB22-5B80D7351AF3}" destId="{1403E584-7832-419D-926D-C88BF75295E1}" srcOrd="0" destOrd="0" presId="urn:microsoft.com/office/officeart/2005/8/layout/pyramid1"/>
    <dgm:cxn modelId="{9953058C-C3D6-4FA7-8C69-09DD217B86E2}" type="presParOf" srcId="{21560FCC-8E32-4AE4-BB22-5B80D7351AF3}" destId="{66B24F8A-ED3D-4873-9717-25718ECC4B98}" srcOrd="1" destOrd="0" presId="urn:microsoft.com/office/officeart/2005/8/layout/pyramid1"/>
    <dgm:cxn modelId="{D06C805E-968E-4632-9C07-F82EA2010FB8}" type="presParOf" srcId="{F12690AA-D173-4869-A604-BA54AC96B70F}" destId="{069A5E63-2BF9-4444-BCF5-D45741591ED7}" srcOrd="1" destOrd="0" presId="urn:microsoft.com/office/officeart/2005/8/layout/pyramid1"/>
    <dgm:cxn modelId="{92088E94-7C48-4E8F-B1FF-7EEEC5A8535B}" type="presParOf" srcId="{069A5E63-2BF9-4444-BCF5-D45741591ED7}" destId="{96060B43-991D-48B1-8108-21B8B061AC94}" srcOrd="0" destOrd="0" presId="urn:microsoft.com/office/officeart/2005/8/layout/pyramid1"/>
    <dgm:cxn modelId="{B1F9B626-57C0-4452-8484-A2B3E8B03237}" type="presParOf" srcId="{069A5E63-2BF9-4444-BCF5-D45741591ED7}" destId="{DCEE86AB-579F-4334-9CA0-B311C5B713A7}" srcOrd="1" destOrd="0" presId="urn:microsoft.com/office/officeart/2005/8/layout/pyramid1"/>
    <dgm:cxn modelId="{EB9245DD-041A-4EEA-8DFB-2BDA80D3777B}" type="presParOf" srcId="{F12690AA-D173-4869-A604-BA54AC96B70F}" destId="{A76849BB-720F-4B31-B6B5-57DC3830CB5C}" srcOrd="2" destOrd="0" presId="urn:microsoft.com/office/officeart/2005/8/layout/pyramid1"/>
    <dgm:cxn modelId="{EA0FF88B-E47B-4892-9BBE-A4927BA0FAD0}" type="presParOf" srcId="{A76849BB-720F-4B31-B6B5-57DC3830CB5C}" destId="{AD8552FE-CB73-49C8-A9CB-40A255A1D14F}" srcOrd="0" destOrd="0" presId="urn:microsoft.com/office/officeart/2005/8/layout/pyramid1"/>
    <dgm:cxn modelId="{B1FD12FF-B2A6-461D-B088-48DFF2716C7C}" type="presParOf" srcId="{A76849BB-720F-4B31-B6B5-57DC3830CB5C}" destId="{560A58B9-BBBB-4820-8EAF-5D46BEDCDC2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3E584-7832-419D-926D-C88BF75295E1}">
      <dsp:nvSpPr>
        <dsp:cNvPr id="0" name=""/>
        <dsp:cNvSpPr/>
      </dsp:nvSpPr>
      <dsp:spPr>
        <a:xfrm>
          <a:off x="2535906" y="0"/>
          <a:ext cx="2068139" cy="1434123"/>
        </a:xfrm>
        <a:prstGeom prst="trapezoid">
          <a:avLst>
            <a:gd name="adj" fmla="val 74828"/>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nb-NO" sz="1200" kern="1200" dirty="0">
            <a:solidFill>
              <a:schemeClr val="accent6">
                <a:lumMod val="50000"/>
              </a:schemeClr>
            </a:solidFill>
          </a:endParaRPr>
        </a:p>
        <a:p>
          <a:pPr marL="0" lvl="0" indent="0" algn="ctr" defTabSz="533400">
            <a:lnSpc>
              <a:spcPct val="90000"/>
            </a:lnSpc>
            <a:spcBef>
              <a:spcPct val="0"/>
            </a:spcBef>
            <a:spcAft>
              <a:spcPct val="35000"/>
            </a:spcAft>
            <a:buNone/>
          </a:pPr>
          <a:r>
            <a:rPr lang="nb-NO" sz="1400" b="1" kern="1200" dirty="0">
              <a:solidFill>
                <a:schemeClr val="accent6">
                  <a:lumMod val="50000"/>
                </a:schemeClr>
              </a:solidFill>
            </a:rPr>
            <a:t>Fase 3: </a:t>
          </a:r>
        </a:p>
        <a:p>
          <a:pPr marL="0" lvl="0" indent="0" algn="ctr" defTabSz="533400">
            <a:lnSpc>
              <a:spcPct val="90000"/>
            </a:lnSpc>
            <a:spcBef>
              <a:spcPct val="0"/>
            </a:spcBef>
            <a:spcAft>
              <a:spcPct val="35000"/>
            </a:spcAft>
            <a:buNone/>
          </a:pPr>
          <a:r>
            <a:rPr lang="nb-NO" sz="1200" b="1" kern="1200" dirty="0">
              <a:solidFill>
                <a:schemeClr val="accent6">
                  <a:lumMod val="50000"/>
                </a:schemeClr>
              </a:solidFill>
            </a:rPr>
            <a:t>Tiltak </a:t>
          </a:r>
        </a:p>
        <a:p>
          <a:pPr marL="0" lvl="0" indent="0" algn="ctr" defTabSz="533400">
            <a:lnSpc>
              <a:spcPct val="90000"/>
            </a:lnSpc>
            <a:spcBef>
              <a:spcPct val="0"/>
            </a:spcBef>
            <a:spcAft>
              <a:spcPct val="35000"/>
            </a:spcAft>
            <a:buNone/>
          </a:pPr>
          <a:r>
            <a:rPr lang="nb-NO" sz="1050" kern="1200" dirty="0">
              <a:solidFill>
                <a:schemeClr val="accent6">
                  <a:lumMod val="50000"/>
                </a:schemeClr>
              </a:solidFill>
            </a:rPr>
            <a:t>-prioriteringsmatrise og</a:t>
          </a:r>
        </a:p>
        <a:p>
          <a:pPr marL="0" lvl="0" indent="0" algn="ctr" defTabSz="533400">
            <a:lnSpc>
              <a:spcPct val="90000"/>
            </a:lnSpc>
            <a:spcBef>
              <a:spcPct val="0"/>
            </a:spcBef>
            <a:spcAft>
              <a:spcPct val="35000"/>
            </a:spcAft>
            <a:buNone/>
          </a:pPr>
          <a:r>
            <a:rPr lang="nb-NO" sz="1050" kern="1200" dirty="0">
              <a:solidFill>
                <a:schemeClr val="accent6">
                  <a:lumMod val="50000"/>
                </a:schemeClr>
              </a:solidFill>
            </a:rPr>
            <a:t> tiltaksplan-</a:t>
          </a:r>
        </a:p>
      </dsp:txBody>
      <dsp:txXfrm>
        <a:off x="2535906" y="0"/>
        <a:ext cx="2068139" cy="1434123"/>
      </dsp:txXfrm>
    </dsp:sp>
    <dsp:sp modelId="{96060B43-991D-48B1-8108-21B8B061AC94}">
      <dsp:nvSpPr>
        <dsp:cNvPr id="0" name=""/>
        <dsp:cNvSpPr/>
      </dsp:nvSpPr>
      <dsp:spPr>
        <a:xfrm>
          <a:off x="1430559" y="1434123"/>
          <a:ext cx="4278833" cy="1434123"/>
        </a:xfrm>
        <a:prstGeom prst="trapezoid">
          <a:avLst>
            <a:gd name="adj" fmla="val 74828"/>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b-NO" sz="1800" b="1" kern="1200" dirty="0">
              <a:solidFill>
                <a:schemeClr val="accent6">
                  <a:lumMod val="50000"/>
                </a:schemeClr>
              </a:solidFill>
            </a:rPr>
            <a:t>Fase 2: </a:t>
          </a:r>
        </a:p>
        <a:p>
          <a:pPr marL="0" lvl="0" indent="0" algn="ctr" defTabSz="800100">
            <a:lnSpc>
              <a:spcPct val="90000"/>
            </a:lnSpc>
            <a:spcBef>
              <a:spcPct val="0"/>
            </a:spcBef>
            <a:spcAft>
              <a:spcPct val="35000"/>
            </a:spcAft>
            <a:buNone/>
          </a:pPr>
          <a:r>
            <a:rPr lang="nb-NO" sz="1600" b="1" kern="1200" dirty="0">
              <a:solidFill>
                <a:schemeClr val="accent6">
                  <a:lumMod val="50000"/>
                </a:schemeClr>
              </a:solidFill>
            </a:rPr>
            <a:t>Målsetting for utviklingsarbeidet</a:t>
          </a:r>
        </a:p>
        <a:p>
          <a:pPr marL="0" lvl="0" indent="0" algn="ctr" defTabSz="800100">
            <a:lnSpc>
              <a:spcPct val="90000"/>
            </a:lnSpc>
            <a:spcBef>
              <a:spcPct val="0"/>
            </a:spcBef>
            <a:spcAft>
              <a:spcPct val="35000"/>
            </a:spcAft>
            <a:buNone/>
          </a:pPr>
          <a:r>
            <a:rPr lang="nb-NO" sz="1600" kern="1200" dirty="0">
              <a:solidFill>
                <a:schemeClr val="accent6">
                  <a:lumMod val="50000"/>
                </a:schemeClr>
              </a:solidFill>
            </a:rPr>
            <a:t>-glansbildemetoden-</a:t>
          </a:r>
          <a:endParaRPr lang="nb-NO" sz="1800" kern="1200" dirty="0">
            <a:solidFill>
              <a:schemeClr val="accent6">
                <a:lumMod val="50000"/>
              </a:schemeClr>
            </a:solidFill>
          </a:endParaRPr>
        </a:p>
      </dsp:txBody>
      <dsp:txXfrm>
        <a:off x="2179355" y="1434123"/>
        <a:ext cx="2781241" cy="1434123"/>
      </dsp:txXfrm>
    </dsp:sp>
    <dsp:sp modelId="{AD8552FE-CB73-49C8-A9CB-40A255A1D14F}">
      <dsp:nvSpPr>
        <dsp:cNvPr id="0" name=""/>
        <dsp:cNvSpPr/>
      </dsp:nvSpPr>
      <dsp:spPr>
        <a:xfrm>
          <a:off x="0" y="2868246"/>
          <a:ext cx="7139953" cy="1902637"/>
        </a:xfrm>
        <a:prstGeom prst="trapezoid">
          <a:avLst>
            <a:gd name="adj" fmla="val 74828"/>
          </a:avLst>
        </a:prstGeom>
        <a:solidFill>
          <a:srgbClr val="5FC5F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b-NO" sz="2000" b="1" kern="1200" dirty="0">
              <a:solidFill>
                <a:schemeClr val="accent6">
                  <a:lumMod val="50000"/>
                </a:schemeClr>
              </a:solidFill>
            </a:rPr>
            <a:t>Fase 1: </a:t>
          </a:r>
        </a:p>
        <a:p>
          <a:pPr marL="0" lvl="0" indent="0" algn="ctr" defTabSz="889000">
            <a:lnSpc>
              <a:spcPct val="90000"/>
            </a:lnSpc>
            <a:spcBef>
              <a:spcPct val="0"/>
            </a:spcBef>
            <a:spcAft>
              <a:spcPct val="35000"/>
            </a:spcAft>
            <a:buNone/>
          </a:pPr>
          <a:r>
            <a:rPr lang="nb-NO" sz="1600" b="1" kern="1200" dirty="0">
              <a:solidFill>
                <a:schemeClr val="accent6">
                  <a:lumMod val="50000"/>
                </a:schemeClr>
              </a:solidFill>
            </a:rPr>
            <a:t>Analyse av resultatene</a:t>
          </a:r>
          <a:r>
            <a:rPr lang="nb-NO" sz="1600" kern="1200" dirty="0">
              <a:solidFill>
                <a:schemeClr val="accent6">
                  <a:lumMod val="50000"/>
                </a:schemeClr>
              </a:solidFill>
            </a:rPr>
            <a:t>: </a:t>
          </a:r>
        </a:p>
        <a:p>
          <a:pPr marL="0" lvl="0" indent="0" algn="ctr" defTabSz="889000">
            <a:lnSpc>
              <a:spcPct val="90000"/>
            </a:lnSpc>
            <a:spcBef>
              <a:spcPct val="0"/>
            </a:spcBef>
            <a:spcAft>
              <a:spcPct val="35000"/>
            </a:spcAft>
            <a:buNone/>
          </a:pPr>
          <a:r>
            <a:rPr lang="nb-NO" sz="1600" kern="1200" dirty="0">
              <a:solidFill>
                <a:schemeClr val="accent6">
                  <a:lumMod val="50000"/>
                </a:schemeClr>
              </a:solidFill>
            </a:rPr>
            <a:t>-analysekrysset- </a:t>
          </a:r>
        </a:p>
      </dsp:txBody>
      <dsp:txXfrm>
        <a:off x="1249491" y="2868246"/>
        <a:ext cx="4640969" cy="1902637"/>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A286801-0F35-9642-A613-4DA1815C8E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a:extLst>
              <a:ext uri="{FF2B5EF4-FFF2-40B4-BE49-F238E27FC236}">
                <a16:creationId xmlns:a16="http://schemas.microsoft.com/office/drawing/2014/main" id="{6F83538D-5F44-B94D-9C8F-609EAEBC59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F46FAB-F5CD-6148-A122-5852A5100F60}" type="datetimeFigureOut">
              <a:rPr lang="en-NO" smtClean="0"/>
              <a:t>09/17/2025</a:t>
            </a:fld>
            <a:endParaRPr lang="en-NO"/>
          </a:p>
        </p:txBody>
      </p:sp>
      <p:sp>
        <p:nvSpPr>
          <p:cNvPr id="4" name="Footer Placeholder 3">
            <a:extLst>
              <a:ext uri="{FF2B5EF4-FFF2-40B4-BE49-F238E27FC236}">
                <a16:creationId xmlns:a16="http://schemas.microsoft.com/office/drawing/2014/main" id="{9E9CF9D1-ED82-7B46-9928-1DD8A93E7B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5" name="Slide Number Placeholder 4">
            <a:extLst>
              <a:ext uri="{FF2B5EF4-FFF2-40B4-BE49-F238E27FC236}">
                <a16:creationId xmlns:a16="http://schemas.microsoft.com/office/drawing/2014/main" id="{2F4DE7EA-4861-8242-A66E-311584BDBA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E16A1-F305-4644-B869-02BF80D2F820}" type="slidenum">
              <a:rPr lang="en-NO" smtClean="0"/>
              <a:t>‹#›</a:t>
            </a:fld>
            <a:endParaRPr lang="en-NO"/>
          </a:p>
        </p:txBody>
      </p:sp>
    </p:spTree>
    <p:extLst>
      <p:ext uri="{BB962C8B-B14F-4D97-AF65-F5344CB8AC3E}">
        <p14:creationId xmlns:p14="http://schemas.microsoft.com/office/powerpoint/2010/main" val="164220468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84309-8562-B54D-9A92-FCDA823DF9FB}" type="datetimeFigureOut">
              <a:rPr lang="en-NO" smtClean="0"/>
              <a:t>09/17/2025</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81D17-81BB-2D4E-8A90-6B5EEB8116BE}" type="slidenum">
              <a:rPr lang="en-NO" smtClean="0"/>
              <a:t>‹#›</a:t>
            </a:fld>
            <a:endParaRPr lang="en-NO"/>
          </a:p>
        </p:txBody>
      </p:sp>
    </p:spTree>
    <p:extLst>
      <p:ext uri="{BB962C8B-B14F-4D97-AF65-F5344CB8AC3E}">
        <p14:creationId xmlns:p14="http://schemas.microsoft.com/office/powerpoint/2010/main" val="1080241954"/>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5500F47-915F-4399-AFEB-5898DE16DD82}" type="slidenum">
              <a:rPr lang="nb-NO" smtClean="0"/>
              <a:pPr/>
              <a:t>1</a:t>
            </a:fld>
            <a:endParaRPr lang="nb-NO" dirty="0"/>
          </a:p>
        </p:txBody>
      </p:sp>
      <p:sp>
        <p:nvSpPr>
          <p:cNvPr id="5" name="Footer Placeholder 4">
            <a:extLst>
              <a:ext uri="{FF2B5EF4-FFF2-40B4-BE49-F238E27FC236}">
                <a16:creationId xmlns:a16="http://schemas.microsoft.com/office/drawing/2014/main" id="{48BF18E7-F1AA-A4DB-D565-C1E0D59F6D37}"/>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12316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1D17-81BB-2D4E-8A90-6B5EEB8116BE}" type="slidenum">
              <a:rPr lang="en-NO" smtClean="0"/>
              <a:t>17</a:t>
            </a:fld>
            <a:endParaRPr lang="en-NO"/>
          </a:p>
        </p:txBody>
      </p:sp>
      <p:sp>
        <p:nvSpPr>
          <p:cNvPr id="5" name="Footer Placeholder 4">
            <a:extLst>
              <a:ext uri="{FF2B5EF4-FFF2-40B4-BE49-F238E27FC236}">
                <a16:creationId xmlns:a16="http://schemas.microsoft.com/office/drawing/2014/main" id="{1AC236D5-2CAD-6DC2-6C7D-2BB009A49A6D}"/>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666694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500F47-915F-4399-AFEB-5898DE16DD82}" type="slidenum">
              <a:rPr lang="nb-NO" smtClean="0"/>
              <a:t>18</a:t>
            </a:fld>
            <a:endParaRPr lang="nb-NO"/>
          </a:p>
        </p:txBody>
      </p:sp>
      <p:sp>
        <p:nvSpPr>
          <p:cNvPr id="5" name="Footer Placeholder 4">
            <a:extLst>
              <a:ext uri="{FF2B5EF4-FFF2-40B4-BE49-F238E27FC236}">
                <a16:creationId xmlns:a16="http://schemas.microsoft.com/office/drawing/2014/main" id="{AA58737A-C87F-BFB6-DA59-800AE7F2652B}"/>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07028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19</a:t>
            </a:fld>
            <a:endParaRPr lang="en-NO"/>
          </a:p>
        </p:txBody>
      </p:sp>
      <p:sp>
        <p:nvSpPr>
          <p:cNvPr id="5" name="Footer Placeholder 4">
            <a:extLst>
              <a:ext uri="{FF2B5EF4-FFF2-40B4-BE49-F238E27FC236}">
                <a16:creationId xmlns:a16="http://schemas.microsoft.com/office/drawing/2014/main" id="{913865C6-D077-D229-39E6-D46002E6D8D0}"/>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418715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20</a:t>
            </a:fld>
            <a:endParaRPr lang="en-NO"/>
          </a:p>
        </p:txBody>
      </p:sp>
      <p:sp>
        <p:nvSpPr>
          <p:cNvPr id="5" name="Footer Placeholder 4">
            <a:extLst>
              <a:ext uri="{FF2B5EF4-FFF2-40B4-BE49-F238E27FC236}">
                <a16:creationId xmlns:a16="http://schemas.microsoft.com/office/drawing/2014/main" id="{22A21810-6DCC-CDFC-64DF-FAB1F7614894}"/>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517464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1D17-81BB-2D4E-8A90-6B5EEB8116BE}" type="slidenum">
              <a:rPr lang="en-NO" smtClean="0"/>
              <a:t>22</a:t>
            </a:fld>
            <a:endParaRPr lang="en-NO"/>
          </a:p>
        </p:txBody>
      </p:sp>
      <p:sp>
        <p:nvSpPr>
          <p:cNvPr id="5" name="Footer Placeholder 4">
            <a:extLst>
              <a:ext uri="{FF2B5EF4-FFF2-40B4-BE49-F238E27FC236}">
                <a16:creationId xmlns:a16="http://schemas.microsoft.com/office/drawing/2014/main" id="{8C678B88-39A0-EA46-6F6D-00A2606D2015}"/>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4148886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23</a:t>
            </a:fld>
            <a:endParaRPr lang="en-NO"/>
          </a:p>
        </p:txBody>
      </p:sp>
      <p:sp>
        <p:nvSpPr>
          <p:cNvPr id="5" name="Footer Placeholder 4">
            <a:extLst>
              <a:ext uri="{FF2B5EF4-FFF2-40B4-BE49-F238E27FC236}">
                <a16:creationId xmlns:a16="http://schemas.microsoft.com/office/drawing/2014/main" id="{47939BFE-D21B-B85D-CFA7-CD514DA62CF9}"/>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928511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1D17-81BB-2D4E-8A90-6B5EEB8116BE}" type="slidenum">
              <a:rPr lang="en-NO" smtClean="0"/>
              <a:t>24</a:t>
            </a:fld>
            <a:endParaRPr lang="en-NO"/>
          </a:p>
        </p:txBody>
      </p:sp>
      <p:sp>
        <p:nvSpPr>
          <p:cNvPr id="5" name="Footer Placeholder 4">
            <a:extLst>
              <a:ext uri="{FF2B5EF4-FFF2-40B4-BE49-F238E27FC236}">
                <a16:creationId xmlns:a16="http://schemas.microsoft.com/office/drawing/2014/main" id="{6AE78373-8CB3-4E26-1AF0-6619AA3E6D1F}"/>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548065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A35F38F8-E651-544B-9E14-9F5BD6695F3E}" type="slidenum">
              <a:rPr lang="nb-NO" smtClean="0">
                <a:solidFill>
                  <a:prstClr val="black"/>
                </a:solidFill>
              </a:rPr>
              <a:pPr/>
              <a:t>27</a:t>
            </a:fld>
            <a:endParaRPr lang="nb-NO">
              <a:solidFill>
                <a:prstClr val="black"/>
              </a:solidFill>
            </a:endParaRPr>
          </a:p>
        </p:txBody>
      </p:sp>
      <p:sp>
        <p:nvSpPr>
          <p:cNvPr id="5" name="Footer Placeholder 4">
            <a:extLst>
              <a:ext uri="{FF2B5EF4-FFF2-40B4-BE49-F238E27FC236}">
                <a16:creationId xmlns:a16="http://schemas.microsoft.com/office/drawing/2014/main" id="{DF525456-0871-7B68-3926-F6D4A3292A2A}"/>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484317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500F47-915F-4399-AFEB-5898DE16DD82}" type="slidenum">
              <a:rPr lang="nb-NO" smtClean="0"/>
              <a:pPr/>
              <a:t>28</a:t>
            </a:fld>
            <a:endParaRPr lang="nb-NO"/>
          </a:p>
        </p:txBody>
      </p:sp>
      <p:sp>
        <p:nvSpPr>
          <p:cNvPr id="5" name="Footer Placeholder 4">
            <a:extLst>
              <a:ext uri="{FF2B5EF4-FFF2-40B4-BE49-F238E27FC236}">
                <a16:creationId xmlns:a16="http://schemas.microsoft.com/office/drawing/2014/main" id="{7333225A-DDB9-EF7D-5BB5-8665065B2657}"/>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34579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E56EC-5E4D-A364-919F-9CA14960E5F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5DE6D72-5AD9-9571-0166-0C1995499B2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4AB3C76-9139-3C7D-5839-91FA29DD2380}"/>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28AB433D-DE13-DBE4-EC6C-2BE81134C24C}"/>
              </a:ext>
            </a:extLst>
          </p:cNvPr>
          <p:cNvSpPr>
            <a:spLocks noGrp="1"/>
          </p:cNvSpPr>
          <p:nvPr>
            <p:ph type="sldNum" sz="quarter" idx="5"/>
          </p:nvPr>
        </p:nvSpPr>
        <p:spPr/>
        <p:txBody>
          <a:bodyPr/>
          <a:lstStyle/>
          <a:p>
            <a:fld id="{52E81D17-81BB-2D4E-8A90-6B5EEB8116BE}" type="slidenum">
              <a:rPr lang="en-NO" smtClean="0"/>
              <a:t>33</a:t>
            </a:fld>
            <a:endParaRPr lang="en-NO"/>
          </a:p>
        </p:txBody>
      </p:sp>
      <p:sp>
        <p:nvSpPr>
          <p:cNvPr id="5" name="Footer Placeholder 4">
            <a:extLst>
              <a:ext uri="{FF2B5EF4-FFF2-40B4-BE49-F238E27FC236}">
                <a16:creationId xmlns:a16="http://schemas.microsoft.com/office/drawing/2014/main" id="{81D330D2-5086-53E5-931E-233A6D6FA710}"/>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29493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2</a:t>
            </a:fld>
            <a:endParaRPr lang="en-NO"/>
          </a:p>
        </p:txBody>
      </p:sp>
      <p:sp>
        <p:nvSpPr>
          <p:cNvPr id="5" name="Footer Placeholder 4">
            <a:extLst>
              <a:ext uri="{FF2B5EF4-FFF2-40B4-BE49-F238E27FC236}">
                <a16:creationId xmlns:a16="http://schemas.microsoft.com/office/drawing/2014/main" id="{DE87D562-CB57-D3CE-3408-BA9F7D36BE1F}"/>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524616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F8DD162-2A90-4DA5-BCE4-C499B5D44B24}" type="slidenum">
              <a:rPr lang="nb-NO" smtClean="0"/>
              <a:t>35</a:t>
            </a:fld>
            <a:endParaRPr lang="nb-NO"/>
          </a:p>
        </p:txBody>
      </p:sp>
      <p:sp>
        <p:nvSpPr>
          <p:cNvPr id="5" name="Footer Placeholder 4">
            <a:extLst>
              <a:ext uri="{FF2B5EF4-FFF2-40B4-BE49-F238E27FC236}">
                <a16:creationId xmlns:a16="http://schemas.microsoft.com/office/drawing/2014/main" id="{64A2CD41-070D-B1BB-87C6-FED2BB62B766}"/>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538268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5E110-8069-4420-3904-F9B9490A6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EC431-D3FA-0065-6974-7C94FAF23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997C9B-07E2-855A-4E0B-88FE50BCC97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D8073C-AFEA-38FE-E533-A0CEBB8D7E89}"/>
              </a:ext>
            </a:extLst>
          </p:cNvPr>
          <p:cNvSpPr>
            <a:spLocks noGrp="1"/>
          </p:cNvSpPr>
          <p:nvPr>
            <p:ph type="sldNum" sz="quarter" idx="5"/>
          </p:nvPr>
        </p:nvSpPr>
        <p:spPr/>
        <p:txBody>
          <a:bodyPr/>
          <a:lstStyle/>
          <a:p>
            <a:fld id="{52E81D17-81BB-2D4E-8A90-6B5EEB8116BE}" type="slidenum">
              <a:rPr lang="en-NO" smtClean="0"/>
              <a:t>36</a:t>
            </a:fld>
            <a:endParaRPr lang="en-NO"/>
          </a:p>
        </p:txBody>
      </p:sp>
      <p:sp>
        <p:nvSpPr>
          <p:cNvPr id="5" name="Footer Placeholder 4">
            <a:extLst>
              <a:ext uri="{FF2B5EF4-FFF2-40B4-BE49-F238E27FC236}">
                <a16:creationId xmlns:a16="http://schemas.microsoft.com/office/drawing/2014/main" id="{FAE8DE58-E7D1-7750-9446-5967C9735368}"/>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452275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1D17-81BB-2D4E-8A90-6B5EEB8116BE}" type="slidenum">
              <a:rPr lang="en-NO" smtClean="0"/>
              <a:t>40</a:t>
            </a:fld>
            <a:endParaRPr lang="en-NO"/>
          </a:p>
        </p:txBody>
      </p:sp>
      <p:sp>
        <p:nvSpPr>
          <p:cNvPr id="5" name="Footer Placeholder 4">
            <a:extLst>
              <a:ext uri="{FF2B5EF4-FFF2-40B4-BE49-F238E27FC236}">
                <a16:creationId xmlns:a16="http://schemas.microsoft.com/office/drawing/2014/main" id="{9F30AD70-82F7-5DAF-CB45-EF0BC1A5019E}"/>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123602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8DD162-2A90-4DA5-BCE4-C499B5D44B24}" type="slidenum">
              <a:rPr lang="nb-NO" smtClean="0"/>
              <a:t>41</a:t>
            </a:fld>
            <a:endParaRPr lang="nb-NO"/>
          </a:p>
        </p:txBody>
      </p:sp>
      <p:sp>
        <p:nvSpPr>
          <p:cNvPr id="5" name="Footer Placeholder 4">
            <a:extLst>
              <a:ext uri="{FF2B5EF4-FFF2-40B4-BE49-F238E27FC236}">
                <a16:creationId xmlns:a16="http://schemas.microsoft.com/office/drawing/2014/main" id="{A2F22E5D-EF11-9895-D6BE-B85F458BB230}"/>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35490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43</a:t>
            </a:fld>
            <a:endParaRPr lang="en-NO"/>
          </a:p>
        </p:txBody>
      </p:sp>
      <p:sp>
        <p:nvSpPr>
          <p:cNvPr id="5" name="Footer Placeholder 4">
            <a:extLst>
              <a:ext uri="{FF2B5EF4-FFF2-40B4-BE49-F238E27FC236}">
                <a16:creationId xmlns:a16="http://schemas.microsoft.com/office/drawing/2014/main" id="{0644F03F-8195-63F6-7771-42755C31608C}"/>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4209893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8DD162-2A90-4DA5-BCE4-C499B5D44B24}" type="slidenum">
              <a:rPr lang="nb-NO" smtClean="0"/>
              <a:t>46</a:t>
            </a:fld>
            <a:endParaRPr lang="nb-NO"/>
          </a:p>
        </p:txBody>
      </p:sp>
      <p:sp>
        <p:nvSpPr>
          <p:cNvPr id="5" name="Footer Placeholder 4">
            <a:extLst>
              <a:ext uri="{FF2B5EF4-FFF2-40B4-BE49-F238E27FC236}">
                <a16:creationId xmlns:a16="http://schemas.microsoft.com/office/drawing/2014/main" id="{95139CC9-64AC-CB12-D943-89B1EA321A14}"/>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63273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8AEEB-3953-318F-ABAA-CBA82C171FA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A518BA9-6D74-82D4-6120-6B9F5E3822CA}"/>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E276DB4B-F87D-1F7A-E2F2-8DB8AF7EEFC9}"/>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043D6EAD-D938-F169-8604-1ADF58D6B71A}"/>
              </a:ext>
            </a:extLst>
          </p:cNvPr>
          <p:cNvSpPr>
            <a:spLocks noGrp="1"/>
          </p:cNvSpPr>
          <p:nvPr>
            <p:ph type="sldNum" sz="quarter" idx="10"/>
          </p:nvPr>
        </p:nvSpPr>
        <p:spPr/>
        <p:txBody>
          <a:bodyPr/>
          <a:lstStyle/>
          <a:p>
            <a:fld id="{6F8DD162-2A90-4DA5-BCE4-C499B5D44B24}" type="slidenum">
              <a:rPr lang="nb-NO" smtClean="0"/>
              <a:t>50</a:t>
            </a:fld>
            <a:endParaRPr lang="nb-NO"/>
          </a:p>
        </p:txBody>
      </p:sp>
      <p:sp>
        <p:nvSpPr>
          <p:cNvPr id="5" name="Footer Placeholder 4">
            <a:extLst>
              <a:ext uri="{FF2B5EF4-FFF2-40B4-BE49-F238E27FC236}">
                <a16:creationId xmlns:a16="http://schemas.microsoft.com/office/drawing/2014/main" id="{FAD4B43C-79EA-7504-BAD2-733EB50F77F1}"/>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621210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51</a:t>
            </a:fld>
            <a:endParaRPr lang="en-NO"/>
          </a:p>
        </p:txBody>
      </p:sp>
      <p:sp>
        <p:nvSpPr>
          <p:cNvPr id="5" name="Footer Placeholder 4">
            <a:extLst>
              <a:ext uri="{FF2B5EF4-FFF2-40B4-BE49-F238E27FC236}">
                <a16:creationId xmlns:a16="http://schemas.microsoft.com/office/drawing/2014/main" id="{AE11229D-E238-EEDF-F2E9-0022EE10271A}"/>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4051379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500F47-915F-4399-AFEB-5898DE16DD82}" type="slidenum">
              <a:rPr lang="nb-NO" smtClean="0"/>
              <a:pPr/>
              <a:t>52</a:t>
            </a:fld>
            <a:endParaRPr lang="nb-NO"/>
          </a:p>
        </p:txBody>
      </p:sp>
      <p:sp>
        <p:nvSpPr>
          <p:cNvPr id="5" name="Footer Placeholder 4">
            <a:extLst>
              <a:ext uri="{FF2B5EF4-FFF2-40B4-BE49-F238E27FC236}">
                <a16:creationId xmlns:a16="http://schemas.microsoft.com/office/drawing/2014/main" id="{D6FE35E8-BFF4-D71D-0AEC-92DF39B1D319}"/>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212569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56</a:t>
            </a:fld>
            <a:endParaRPr lang="en-NO"/>
          </a:p>
        </p:txBody>
      </p:sp>
      <p:sp>
        <p:nvSpPr>
          <p:cNvPr id="5" name="Footer Placeholder 4">
            <a:extLst>
              <a:ext uri="{FF2B5EF4-FFF2-40B4-BE49-F238E27FC236}">
                <a16:creationId xmlns:a16="http://schemas.microsoft.com/office/drawing/2014/main" id="{D0036C7A-8F41-5CB0-1F93-B712692BE2F2}"/>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89215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1D17-81BB-2D4E-8A90-6B5EEB8116BE}" type="slidenum">
              <a:rPr lang="en-NO" smtClean="0"/>
              <a:t>3</a:t>
            </a:fld>
            <a:endParaRPr lang="en-NO"/>
          </a:p>
        </p:txBody>
      </p:sp>
      <p:sp>
        <p:nvSpPr>
          <p:cNvPr id="5" name="Footer Placeholder 4">
            <a:extLst>
              <a:ext uri="{FF2B5EF4-FFF2-40B4-BE49-F238E27FC236}">
                <a16:creationId xmlns:a16="http://schemas.microsoft.com/office/drawing/2014/main" id="{7ADA396F-96E4-06EC-7F7D-5507C14A2846}"/>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7958301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4A3F3-EBDE-454E-251A-C18B0ACE942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E5E5BA7-ACF0-AB20-042C-2D43E9B1DBE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E1053DE-7194-178C-15D9-D664BC29FAD4}"/>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55CE8CC5-8802-493B-E64A-90D4363FEEB9}"/>
              </a:ext>
            </a:extLst>
          </p:cNvPr>
          <p:cNvSpPr>
            <a:spLocks noGrp="1"/>
          </p:cNvSpPr>
          <p:nvPr>
            <p:ph type="sldNum" sz="quarter" idx="10"/>
          </p:nvPr>
        </p:nvSpPr>
        <p:spPr/>
        <p:txBody>
          <a:bodyPr/>
          <a:lstStyle/>
          <a:p>
            <a:fld id="{C5500F47-915F-4399-AFEB-5898DE16DD82}" type="slidenum">
              <a:rPr lang="nb-NO" smtClean="0"/>
              <a:pPr/>
              <a:t>61</a:t>
            </a:fld>
            <a:endParaRPr lang="nb-NO"/>
          </a:p>
        </p:txBody>
      </p:sp>
      <p:sp>
        <p:nvSpPr>
          <p:cNvPr id="5" name="Footer Placeholder 4">
            <a:extLst>
              <a:ext uri="{FF2B5EF4-FFF2-40B4-BE49-F238E27FC236}">
                <a16:creationId xmlns:a16="http://schemas.microsoft.com/office/drawing/2014/main" id="{718FDA93-DC8F-8F53-5224-77D49F067A72}"/>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3319655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F8DD162-2A90-4DA5-BCE4-C499B5D44B24}" type="slidenum">
              <a:rPr lang="nb-NO" smtClean="0"/>
              <a:t>62</a:t>
            </a:fld>
            <a:endParaRPr lang="nb-NO"/>
          </a:p>
        </p:txBody>
      </p:sp>
      <p:sp>
        <p:nvSpPr>
          <p:cNvPr id="5" name="Footer Placeholder 4">
            <a:extLst>
              <a:ext uri="{FF2B5EF4-FFF2-40B4-BE49-F238E27FC236}">
                <a16:creationId xmlns:a16="http://schemas.microsoft.com/office/drawing/2014/main" id="{45AE3C2B-D7B0-3F26-F069-38965A74498F}"/>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492949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E81D17-81BB-2D4E-8A90-6B5EEB8116BE}" type="slidenum">
              <a:rPr lang="en-NO" smtClean="0"/>
              <a:t>63</a:t>
            </a:fld>
            <a:endParaRPr lang="en-NO"/>
          </a:p>
        </p:txBody>
      </p:sp>
      <p:sp>
        <p:nvSpPr>
          <p:cNvPr id="5" name="Footer Placeholder 4">
            <a:extLst>
              <a:ext uri="{FF2B5EF4-FFF2-40B4-BE49-F238E27FC236}">
                <a16:creationId xmlns:a16="http://schemas.microsoft.com/office/drawing/2014/main" id="{CD082AFC-8F39-D264-39D0-7364F57EF4EC}"/>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874945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64</a:t>
            </a:fld>
            <a:endParaRPr lang="nb-NO"/>
          </a:p>
        </p:txBody>
      </p:sp>
      <p:sp>
        <p:nvSpPr>
          <p:cNvPr id="5" name="Footer Placeholder 4">
            <a:extLst>
              <a:ext uri="{FF2B5EF4-FFF2-40B4-BE49-F238E27FC236}">
                <a16:creationId xmlns:a16="http://schemas.microsoft.com/office/drawing/2014/main" id="{C0ADC22B-0E41-2ACD-A9C4-5CCA6289BAAC}"/>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483146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65</a:t>
            </a:fld>
            <a:endParaRPr lang="nb-NO"/>
          </a:p>
        </p:txBody>
      </p:sp>
      <p:sp>
        <p:nvSpPr>
          <p:cNvPr id="5" name="Footer Placeholder 4">
            <a:extLst>
              <a:ext uri="{FF2B5EF4-FFF2-40B4-BE49-F238E27FC236}">
                <a16:creationId xmlns:a16="http://schemas.microsoft.com/office/drawing/2014/main" id="{D3FC226B-1FFB-9B95-D923-D0BE6C63651D}"/>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2873910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66</a:t>
            </a:fld>
            <a:endParaRPr lang="nb-NO"/>
          </a:p>
        </p:txBody>
      </p:sp>
      <p:sp>
        <p:nvSpPr>
          <p:cNvPr id="5" name="Footer Placeholder 4">
            <a:extLst>
              <a:ext uri="{FF2B5EF4-FFF2-40B4-BE49-F238E27FC236}">
                <a16:creationId xmlns:a16="http://schemas.microsoft.com/office/drawing/2014/main" id="{FC03B536-4AE0-E66C-23FE-B4BFEF4571C0}"/>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105082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latin typeface="Calibri"/>
              </a:rPr>
              <a:t>Kompetanse = potensial </a:t>
            </a:r>
            <a:endParaRPr lang="nb-NO" sz="1200" dirty="0">
              <a:latin typeface="Calibri"/>
            </a:endParaRPr>
          </a:p>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67</a:t>
            </a:fld>
            <a:endParaRPr lang="nb-NO"/>
          </a:p>
        </p:txBody>
      </p:sp>
      <p:sp>
        <p:nvSpPr>
          <p:cNvPr id="5" name="Footer Placeholder 4">
            <a:extLst>
              <a:ext uri="{FF2B5EF4-FFF2-40B4-BE49-F238E27FC236}">
                <a16:creationId xmlns:a16="http://schemas.microsoft.com/office/drawing/2014/main" id="{1F1F2056-E00B-5A39-A8C1-55E1F494A600}"/>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515228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68</a:t>
            </a:fld>
            <a:endParaRPr lang="nb-NO"/>
          </a:p>
        </p:txBody>
      </p:sp>
      <p:sp>
        <p:nvSpPr>
          <p:cNvPr id="5" name="Footer Placeholder 4">
            <a:extLst>
              <a:ext uri="{FF2B5EF4-FFF2-40B4-BE49-F238E27FC236}">
                <a16:creationId xmlns:a16="http://schemas.microsoft.com/office/drawing/2014/main" id="{550403E1-F1A3-BB59-EE21-D7EFDE5AAFB1}"/>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447437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69</a:t>
            </a:fld>
            <a:endParaRPr lang="nb-NO"/>
          </a:p>
        </p:txBody>
      </p:sp>
      <p:sp>
        <p:nvSpPr>
          <p:cNvPr id="5" name="Footer Placeholder 4">
            <a:extLst>
              <a:ext uri="{FF2B5EF4-FFF2-40B4-BE49-F238E27FC236}">
                <a16:creationId xmlns:a16="http://schemas.microsoft.com/office/drawing/2014/main" id="{8D9F8D89-7E08-EA37-FD8C-598116EC45F1}"/>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347129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70</a:t>
            </a:fld>
            <a:endParaRPr lang="nb-NO"/>
          </a:p>
        </p:txBody>
      </p:sp>
      <p:sp>
        <p:nvSpPr>
          <p:cNvPr id="5" name="Footer Placeholder 4">
            <a:extLst>
              <a:ext uri="{FF2B5EF4-FFF2-40B4-BE49-F238E27FC236}">
                <a16:creationId xmlns:a16="http://schemas.microsoft.com/office/drawing/2014/main" id="{ED163CDB-10BB-DB05-8518-F4F4D1A68FF8}"/>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81561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009B4F-CF73-4FD0-B83F-13AF855EE42A}" type="slidenum">
              <a:rPr lang="nb-NO" smtClean="0"/>
              <a:t>4</a:t>
            </a:fld>
            <a:endParaRPr lang="nb-NO"/>
          </a:p>
        </p:txBody>
      </p:sp>
      <p:sp>
        <p:nvSpPr>
          <p:cNvPr id="5" name="Footer Placeholder 4">
            <a:extLst>
              <a:ext uri="{FF2B5EF4-FFF2-40B4-BE49-F238E27FC236}">
                <a16:creationId xmlns:a16="http://schemas.microsoft.com/office/drawing/2014/main" id="{6DD9AEC5-DEED-F134-8AB6-49D4863A2D11}"/>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976008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71</a:t>
            </a:fld>
            <a:endParaRPr lang="nb-NO"/>
          </a:p>
        </p:txBody>
      </p:sp>
      <p:sp>
        <p:nvSpPr>
          <p:cNvPr id="5" name="Footer Placeholder 4">
            <a:extLst>
              <a:ext uri="{FF2B5EF4-FFF2-40B4-BE49-F238E27FC236}">
                <a16:creationId xmlns:a16="http://schemas.microsoft.com/office/drawing/2014/main" id="{1112BB95-559A-7EF6-FCA1-06126BA377E1}"/>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7692667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72</a:t>
            </a:fld>
            <a:endParaRPr lang="nb-NO"/>
          </a:p>
        </p:txBody>
      </p:sp>
      <p:sp>
        <p:nvSpPr>
          <p:cNvPr id="5" name="Footer Placeholder 4">
            <a:extLst>
              <a:ext uri="{FF2B5EF4-FFF2-40B4-BE49-F238E27FC236}">
                <a16:creationId xmlns:a16="http://schemas.microsoft.com/office/drawing/2014/main" id="{E8E41185-6966-C97E-7413-3CE78428E80B}"/>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2490260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C90C1C33-A3FD-4BA7-8095-3B97CD3D1D68}" type="slidenum">
              <a:rPr lang="nb-NO" smtClean="0"/>
              <a:t>73</a:t>
            </a:fld>
            <a:endParaRPr lang="nb-NO"/>
          </a:p>
        </p:txBody>
      </p:sp>
      <p:sp>
        <p:nvSpPr>
          <p:cNvPr id="5" name="Footer Placeholder 4">
            <a:extLst>
              <a:ext uri="{FF2B5EF4-FFF2-40B4-BE49-F238E27FC236}">
                <a16:creationId xmlns:a16="http://schemas.microsoft.com/office/drawing/2014/main" id="{99E860A6-D4B8-DF5B-C584-6E2D206C73D0}"/>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16474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500F47-915F-4399-AFEB-5898DE16DD82}" type="slidenum">
              <a:rPr lang="nb-NO" smtClean="0"/>
              <a:pPr/>
              <a:t>6</a:t>
            </a:fld>
            <a:endParaRPr lang="nb-NO"/>
          </a:p>
        </p:txBody>
      </p:sp>
      <p:sp>
        <p:nvSpPr>
          <p:cNvPr id="5" name="Footer Placeholder 4">
            <a:extLst>
              <a:ext uri="{FF2B5EF4-FFF2-40B4-BE49-F238E27FC236}">
                <a16:creationId xmlns:a16="http://schemas.microsoft.com/office/drawing/2014/main" id="{4AFD9F54-5C24-CE96-5C4D-5EBEECA3A9E9}"/>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40964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Plassholder for lysbilde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Plassholder for nota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b-NO" altLang="nb-NO" dirty="0"/>
          </a:p>
        </p:txBody>
      </p:sp>
      <p:sp>
        <p:nvSpPr>
          <p:cNvPr id="95235" name="Plassholder for lysbilde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pPr>
            <a:fld id="{CC8968F8-C88E-4DA6-82F2-40A89FC25A37}" type="slidenum">
              <a:rPr lang="nb-NO" altLang="nb-NO">
                <a:latin typeface="Calibri" pitchFamily="34" charset="0"/>
              </a:rPr>
              <a:pPr fontAlgn="base">
                <a:spcBef>
                  <a:spcPct val="0"/>
                </a:spcBef>
                <a:spcAft>
                  <a:spcPct val="0"/>
                </a:spcAft>
              </a:pPr>
              <a:t>10</a:t>
            </a:fld>
            <a:endParaRPr lang="nb-NO" altLang="nb-NO">
              <a:latin typeface="Calibri" pitchFamily="34" charset="0"/>
            </a:endParaRPr>
          </a:p>
        </p:txBody>
      </p:sp>
      <p:sp>
        <p:nvSpPr>
          <p:cNvPr id="2" name="Footer Placeholder 1">
            <a:extLst>
              <a:ext uri="{FF2B5EF4-FFF2-40B4-BE49-F238E27FC236}">
                <a16:creationId xmlns:a16="http://schemas.microsoft.com/office/drawing/2014/main" id="{93F543BD-04AA-AEE1-A536-25C17974376A}"/>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128966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2E81D17-81BB-2D4E-8A90-6B5EEB8116BE}" type="slidenum">
              <a:rPr lang="en-NO" smtClean="0"/>
              <a:t>12</a:t>
            </a:fld>
            <a:endParaRPr lang="en-NO"/>
          </a:p>
        </p:txBody>
      </p:sp>
      <p:sp>
        <p:nvSpPr>
          <p:cNvPr id="5" name="Footer Placeholder 4">
            <a:extLst>
              <a:ext uri="{FF2B5EF4-FFF2-40B4-BE49-F238E27FC236}">
                <a16:creationId xmlns:a16="http://schemas.microsoft.com/office/drawing/2014/main" id="{8A5550D2-9525-84CA-B059-34EABD80805D}"/>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421886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C5500F47-915F-4399-AFEB-5898DE16DD82}" type="slidenum">
              <a:rPr lang="nb-NO" smtClean="0"/>
              <a:pPr/>
              <a:t>15</a:t>
            </a:fld>
            <a:endParaRPr lang="nb-NO"/>
          </a:p>
        </p:txBody>
      </p:sp>
      <p:sp>
        <p:nvSpPr>
          <p:cNvPr id="5" name="Footer Placeholder 4">
            <a:extLst>
              <a:ext uri="{FF2B5EF4-FFF2-40B4-BE49-F238E27FC236}">
                <a16:creationId xmlns:a16="http://schemas.microsoft.com/office/drawing/2014/main" id="{8E37AE8D-05A9-FD6F-2BA2-49DEA003CBB4}"/>
              </a:ext>
            </a:extLst>
          </p:cNvPr>
          <p:cNvSpPr>
            <a:spLocks noGrp="1"/>
          </p:cNvSpPr>
          <p:nvPr>
            <p:ph type="ftr" sz="quarter" idx="4"/>
          </p:nvPr>
        </p:nvSpPr>
        <p:spPr/>
        <p:txBody>
          <a:bodyPr/>
          <a:lstStyle/>
          <a:p>
            <a:endParaRPr lang="en-NO"/>
          </a:p>
        </p:txBody>
      </p:sp>
    </p:spTree>
    <p:extLst>
      <p:ext uri="{BB962C8B-B14F-4D97-AF65-F5344CB8AC3E}">
        <p14:creationId xmlns:p14="http://schemas.microsoft.com/office/powerpoint/2010/main" val="329224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466b2f1da0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466b2f1da0_1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 name="Footer Placeholder 1">
            <a:extLst>
              <a:ext uri="{FF2B5EF4-FFF2-40B4-BE49-F238E27FC236}">
                <a16:creationId xmlns:a16="http://schemas.microsoft.com/office/drawing/2014/main" id="{790C69A4-7D2F-3500-6A4B-E8C9B4C26843}"/>
              </a:ext>
            </a:extLst>
          </p:cNvPr>
          <p:cNvSpPr>
            <a:spLocks noGrp="1"/>
          </p:cNvSpPr>
          <p:nvPr>
            <p:ph type="ftr" sz="quarter" idx="4"/>
          </p:nvPr>
        </p:nvSpPr>
        <p:spPr/>
        <p:txBody>
          <a:bodyPr/>
          <a:lstStyle/>
          <a:p>
            <a:endParaRPr lang="en-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7.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blå">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627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vit bakgrunn m blå sirkl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7" name="Title 1">
            <a:extLst>
              <a:ext uri="{FF2B5EF4-FFF2-40B4-BE49-F238E27FC236}">
                <a16:creationId xmlns:a16="http://schemas.microsoft.com/office/drawing/2014/main" id="{7EC6E871-6D40-DC4E-931D-F2877FE2A221}"/>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8" name="Content Placeholder 2">
            <a:extLst>
              <a:ext uri="{FF2B5EF4-FFF2-40B4-BE49-F238E27FC236}">
                <a16:creationId xmlns:a16="http://schemas.microsoft.com/office/drawing/2014/main" id="{11052DC4-C675-F64C-986D-EF64E89375AC}"/>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66894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vit bakgrunn m logo og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7" name="Bilde 8">
            <a:extLst>
              <a:ext uri="{FF2B5EF4-FFF2-40B4-BE49-F238E27FC236}">
                <a16:creationId xmlns:a16="http://schemas.microsoft.com/office/drawing/2014/main" id="{3A391218-4CDE-E843-B009-91FE2477D78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3439837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Hvit bakgrunn med konf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10" name="Title 1">
            <a:extLst>
              <a:ext uri="{FF2B5EF4-FFF2-40B4-BE49-F238E27FC236}">
                <a16:creationId xmlns:a16="http://schemas.microsoft.com/office/drawing/2014/main" id="{CB5E219D-F805-9043-807C-510802F2FAFC}"/>
              </a:ext>
            </a:extLst>
          </p:cNvPr>
          <p:cNvSpPr>
            <a:spLocks noGrp="1"/>
          </p:cNvSpPr>
          <p:nvPr>
            <p:ph type="title" hasCustomPrompt="1"/>
          </p:nvPr>
        </p:nvSpPr>
        <p:spPr>
          <a:xfrm>
            <a:off x="1112675"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1" name="Content Placeholder 2">
            <a:extLst>
              <a:ext uri="{FF2B5EF4-FFF2-40B4-BE49-F238E27FC236}">
                <a16:creationId xmlns:a16="http://schemas.microsoft.com/office/drawing/2014/main" id="{6C0EE46B-41BB-0742-88FF-2EA8BEE09886}"/>
              </a:ext>
            </a:extLst>
          </p:cNvPr>
          <p:cNvSpPr>
            <a:spLocks noGrp="1"/>
          </p:cNvSpPr>
          <p:nvPr>
            <p:ph idx="1" hasCustomPrompt="1"/>
          </p:nvPr>
        </p:nvSpPr>
        <p:spPr>
          <a:xfrm>
            <a:off x="1112675"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1113532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ys blå bakgrunn m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4058198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Hvit bakgrunn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C6DD7FA3-9584-214B-9926-25A9A5895CAC}"/>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10" name="Content Placeholder 2">
            <a:extLst>
              <a:ext uri="{FF2B5EF4-FFF2-40B4-BE49-F238E27FC236}">
                <a16:creationId xmlns:a16="http://schemas.microsoft.com/office/drawing/2014/main" id="{96168F6C-9734-FE48-BDF6-C0DC3611D711}"/>
              </a:ext>
            </a:extLst>
          </p:cNvPr>
          <p:cNvSpPr>
            <a:spLocks noGrp="1"/>
          </p:cNvSpPr>
          <p:nvPr>
            <p:ph idx="1" hasCustomPrompt="1"/>
          </p:nvPr>
        </p:nvSpPr>
        <p:spPr>
          <a:xfrm>
            <a:off x="1112674" y="2010268"/>
            <a:ext cx="9966651"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255845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edelt m bilder og logo">
    <p:bg>
      <p:bgPr>
        <a:solidFill>
          <a:schemeClr val="bg1"/>
        </a:solidFill>
        <a:effectLst/>
      </p:bgPr>
    </p:bg>
    <p:spTree>
      <p:nvGrpSpPr>
        <p:cNvPr id="1" name=""/>
        <p:cNvGrpSpPr/>
        <p:nvPr/>
      </p:nvGrpSpPr>
      <p:grpSpPr>
        <a:xfrm>
          <a:off x="0" y="0"/>
          <a:ext cx="0" cy="0"/>
          <a:chOff x="0" y="0"/>
          <a:chExt cx="0" cy="0"/>
        </a:xfrm>
      </p:grpSpPr>
      <p:sp>
        <p:nvSpPr>
          <p:cNvPr id="23" name="Plassholder for bilde 22">
            <a:extLst>
              <a:ext uri="{FF2B5EF4-FFF2-40B4-BE49-F238E27FC236}">
                <a16:creationId xmlns:a16="http://schemas.microsoft.com/office/drawing/2014/main" id="{EA3FC43D-3630-7B41-AA9C-29AB51384331}"/>
              </a:ext>
            </a:extLst>
          </p:cNvPr>
          <p:cNvSpPr>
            <a:spLocks noGrp="1"/>
          </p:cNvSpPr>
          <p:nvPr>
            <p:ph type="pic" sz="quarter" idx="10"/>
          </p:nvPr>
        </p:nvSpPr>
        <p:spPr>
          <a:xfrm>
            <a:off x="0" y="0"/>
            <a:ext cx="6043808" cy="3429000"/>
          </a:xfrm>
          <a:custGeom>
            <a:avLst/>
            <a:gdLst>
              <a:gd name="connsiteX0" fmla="*/ 0 w 6043808"/>
              <a:gd name="connsiteY0" fmla="*/ 0 h 3429000"/>
              <a:gd name="connsiteX1" fmla="*/ 6043808 w 6043808"/>
              <a:gd name="connsiteY1" fmla="*/ 0 h 3429000"/>
              <a:gd name="connsiteX2" fmla="*/ 6043808 w 6043808"/>
              <a:gd name="connsiteY2" fmla="*/ 1878291 h 3429000"/>
              <a:gd name="connsiteX3" fmla="*/ 5960553 w 6043808"/>
              <a:gd name="connsiteY3" fmla="*/ 1882495 h 3429000"/>
              <a:gd name="connsiteX4" fmla="*/ 4771255 w 6043808"/>
              <a:gd name="connsiteY4" fmla="*/ 3200400 h 3429000"/>
              <a:gd name="connsiteX5" fmla="*/ 4778095 w 6043808"/>
              <a:gd name="connsiteY5" fmla="*/ 3335848 h 3429000"/>
              <a:gd name="connsiteX6" fmla="*/ 4792312 w 6043808"/>
              <a:gd name="connsiteY6" fmla="*/ 3429000 h 3429000"/>
              <a:gd name="connsiteX7" fmla="*/ 0 w 6043808"/>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0">
                <a:moveTo>
                  <a:pt x="0" y="0"/>
                </a:moveTo>
                <a:lnTo>
                  <a:pt x="6043808" y="0"/>
                </a:lnTo>
                <a:lnTo>
                  <a:pt x="6043808" y="1878291"/>
                </a:lnTo>
                <a:lnTo>
                  <a:pt x="5960553" y="1882495"/>
                </a:lnTo>
                <a:cubicBezTo>
                  <a:pt x="5292542" y="1950335"/>
                  <a:pt x="4771255" y="2514491"/>
                  <a:pt x="4771255" y="3200400"/>
                </a:cubicBezTo>
                <a:cubicBezTo>
                  <a:pt x="4771255" y="3246127"/>
                  <a:pt x="4773572" y="3291314"/>
                  <a:pt x="4778095" y="3335848"/>
                </a:cubicBezTo>
                <a:lnTo>
                  <a:pt x="4792312" y="3429000"/>
                </a:lnTo>
                <a:lnTo>
                  <a:pt x="0" y="3429000"/>
                </a:lnTo>
                <a:close/>
              </a:path>
            </a:pathLst>
          </a:custGeom>
        </p:spPr>
        <p:txBody>
          <a:bodyPr wrap="square">
            <a:noAutofit/>
          </a:bodyPr>
          <a:lstStyle/>
          <a:p>
            <a:r>
              <a:rPr lang="nb-NO"/>
              <a:t>Klikk på ikonet for å legge til et bilde</a:t>
            </a:r>
          </a:p>
        </p:txBody>
      </p:sp>
      <p:sp>
        <p:nvSpPr>
          <p:cNvPr id="25" name="Plassholder for bilde 24">
            <a:extLst>
              <a:ext uri="{FF2B5EF4-FFF2-40B4-BE49-F238E27FC236}">
                <a16:creationId xmlns:a16="http://schemas.microsoft.com/office/drawing/2014/main" id="{A0A74803-EB37-814D-8773-A5B07E2121F5}"/>
              </a:ext>
            </a:extLst>
          </p:cNvPr>
          <p:cNvSpPr>
            <a:spLocks noGrp="1"/>
          </p:cNvSpPr>
          <p:nvPr>
            <p:ph type="pic" sz="quarter" idx="11"/>
          </p:nvPr>
        </p:nvSpPr>
        <p:spPr>
          <a:xfrm>
            <a:off x="6157732" y="-2"/>
            <a:ext cx="6043808" cy="3429001"/>
          </a:xfrm>
          <a:custGeom>
            <a:avLst/>
            <a:gdLst>
              <a:gd name="connsiteX0" fmla="*/ 0 w 6043808"/>
              <a:gd name="connsiteY0" fmla="*/ 0 h 3429001"/>
              <a:gd name="connsiteX1" fmla="*/ 6043808 w 6043808"/>
              <a:gd name="connsiteY1" fmla="*/ 0 h 3429001"/>
              <a:gd name="connsiteX2" fmla="*/ 6043808 w 6043808"/>
              <a:gd name="connsiteY2" fmla="*/ 3429001 h 3429001"/>
              <a:gd name="connsiteX3" fmla="*/ 1241957 w 6043808"/>
              <a:gd name="connsiteY3" fmla="*/ 3429001 h 3429001"/>
              <a:gd name="connsiteX4" fmla="*/ 1256174 w 6043808"/>
              <a:gd name="connsiteY4" fmla="*/ 3335850 h 3429001"/>
              <a:gd name="connsiteX5" fmla="*/ 1263013 w 6043808"/>
              <a:gd name="connsiteY5" fmla="*/ 3200402 h 3429001"/>
              <a:gd name="connsiteX6" fmla="*/ 73716 w 6043808"/>
              <a:gd name="connsiteY6" fmla="*/ 1882497 h 3429001"/>
              <a:gd name="connsiteX7" fmla="*/ 0 w 6043808"/>
              <a:gd name="connsiteY7" fmla="*/ 1878774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808" h="3429001">
                <a:moveTo>
                  <a:pt x="0" y="0"/>
                </a:moveTo>
                <a:lnTo>
                  <a:pt x="6043808" y="0"/>
                </a:lnTo>
                <a:lnTo>
                  <a:pt x="6043808" y="3429001"/>
                </a:lnTo>
                <a:lnTo>
                  <a:pt x="1241957" y="3429001"/>
                </a:lnTo>
                <a:lnTo>
                  <a:pt x="1256174" y="3335850"/>
                </a:lnTo>
                <a:cubicBezTo>
                  <a:pt x="1260697" y="3291316"/>
                  <a:pt x="1263013" y="3246129"/>
                  <a:pt x="1263013" y="3200402"/>
                </a:cubicBezTo>
                <a:cubicBezTo>
                  <a:pt x="1263013" y="2514493"/>
                  <a:pt x="741726" y="1950337"/>
                  <a:pt x="73716" y="1882497"/>
                </a:cubicBezTo>
                <a:lnTo>
                  <a:pt x="0" y="1878774"/>
                </a:lnTo>
                <a:close/>
              </a:path>
            </a:pathLst>
          </a:custGeom>
        </p:spPr>
        <p:txBody>
          <a:bodyPr wrap="square">
            <a:noAutofit/>
          </a:bodyPr>
          <a:lstStyle/>
          <a:p>
            <a:r>
              <a:rPr lang="nb-NO"/>
              <a:t>Klikk på ikonet for å legge til et bilde</a:t>
            </a:r>
          </a:p>
        </p:txBody>
      </p:sp>
      <p:sp>
        <p:nvSpPr>
          <p:cNvPr id="27" name="Plassholder for bilde 26">
            <a:extLst>
              <a:ext uri="{FF2B5EF4-FFF2-40B4-BE49-F238E27FC236}">
                <a16:creationId xmlns:a16="http://schemas.microsoft.com/office/drawing/2014/main" id="{E3D24861-CC11-824C-B77F-949395BBB6DB}"/>
              </a:ext>
            </a:extLst>
          </p:cNvPr>
          <p:cNvSpPr>
            <a:spLocks noGrp="1"/>
          </p:cNvSpPr>
          <p:nvPr>
            <p:ph type="pic" sz="quarter" idx="13"/>
          </p:nvPr>
        </p:nvSpPr>
        <p:spPr>
          <a:xfrm>
            <a:off x="6157732" y="3533172"/>
            <a:ext cx="6043808" cy="3324828"/>
          </a:xfrm>
          <a:custGeom>
            <a:avLst/>
            <a:gdLst>
              <a:gd name="connsiteX0" fmla="*/ 1219183 w 6043808"/>
              <a:gd name="connsiteY0" fmla="*/ 0 h 3324828"/>
              <a:gd name="connsiteX1" fmla="*/ 6043808 w 6043808"/>
              <a:gd name="connsiteY1" fmla="*/ 0 h 3324828"/>
              <a:gd name="connsiteX2" fmla="*/ 6043808 w 6043808"/>
              <a:gd name="connsiteY2" fmla="*/ 3324828 h 3324828"/>
              <a:gd name="connsiteX3" fmla="*/ 0 w 6043808"/>
              <a:gd name="connsiteY3" fmla="*/ 3324828 h 3324828"/>
              <a:gd name="connsiteX4" fmla="*/ 0 w 6043808"/>
              <a:gd name="connsiteY4" fmla="*/ 988856 h 3324828"/>
              <a:gd name="connsiteX5" fmla="*/ 73716 w 6043808"/>
              <a:gd name="connsiteY5" fmla="*/ 985134 h 3324828"/>
              <a:gd name="connsiteX6" fmla="*/ 1203455 w 6043808"/>
              <a:gd name="connsiteY6" fmla="*/ 61167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1219183" y="0"/>
                </a:moveTo>
                <a:lnTo>
                  <a:pt x="6043808" y="0"/>
                </a:lnTo>
                <a:lnTo>
                  <a:pt x="6043808" y="3324828"/>
                </a:lnTo>
                <a:lnTo>
                  <a:pt x="0" y="3324828"/>
                </a:lnTo>
                <a:lnTo>
                  <a:pt x="0" y="988856"/>
                </a:lnTo>
                <a:lnTo>
                  <a:pt x="73716" y="985134"/>
                </a:lnTo>
                <a:cubicBezTo>
                  <a:pt x="608124" y="930862"/>
                  <a:pt x="1048630" y="558947"/>
                  <a:pt x="1203455" y="61167"/>
                </a:cubicBezTo>
                <a:close/>
              </a:path>
            </a:pathLst>
          </a:custGeom>
        </p:spPr>
        <p:txBody>
          <a:bodyPr wrap="square">
            <a:noAutofit/>
          </a:bodyPr>
          <a:lstStyle/>
          <a:p>
            <a:r>
              <a:rPr lang="nb-NO"/>
              <a:t>Klikk på ikonet for å legge til et bilde</a:t>
            </a:r>
          </a:p>
        </p:txBody>
      </p:sp>
      <p:sp>
        <p:nvSpPr>
          <p:cNvPr id="29" name="Plassholder for bilde 28">
            <a:extLst>
              <a:ext uri="{FF2B5EF4-FFF2-40B4-BE49-F238E27FC236}">
                <a16:creationId xmlns:a16="http://schemas.microsoft.com/office/drawing/2014/main" id="{171602C9-9E36-5A49-A737-ABD2553572D9}"/>
              </a:ext>
            </a:extLst>
          </p:cNvPr>
          <p:cNvSpPr>
            <a:spLocks noGrp="1"/>
          </p:cNvSpPr>
          <p:nvPr>
            <p:ph type="pic" sz="quarter" idx="12"/>
          </p:nvPr>
        </p:nvSpPr>
        <p:spPr>
          <a:xfrm>
            <a:off x="0" y="3533173"/>
            <a:ext cx="6043808" cy="3324828"/>
          </a:xfrm>
          <a:custGeom>
            <a:avLst/>
            <a:gdLst>
              <a:gd name="connsiteX0" fmla="*/ 0 w 6043808"/>
              <a:gd name="connsiteY0" fmla="*/ 0 h 3324828"/>
              <a:gd name="connsiteX1" fmla="*/ 4815086 w 6043808"/>
              <a:gd name="connsiteY1" fmla="*/ 0 h 3324828"/>
              <a:gd name="connsiteX2" fmla="*/ 4830813 w 6043808"/>
              <a:gd name="connsiteY2" fmla="*/ 61166 h 3324828"/>
              <a:gd name="connsiteX3" fmla="*/ 5960553 w 6043808"/>
              <a:gd name="connsiteY3" fmla="*/ 985133 h 3324828"/>
              <a:gd name="connsiteX4" fmla="*/ 6043808 w 6043808"/>
              <a:gd name="connsiteY4" fmla="*/ 989337 h 3324828"/>
              <a:gd name="connsiteX5" fmla="*/ 6043808 w 6043808"/>
              <a:gd name="connsiteY5" fmla="*/ 3324828 h 3324828"/>
              <a:gd name="connsiteX6" fmla="*/ 0 w 6043808"/>
              <a:gd name="connsiteY6" fmla="*/ 3324828 h 332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3808" h="3324828">
                <a:moveTo>
                  <a:pt x="0" y="0"/>
                </a:moveTo>
                <a:lnTo>
                  <a:pt x="4815086" y="0"/>
                </a:lnTo>
                <a:lnTo>
                  <a:pt x="4830813" y="61166"/>
                </a:lnTo>
                <a:cubicBezTo>
                  <a:pt x="4985639" y="558946"/>
                  <a:pt x="5426145" y="930861"/>
                  <a:pt x="5960553" y="985133"/>
                </a:cubicBezTo>
                <a:lnTo>
                  <a:pt x="6043808" y="989337"/>
                </a:lnTo>
                <a:lnTo>
                  <a:pt x="6043808" y="3324828"/>
                </a:lnTo>
                <a:lnTo>
                  <a:pt x="0" y="3324828"/>
                </a:lnTo>
                <a:close/>
              </a:path>
            </a:pathLst>
          </a:custGeom>
        </p:spPr>
        <p:txBody>
          <a:bodyPr wrap="square">
            <a:noAutofit/>
          </a:bodyPr>
          <a:lstStyle/>
          <a:p>
            <a:r>
              <a:rPr lang="nb-NO"/>
              <a:t>Klikk på ikonet for å legge til et bilde</a:t>
            </a:r>
          </a:p>
        </p:txBody>
      </p:sp>
      <p:pic>
        <p:nvPicPr>
          <p:cNvPr id="7" name="Grafikk 6">
            <a:extLst>
              <a:ext uri="{FF2B5EF4-FFF2-40B4-BE49-F238E27FC236}">
                <a16:creationId xmlns:a16="http://schemas.microsoft.com/office/drawing/2014/main" id="{3A0BB2D8-0B89-6C42-B869-E8C802AFB0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71463" y="1975863"/>
            <a:ext cx="2449072" cy="2449072"/>
          </a:xfrm>
          <a:prstGeom prst="rect">
            <a:avLst/>
          </a:prstGeom>
        </p:spPr>
      </p:pic>
    </p:spTree>
    <p:extLst>
      <p:ext uri="{BB962C8B-B14F-4D97-AF65-F5344CB8AC3E}">
        <p14:creationId xmlns:p14="http://schemas.microsoft.com/office/powerpoint/2010/main" val="1334428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9505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side">
    <p:bg>
      <p:bgPr>
        <a:solidFill>
          <a:schemeClr val="bg1"/>
        </a:solidFill>
        <a:effectLst/>
      </p:bgPr>
    </p:bg>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B1CB2F12-B0B2-F34D-957B-2C459F0261A5}"/>
              </a:ext>
            </a:extLst>
          </p:cNvPr>
          <p:cNvSpPr>
            <a:spLocks noGrp="1"/>
          </p:cNvSpPr>
          <p:nvPr>
            <p:ph type="pic" sz="quarter" idx="10" hasCustomPrompt="1"/>
          </p:nvPr>
        </p:nvSpPr>
        <p:spPr>
          <a:xfrm>
            <a:off x="0" y="0"/>
            <a:ext cx="12192000" cy="6857999"/>
          </a:xfrm>
        </p:spPr>
        <p:txBody>
          <a:bodyPr/>
          <a:lstStyle/>
          <a:p>
            <a:r>
              <a:rPr lang="nb-NO" dirty="0"/>
              <a:t>Bilde</a:t>
            </a:r>
          </a:p>
        </p:txBody>
      </p:sp>
      <p:sp>
        <p:nvSpPr>
          <p:cNvPr id="5" name="Plassholder for tekst 4">
            <a:extLst>
              <a:ext uri="{FF2B5EF4-FFF2-40B4-BE49-F238E27FC236}">
                <a16:creationId xmlns:a16="http://schemas.microsoft.com/office/drawing/2014/main" id="{C9AC1A65-DCCB-4F40-986C-0A97E4AAF3B4}"/>
              </a:ext>
            </a:extLst>
          </p:cNvPr>
          <p:cNvSpPr>
            <a:spLocks noGrp="1"/>
          </p:cNvSpPr>
          <p:nvPr>
            <p:ph type="body" sz="quarter" idx="11"/>
          </p:nvPr>
        </p:nvSpPr>
        <p:spPr>
          <a:xfrm>
            <a:off x="1569308" y="4449119"/>
            <a:ext cx="9267568" cy="1878013"/>
          </a:xfrm>
        </p:spPr>
        <p:txBody>
          <a:bodyPr/>
          <a:lstStyle>
            <a:lvl1pPr marL="0" indent="0" algn="ctr">
              <a:buNone/>
              <a:defRPr>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355789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vit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AB5B82-4C24-EC40-8327-48F4F86F356E}"/>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9D03C18F-94EE-BD45-AB43-10FBB5ACB48F}"/>
              </a:ext>
            </a:extLst>
          </p:cNvPr>
          <p:cNvSpPr>
            <a:spLocks noGrp="1"/>
          </p:cNvSpPr>
          <p:nvPr>
            <p:ph idx="1" hasCustomPrompt="1"/>
          </p:nvPr>
        </p:nvSpPr>
        <p:spPr>
          <a:xfrm>
            <a:off x="1112674" y="2010268"/>
            <a:ext cx="9966651" cy="4218410"/>
          </a:xfrm>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193810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ys blå bakgrunn og logostri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5" name="Title 1">
            <a:extLst>
              <a:ext uri="{FF2B5EF4-FFF2-40B4-BE49-F238E27FC236}">
                <a16:creationId xmlns:a16="http://schemas.microsoft.com/office/drawing/2014/main" id="{F96B556C-99B9-404A-BABC-BCF9C8A4C570}"/>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6" name="Content Placeholder 2">
            <a:extLst>
              <a:ext uri="{FF2B5EF4-FFF2-40B4-BE49-F238E27FC236}">
                <a16:creationId xmlns:a16="http://schemas.microsoft.com/office/drawing/2014/main" id="{1A9A4E39-74DA-0840-8627-6841AA700217}"/>
              </a:ext>
            </a:extLst>
          </p:cNvPr>
          <p:cNvSpPr>
            <a:spLocks noGrp="1"/>
          </p:cNvSpPr>
          <p:nvPr>
            <p:ph idx="1" hasCustomPrompt="1"/>
          </p:nvPr>
        </p:nvSpPr>
        <p:spPr>
          <a:xfrm>
            <a:off x="1112674" y="2010268"/>
            <a:ext cx="9966651" cy="4218410"/>
          </a:xfrm>
        </p:spPr>
        <p:txBody>
          <a:bodyPr/>
          <a:lstStyle>
            <a:lvl1pPr marL="457200" indent="-457200">
              <a:buFont typeface="Arial" panose="020B0604020202020204" pitchFamily="34" charset="0"/>
              <a:buChar char="•"/>
              <a:defRPr/>
            </a:lvl1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115646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accent2"/>
        </a:solidFill>
        <a:effectLst/>
      </p:bgPr>
    </p:bg>
    <p:spTree>
      <p:nvGrpSpPr>
        <p:cNvPr id="1" name=""/>
        <p:cNvGrpSpPr/>
        <p:nvPr/>
      </p:nvGrpSpPr>
      <p:grpSpPr>
        <a:xfrm>
          <a:off x="0" y="0"/>
          <a:ext cx="0" cy="0"/>
          <a:chOff x="0" y="0"/>
          <a:chExt cx="0" cy="0"/>
        </a:xfrm>
      </p:grpSpPr>
      <p:pic>
        <p:nvPicPr>
          <p:cNvPr id="6" name="Grafikk 5">
            <a:extLst>
              <a:ext uri="{FF2B5EF4-FFF2-40B4-BE49-F238E27FC236}">
                <a16:creationId xmlns:a16="http://schemas.microsoft.com/office/drawing/2014/main" id="{DB579FD0-C9B5-914D-AB02-44E7A58BE24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1525" y="4606225"/>
            <a:ext cx="1931991" cy="1690492"/>
          </a:xfrm>
          <a:prstGeom prst="rect">
            <a:avLst/>
          </a:prstGeom>
        </p:spPr>
      </p:pic>
      <p:pic>
        <p:nvPicPr>
          <p:cNvPr id="7" name="Bilde 6">
            <a:extLst>
              <a:ext uri="{FF2B5EF4-FFF2-40B4-BE49-F238E27FC236}">
                <a16:creationId xmlns:a16="http://schemas.microsoft.com/office/drawing/2014/main" id="{AC626DC5-E8E9-C242-9FA8-6CDEB361D535}"/>
              </a:ext>
            </a:extLst>
          </p:cNvPr>
          <p:cNvPicPr>
            <a:picLocks noChangeAspect="1"/>
          </p:cNvPicPr>
          <p:nvPr userDrawn="1"/>
        </p:nvPicPr>
        <p:blipFill rotWithShape="1">
          <a:blip r:embed="rId4"/>
          <a:srcRect l="44348" t="26255"/>
          <a:stretch/>
        </p:blipFill>
        <p:spPr>
          <a:xfrm>
            <a:off x="6382246" y="4101774"/>
            <a:ext cx="6785113" cy="5057466"/>
          </a:xfrm>
          <a:prstGeom prst="rect">
            <a:avLst/>
          </a:prstGeom>
        </p:spPr>
      </p:pic>
      <p:sp>
        <p:nvSpPr>
          <p:cNvPr id="8" name="Title 1">
            <a:extLst>
              <a:ext uri="{FF2B5EF4-FFF2-40B4-BE49-F238E27FC236}">
                <a16:creationId xmlns:a16="http://schemas.microsoft.com/office/drawing/2014/main" id="{FAE635BD-A228-AD4D-BF63-E6DF04C4B463}"/>
              </a:ext>
            </a:extLst>
          </p:cNvPr>
          <p:cNvSpPr>
            <a:spLocks noGrp="1"/>
          </p:cNvSpPr>
          <p:nvPr>
            <p:ph type="title" hasCustomPrompt="1"/>
          </p:nvPr>
        </p:nvSpPr>
        <p:spPr>
          <a:xfrm>
            <a:off x="3581400" y="862589"/>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4" name="Plassholder for tekst 3">
            <a:extLst>
              <a:ext uri="{FF2B5EF4-FFF2-40B4-BE49-F238E27FC236}">
                <a16:creationId xmlns:a16="http://schemas.microsoft.com/office/drawing/2014/main" id="{DA6528EE-A3D4-794A-A96D-B4ED9A96946B}"/>
              </a:ext>
            </a:extLst>
          </p:cNvPr>
          <p:cNvSpPr>
            <a:spLocks noGrp="1"/>
          </p:cNvSpPr>
          <p:nvPr>
            <p:ph type="body" sz="quarter" idx="10"/>
          </p:nvPr>
        </p:nvSpPr>
        <p:spPr>
          <a:xfrm>
            <a:off x="3581400" y="2378075"/>
            <a:ext cx="7986713" cy="1724025"/>
          </a:xfrm>
        </p:spPr>
        <p:txBody>
          <a:bodyPr/>
          <a:lstStyle>
            <a:lvl1pPr marL="0" indent="0">
              <a:buNone/>
              <a:defRPr/>
            </a:lvl1pPr>
            <a:lvl2pPr marL="457200" indent="0">
              <a:buNone/>
              <a:defRPr/>
            </a:lvl2pPr>
            <a:lvl3pPr marL="914400" indent="0">
              <a:buNone/>
              <a:defRPr/>
            </a:lvl3pPr>
          </a:lstStyle>
          <a:p>
            <a:pPr lvl="0"/>
            <a:r>
              <a:rPr lang="nb-NO"/>
              <a:t>Klikk for å redigere tekststiler i malen</a:t>
            </a:r>
          </a:p>
          <a:p>
            <a:pPr lvl="1"/>
            <a:r>
              <a:rPr lang="nb-NO"/>
              <a:t>Andre nivå</a:t>
            </a:r>
          </a:p>
          <a:p>
            <a:pPr lvl="2"/>
            <a:r>
              <a:rPr lang="nb-NO"/>
              <a:t>Tredje nivå</a:t>
            </a:r>
          </a:p>
        </p:txBody>
      </p:sp>
      <p:sp>
        <p:nvSpPr>
          <p:cNvPr id="11" name="Plassholder for innhold 10">
            <a:extLst>
              <a:ext uri="{FF2B5EF4-FFF2-40B4-BE49-F238E27FC236}">
                <a16:creationId xmlns:a16="http://schemas.microsoft.com/office/drawing/2014/main" id="{9BAD1FBC-ACE0-F44B-952E-C3B4906276F9}"/>
              </a:ext>
            </a:extLst>
          </p:cNvPr>
          <p:cNvSpPr>
            <a:spLocks noGrp="1"/>
          </p:cNvSpPr>
          <p:nvPr>
            <p:ph sz="quarter" idx="11"/>
          </p:nvPr>
        </p:nvSpPr>
        <p:spPr>
          <a:xfrm>
            <a:off x="3581400" y="4378325"/>
            <a:ext cx="7986713" cy="1797050"/>
          </a:xfrm>
        </p:spPr>
        <p:txBody>
          <a:bodyPr/>
          <a:lstStyle>
            <a:lvl1pPr marL="0" indent="0">
              <a:buNone/>
              <a:defRPr/>
            </a:lvl1pPr>
            <a:lvl2pPr marL="457200" indent="0">
              <a:buNone/>
              <a:defRPr/>
            </a:lvl2pPr>
            <a:lvl3pPr marL="914400" indent="0">
              <a:buNone/>
              <a:defRPr/>
            </a:lvl3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143500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delt -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770732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delt - lys blå">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4C3ABA-1C0B-0E4D-B782-21A5270DC2EF}"/>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9" name="Plassholder for tekst 8">
            <a:extLst>
              <a:ext uri="{FF2B5EF4-FFF2-40B4-BE49-F238E27FC236}">
                <a16:creationId xmlns:a16="http://schemas.microsoft.com/office/drawing/2014/main" id="{AB84C06B-4005-6C4A-BA9A-07947D6C95B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2258793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del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B82AF464-A91E-1D40-98D8-201F80DB5B23}"/>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1D8F0C43-6A3C-1644-B283-5EF53C7434A6}"/>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25855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delt - 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A0401AA1-8CC9-D344-8B72-4CF4F7405680}"/>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6A9E1001-4A7E-9141-BB00-BE6AAD7DDF8D}"/>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1761451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delt - spiregrøn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C3F1F0B7-7F9A-1040-9E2F-2DA1193A24A8}"/>
              </a:ext>
            </a:extLst>
          </p:cNvPr>
          <p:cNvSpPr>
            <a:spLocks noGrp="1"/>
          </p:cNvSpPr>
          <p:nvPr>
            <p:ph type="title"/>
          </p:nvPr>
        </p:nvSpPr>
        <p:spPr>
          <a:xfrm>
            <a:off x="1112674" y="1247994"/>
            <a:ext cx="9966651" cy="2787978"/>
          </a:xfrm>
        </p:spPr>
        <p:txBody>
          <a:bodyPr/>
          <a:lstStyle/>
          <a:p>
            <a:r>
              <a:rPr lang="nb-NO"/>
              <a:t>Klikk for å redigere tittelstil</a:t>
            </a:r>
            <a:endParaRPr lang="nb-NO" dirty="0"/>
          </a:p>
        </p:txBody>
      </p:sp>
      <p:sp>
        <p:nvSpPr>
          <p:cNvPr id="5" name="Plassholder for tekst 8">
            <a:extLst>
              <a:ext uri="{FF2B5EF4-FFF2-40B4-BE49-F238E27FC236}">
                <a16:creationId xmlns:a16="http://schemas.microsoft.com/office/drawing/2014/main" id="{E3162AD0-CCB9-B445-87DB-1296895F122A}"/>
              </a:ext>
            </a:extLst>
          </p:cNvPr>
          <p:cNvSpPr>
            <a:spLocks noGrp="1"/>
          </p:cNvSpPr>
          <p:nvPr>
            <p:ph type="body" sz="quarter" idx="13"/>
          </p:nvPr>
        </p:nvSpPr>
        <p:spPr>
          <a:xfrm>
            <a:off x="1112675" y="5128610"/>
            <a:ext cx="9531514" cy="1019942"/>
          </a:xfrm>
        </p:spPr>
        <p:txBody>
          <a:bodyPr/>
          <a:lstStyle>
            <a:lvl1pPr marL="0" indent="0">
              <a:buFont typeface="Arial" panose="020B0604020202020204" pitchFamily="34" charset="0"/>
              <a:buNone/>
              <a:defRPr>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4139639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delt - pausevideo">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KSK_kaffe_kort.mp4" descr="KSK_kaffe_kort.mp4">
            <a:hlinkClick r:id="" action="ppaction://media"/>
            <a:extLst>
              <a:ext uri="{FF2B5EF4-FFF2-40B4-BE49-F238E27FC236}">
                <a16:creationId xmlns:a16="http://schemas.microsoft.com/office/drawing/2014/main" id="{2FA38929-A708-974D-A54B-1E176E45D80D}"/>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5"/>
          <a:srcRect t="19669" b="10109"/>
          <a:stretch/>
        </p:blipFill>
        <p:spPr>
          <a:xfrm>
            <a:off x="0" y="0"/>
            <a:ext cx="12192000" cy="4815840"/>
          </a:xfrm>
          <a:prstGeom prst="rect">
            <a:avLst/>
          </a:prstGeom>
        </p:spPr>
      </p:pic>
      <p:pic>
        <p:nvPicPr>
          <p:cNvPr id="5" name="Graphic 5" descr="Clock">
            <a:extLst>
              <a:ext uri="{FF2B5EF4-FFF2-40B4-BE49-F238E27FC236}">
                <a16:creationId xmlns:a16="http://schemas.microsoft.com/office/drawing/2014/main" id="{7552C4B4-B73C-F94A-841F-266626CC475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513216" y="1437750"/>
            <a:ext cx="2524947" cy="2524947"/>
          </a:xfrm>
          <a:prstGeom prst="rect">
            <a:avLst/>
          </a:prstGeom>
        </p:spPr>
      </p:pic>
      <p:sp>
        <p:nvSpPr>
          <p:cNvPr id="7" name="Plassholder for tekst 8">
            <a:extLst>
              <a:ext uri="{FF2B5EF4-FFF2-40B4-BE49-F238E27FC236}">
                <a16:creationId xmlns:a16="http://schemas.microsoft.com/office/drawing/2014/main" id="{D4671C65-C235-1443-BBDF-801AB317519D}"/>
              </a:ext>
            </a:extLst>
          </p:cNvPr>
          <p:cNvSpPr>
            <a:spLocks noGrp="1"/>
          </p:cNvSpPr>
          <p:nvPr>
            <p:ph type="body" sz="quarter" idx="13"/>
          </p:nvPr>
        </p:nvSpPr>
        <p:spPr>
          <a:xfrm>
            <a:off x="1112675" y="5128610"/>
            <a:ext cx="9531514" cy="1019942"/>
          </a:xfrm>
        </p:spPr>
        <p:txBody>
          <a:bodyPr/>
          <a:lstStyle>
            <a:lvl1pPr algn="ctr">
              <a:buNone/>
              <a:defRPr sz="4600">
                <a:solidFill>
                  <a:srgbClr val="0B2B52"/>
                </a:solidFill>
              </a:defRPr>
            </a:lvl1pPr>
            <a:lvl3pPr>
              <a:buNone/>
              <a:defRPr/>
            </a:lvl3pPr>
          </a:lstStyle>
          <a:p>
            <a:pPr lvl="0"/>
            <a:r>
              <a:rPr lang="nb-NO"/>
              <a:t>Klikk for å redigere tekststiler i malen</a:t>
            </a:r>
          </a:p>
        </p:txBody>
      </p:sp>
    </p:spTree>
    <p:extLst>
      <p:ext uri="{BB962C8B-B14F-4D97-AF65-F5344CB8AC3E}">
        <p14:creationId xmlns:p14="http://schemas.microsoft.com/office/powerpoint/2010/main" val="381656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delt - bilde øverst">
    <p:bg>
      <p:bgPr>
        <a:solidFill>
          <a:schemeClr val="bg1"/>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128C84A7-BB3D-8841-8308-4695754095A2}"/>
              </a:ext>
            </a:extLst>
          </p:cNvPr>
          <p:cNvSpPr>
            <a:spLocks noGrp="1"/>
          </p:cNvSpPr>
          <p:nvPr>
            <p:ph type="pic" sz="quarter" idx="10"/>
          </p:nvPr>
        </p:nvSpPr>
        <p:spPr>
          <a:xfrm>
            <a:off x="0" y="3175"/>
            <a:ext cx="12192000" cy="2362830"/>
          </a:xfrm>
          <a:custGeom>
            <a:avLst/>
            <a:gdLst>
              <a:gd name="connsiteX0" fmla="*/ 0 w 12192000"/>
              <a:gd name="connsiteY0" fmla="*/ 0 h 2362830"/>
              <a:gd name="connsiteX1" fmla="*/ 12192000 w 12192000"/>
              <a:gd name="connsiteY1" fmla="*/ 0 h 2362830"/>
              <a:gd name="connsiteX2" fmla="*/ 12192000 w 12192000"/>
              <a:gd name="connsiteY2" fmla="*/ 2362830 h 2362830"/>
              <a:gd name="connsiteX3" fmla="*/ 6726091 w 12192000"/>
              <a:gd name="connsiteY3" fmla="*/ 2362830 h 2362830"/>
              <a:gd name="connsiteX4" fmla="*/ 6738111 w 12192000"/>
              <a:gd name="connsiteY4" fmla="*/ 2243592 h 2362830"/>
              <a:gd name="connsiteX5" fmla="*/ 6095999 w 12192000"/>
              <a:gd name="connsiteY5" fmla="*/ 1601480 h 2362830"/>
              <a:gd name="connsiteX6" fmla="*/ 5453887 w 12192000"/>
              <a:gd name="connsiteY6" fmla="*/ 2243592 h 2362830"/>
              <a:gd name="connsiteX7" fmla="*/ 5465908 w 12192000"/>
              <a:gd name="connsiteY7" fmla="*/ 2362830 h 2362830"/>
              <a:gd name="connsiteX8" fmla="*/ 0 w 12192000"/>
              <a:gd name="connsiteY8" fmla="*/ 2362830 h 236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362830">
                <a:moveTo>
                  <a:pt x="0" y="0"/>
                </a:moveTo>
                <a:lnTo>
                  <a:pt x="12192000" y="0"/>
                </a:lnTo>
                <a:lnTo>
                  <a:pt x="12192000" y="2362830"/>
                </a:lnTo>
                <a:lnTo>
                  <a:pt x="6726091" y="2362830"/>
                </a:lnTo>
                <a:lnTo>
                  <a:pt x="6738111" y="2243592"/>
                </a:lnTo>
                <a:cubicBezTo>
                  <a:pt x="6738111" y="1888963"/>
                  <a:pt x="6450628" y="1601480"/>
                  <a:pt x="6095999" y="1601480"/>
                </a:cubicBezTo>
                <a:cubicBezTo>
                  <a:pt x="5741370" y="1601480"/>
                  <a:pt x="5453887" y="1888963"/>
                  <a:pt x="5453887" y="2243592"/>
                </a:cubicBezTo>
                <a:lnTo>
                  <a:pt x="5465908" y="2362830"/>
                </a:lnTo>
                <a:lnTo>
                  <a:pt x="0" y="2362830"/>
                </a:lnTo>
                <a:close/>
              </a:path>
            </a:pathLst>
          </a:custGeom>
          <a:noFill/>
        </p:spPr>
        <p:txBody>
          <a:bodyPr wrap="square" anchor="t">
            <a:noAutofit/>
          </a:bodyPr>
          <a:lstStyle>
            <a:lvl1pPr algn="ctr">
              <a:defRPr/>
            </a:lvl1pPr>
          </a:lstStyle>
          <a:p>
            <a:r>
              <a:rPr lang="nb-NO"/>
              <a:t>Klikk på ikonet for å legge til et bilde</a:t>
            </a:r>
            <a:endParaRPr lang="nb-NO" dirty="0"/>
          </a:p>
        </p:txBody>
      </p:sp>
      <p:pic>
        <p:nvPicPr>
          <p:cNvPr id="10" name="Grafikk 9">
            <a:extLst>
              <a:ext uri="{FF2B5EF4-FFF2-40B4-BE49-F238E27FC236}">
                <a16:creationId xmlns:a16="http://schemas.microsoft.com/office/drawing/2014/main" id="{2C76A9BF-D811-634C-962C-79C0B162A29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453888" y="1601481"/>
            <a:ext cx="1284223" cy="1284223"/>
          </a:xfrm>
          <a:prstGeom prst="rect">
            <a:avLst/>
          </a:prstGeom>
        </p:spPr>
      </p:pic>
      <p:sp>
        <p:nvSpPr>
          <p:cNvPr id="6" name="Content Placeholder 2">
            <a:extLst>
              <a:ext uri="{FF2B5EF4-FFF2-40B4-BE49-F238E27FC236}">
                <a16:creationId xmlns:a16="http://schemas.microsoft.com/office/drawing/2014/main" id="{82E400C2-7345-9047-ACEE-FE2B0F1A1D81}"/>
              </a:ext>
            </a:extLst>
          </p:cNvPr>
          <p:cNvSpPr>
            <a:spLocks noGrp="1"/>
          </p:cNvSpPr>
          <p:nvPr>
            <p:ph idx="1" hasCustomPrompt="1"/>
          </p:nvPr>
        </p:nvSpPr>
        <p:spPr>
          <a:xfrm>
            <a:off x="1087274" y="3054350"/>
            <a:ext cx="9966651" cy="3342974"/>
          </a:xfrm>
        </p:spPr>
        <p:txBody>
          <a:bodyPr anchor="ct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spTree>
    <p:extLst>
      <p:ext uri="{BB962C8B-B14F-4D97-AF65-F5344CB8AC3E}">
        <p14:creationId xmlns:p14="http://schemas.microsoft.com/office/powerpoint/2010/main" val="3053393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argerik bakgrun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503E3261-2D82-6843-A899-1FACE31F9EA9}"/>
              </a:ext>
            </a:extLst>
          </p:cNvPr>
          <p:cNvSpPr/>
          <p:nvPr userDrawn="1"/>
        </p:nvSpPr>
        <p:spPr>
          <a:xfrm>
            <a:off x="838199" y="2183997"/>
            <a:ext cx="10515600" cy="1818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4538620-9E64-FC42-A0E7-72D67648BB5F}"/>
              </a:ext>
            </a:extLst>
          </p:cNvPr>
          <p:cNvSpPr>
            <a:spLocks noGrp="1"/>
          </p:cNvSpPr>
          <p:nvPr>
            <p:ph type="title" hasCustomPrompt="1"/>
          </p:nvPr>
        </p:nvSpPr>
        <p:spPr>
          <a:xfrm>
            <a:off x="1112674" y="2258471"/>
            <a:ext cx="9966651" cy="1325563"/>
          </a:xfrm>
        </p:spPr>
        <p:txBody>
          <a:bodyPr/>
          <a:lstStyle>
            <a:lvl1pPr algn="ctr">
              <a:defRPr sz="7200" spc="300"/>
            </a:lvl1pPr>
          </a:lstStyle>
          <a:p>
            <a:r>
              <a:rPr lang="nb-NO" dirty="0"/>
              <a:t>Hurra!</a:t>
            </a:r>
          </a:p>
        </p:txBody>
      </p:sp>
    </p:spTree>
    <p:extLst>
      <p:ext uri="{BB962C8B-B14F-4D97-AF65-F5344CB8AC3E}">
        <p14:creationId xmlns:p14="http://schemas.microsoft.com/office/powerpoint/2010/main" val="1507865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10" name="Rektangel 9"/>
          <p:cNvSpPr/>
          <p:nvPr userDrawn="1"/>
        </p:nvSpPr>
        <p:spPr>
          <a:xfrm>
            <a:off x="0" y="-1"/>
            <a:ext cx="12192000" cy="5856941"/>
          </a:xfrm>
          <a:prstGeom prst="rect">
            <a:avLst/>
          </a:prstGeom>
          <a:solidFill>
            <a:srgbClr val="1545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nn-NO" sz="1800">
                <a:solidFill>
                  <a:prstClr val="white"/>
                </a:solidFill>
              </a:rPr>
              <a:t> </a:t>
            </a:r>
          </a:p>
        </p:txBody>
      </p:sp>
      <p:sp>
        <p:nvSpPr>
          <p:cNvPr id="2" name="Tittel 1"/>
          <p:cNvSpPr>
            <a:spLocks noGrp="1"/>
          </p:cNvSpPr>
          <p:nvPr>
            <p:ph type="ctrTitle"/>
          </p:nvPr>
        </p:nvSpPr>
        <p:spPr>
          <a:xfrm>
            <a:off x="549832" y="3316942"/>
            <a:ext cx="10363200" cy="1304271"/>
          </a:xfrm>
        </p:spPr>
        <p:txBody>
          <a:bodyPr anchor="t" anchorCtr="0">
            <a:normAutofit/>
          </a:bodyPr>
          <a:lstStyle>
            <a:lvl1pPr algn="l">
              <a:defRPr sz="3200">
                <a:solidFill>
                  <a:schemeClr val="bg1"/>
                </a:solidFill>
                <a:latin typeface="Helvetica"/>
                <a:cs typeface="Helvetica"/>
              </a:defRPr>
            </a:lvl1pPr>
          </a:lstStyle>
          <a:p>
            <a:r>
              <a:rPr lang="nb-NO"/>
              <a:t>Klikk for å redigere tittelstil</a:t>
            </a:r>
            <a:endParaRPr lang="nn-NO"/>
          </a:p>
        </p:txBody>
      </p:sp>
    </p:spTree>
    <p:extLst>
      <p:ext uri="{BB962C8B-B14F-4D97-AF65-F5344CB8AC3E}">
        <p14:creationId xmlns:p14="http://schemas.microsoft.com/office/powerpoint/2010/main" val="1661965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609600" y="6356351"/>
            <a:ext cx="2844800" cy="365125"/>
          </a:xfrm>
          <a:prstGeom prst="rect">
            <a:avLst/>
          </a:prstGeom>
        </p:spPr>
        <p:txBody>
          <a:bodyPr/>
          <a:lstStyle/>
          <a:p>
            <a:pPr defTabSz="457200"/>
            <a:endParaRPr lang="nb-NO">
              <a:solidFill>
                <a:srgbClr val="005193"/>
              </a:solidFill>
            </a:endParaRPr>
          </a:p>
        </p:txBody>
      </p:sp>
      <p:sp>
        <p:nvSpPr>
          <p:cNvPr id="6" name="Plassholder for bunntekst 5"/>
          <p:cNvSpPr>
            <a:spLocks noGrp="1"/>
          </p:cNvSpPr>
          <p:nvPr>
            <p:ph type="ftr" sz="quarter" idx="11"/>
          </p:nvPr>
        </p:nvSpPr>
        <p:spPr>
          <a:xfrm>
            <a:off x="4165600" y="6356351"/>
            <a:ext cx="3860800" cy="365125"/>
          </a:xfrm>
          <a:prstGeom prst="rect">
            <a:avLst/>
          </a:prstGeom>
        </p:spPr>
        <p:txBody>
          <a:bodyPr/>
          <a:lstStyle/>
          <a:p>
            <a:pPr defTabSz="457200"/>
            <a:endParaRPr lang="nb-NO">
              <a:solidFill>
                <a:srgbClr val="005193"/>
              </a:solidFill>
            </a:endParaRPr>
          </a:p>
        </p:txBody>
      </p:sp>
      <p:sp>
        <p:nvSpPr>
          <p:cNvPr id="7" name="Plassholder for lysbildenummer 6"/>
          <p:cNvSpPr>
            <a:spLocks noGrp="1"/>
          </p:cNvSpPr>
          <p:nvPr>
            <p:ph type="sldNum" sz="quarter" idx="12"/>
          </p:nvPr>
        </p:nvSpPr>
        <p:spPr>
          <a:xfrm>
            <a:off x="8737600" y="6356351"/>
            <a:ext cx="2844800" cy="365125"/>
          </a:xfrm>
          <a:prstGeom prst="rect">
            <a:avLst/>
          </a:prstGeom>
        </p:spPr>
        <p:txBody>
          <a:bodyPr/>
          <a:lstStyle/>
          <a:p>
            <a:pPr defTabSz="457200"/>
            <a:fld id="{BE39E959-5CC8-4039-8655-A03148507746}" type="slidenum">
              <a:rPr lang="nb-NO" smtClean="0">
                <a:solidFill>
                  <a:srgbClr val="005193"/>
                </a:solidFill>
              </a:rPr>
              <a:pPr defTabSz="457200"/>
              <a:t>‹#›</a:t>
            </a:fld>
            <a:endParaRPr lang="nb-NO">
              <a:solidFill>
                <a:srgbClr val="005193"/>
              </a:solidFill>
            </a:endParaRPr>
          </a:p>
        </p:txBody>
      </p:sp>
    </p:spTree>
    <p:extLst>
      <p:ext uri="{BB962C8B-B14F-4D97-AF65-F5344CB8AC3E}">
        <p14:creationId xmlns:p14="http://schemas.microsoft.com/office/powerpoint/2010/main" val="588111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å bakgrunn">
    <p:bg>
      <p:bgPr>
        <a:solidFill>
          <a:srgbClr val="5FC5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4054020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9"/>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16000" y="6356351"/>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4704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940800" y="6356351"/>
            <a:ext cx="2844800" cy="365125"/>
          </a:xfrm>
          <a:prstGeom prst="rect">
            <a:avLst/>
          </a:prstGeo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7672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Kun overskrif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21" y="1590"/>
          <a:ext cx="2116" cy="1587"/>
        </p:xfrm>
        <a:graphic>
          <a:graphicData uri="http://schemas.openxmlformats.org/presentationml/2006/ole">
            <mc:AlternateContent xmlns:mc="http://schemas.openxmlformats.org/markup-compatibility/2006">
              <mc:Choice xmlns:v="urn:schemas-microsoft-com:vml" Requires="v">
                <p:oleObj name="think-cell Slide" r:id="rId3" imgW="473" imgH="470" progId="TCLayout.ActiveDocument.1">
                  <p:embed/>
                </p:oleObj>
              </mc:Choice>
              <mc:Fallback>
                <p:oleObj name="think-cell Slide" r:id="rId3" imgW="473" imgH="470" progId="TCLayout.ActiveDocument.1">
                  <p:embed/>
                  <p:pic>
                    <p:nvPicPr>
                      <p:cNvPr id="2" name="Object 1" hidden="1"/>
                      <p:cNvPicPr/>
                      <p:nvPr/>
                    </p:nvPicPr>
                    <p:blipFill>
                      <a:blip r:embed="rId4"/>
                      <a:stretch>
                        <a:fillRect/>
                      </a:stretch>
                    </p:blipFill>
                    <p:spPr>
                      <a:xfrm>
                        <a:off x="2121" y="1590"/>
                        <a:ext cx="2116" cy="1587"/>
                      </a:xfrm>
                      <a:prstGeom prst="rect">
                        <a:avLst/>
                      </a:prstGeom>
                    </p:spPr>
                  </p:pic>
                </p:oleObj>
              </mc:Fallback>
            </mc:AlternateContent>
          </a:graphicData>
        </a:graphic>
      </p:graphicFrame>
      <p:sp>
        <p:nvSpPr>
          <p:cNvPr id="4" name="Rectangle 2"/>
          <p:cNvSpPr>
            <a:spLocks noGrp="1" noChangeArrowheads="1"/>
          </p:cNvSpPr>
          <p:nvPr>
            <p:ph type="title"/>
          </p:nvPr>
        </p:nvSpPr>
        <p:spPr bwMode="auto">
          <a:xfrm>
            <a:off x="504829" y="180978"/>
            <a:ext cx="11182351" cy="108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nb-NO" dirty="0"/>
              <a:t>Klikk for å redigere tittelstil</a:t>
            </a:r>
          </a:p>
        </p:txBody>
      </p:sp>
    </p:spTree>
    <p:extLst>
      <p:ext uri="{BB962C8B-B14F-4D97-AF65-F5344CB8AC3E}">
        <p14:creationId xmlns:p14="http://schemas.microsoft.com/office/powerpoint/2010/main" val="65068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tel og innhold">
    <p:bg>
      <p:bgPr>
        <a:solidFill>
          <a:schemeClr val="bg1"/>
        </a:solidFill>
        <a:effectLst/>
      </p:bgPr>
    </p:bg>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756144" y="702088"/>
            <a:ext cx="10676028" cy="553998"/>
          </a:xfrm>
        </p:spPr>
        <p:txBody>
          <a:bodyPr>
            <a:normAutofit/>
          </a:bodyPr>
          <a:lstStyle>
            <a:lvl1pPr algn="ctr">
              <a:defRPr/>
            </a:lvl1pPr>
          </a:lstStyle>
          <a:p>
            <a:r>
              <a:rPr lang="nb-NO"/>
              <a:t>KLIKK FOR Å REDIGERE TITTELSTIL</a:t>
            </a:r>
          </a:p>
        </p:txBody>
      </p:sp>
      <p:sp>
        <p:nvSpPr>
          <p:cNvPr id="3" name="Plassholder for innhold 2"/>
          <p:cNvSpPr>
            <a:spLocks noGrp="1"/>
          </p:cNvSpPr>
          <p:nvPr>
            <p:ph idx="1"/>
          </p:nvPr>
        </p:nvSpPr>
        <p:spPr>
          <a:xfrm>
            <a:off x="756144" y="1674210"/>
            <a:ext cx="10676028" cy="421252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tekst 6">
            <a:extLst>
              <a:ext uri="{FF2B5EF4-FFF2-40B4-BE49-F238E27FC236}">
                <a16:creationId xmlns:a16="http://schemas.microsoft.com/office/drawing/2014/main" id="{0EA09DAD-52FD-47AA-AB29-D93C25338F88}"/>
              </a:ext>
            </a:extLst>
          </p:cNvPr>
          <p:cNvSpPr>
            <a:spLocks noGrp="1"/>
          </p:cNvSpPr>
          <p:nvPr>
            <p:ph type="body" sz="quarter" idx="13" hasCustomPrompt="1"/>
          </p:nvPr>
        </p:nvSpPr>
        <p:spPr>
          <a:xfrm>
            <a:off x="756144" y="1296162"/>
            <a:ext cx="10676028" cy="324041"/>
          </a:xfrm>
          <a:prstGeom prst="rect">
            <a:avLst/>
          </a:prstGeom>
        </p:spPr>
        <p:txBody>
          <a:bodyPr>
            <a:normAutofit/>
          </a:bodyPr>
          <a:lstStyle>
            <a:lvl1pPr marL="0" indent="0" algn="ctr">
              <a:spcBef>
                <a:spcPts val="0"/>
              </a:spcBef>
              <a:buNone/>
              <a:defRPr/>
            </a:lvl1pPr>
          </a:lstStyle>
          <a:p>
            <a:pPr lvl="0"/>
            <a:r>
              <a:rPr lang="nb-NO"/>
              <a:t>Klikk for å legge til undertittel</a:t>
            </a:r>
          </a:p>
        </p:txBody>
      </p:sp>
    </p:spTree>
    <p:extLst>
      <p:ext uri="{BB962C8B-B14F-4D97-AF65-F5344CB8AC3E}">
        <p14:creationId xmlns:p14="http://schemas.microsoft.com/office/powerpoint/2010/main" val="330891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45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p>
        </p:txBody>
      </p:sp>
      <p:sp>
        <p:nvSpPr>
          <p:cNvPr id="4" name="Plassholder for dato 3"/>
          <p:cNvSpPr>
            <a:spLocks noGrp="1"/>
          </p:cNvSpPr>
          <p:nvPr>
            <p:ph type="dt" sz="half" idx="10"/>
          </p:nvPr>
        </p:nvSpPr>
        <p:spPr/>
        <p:txBody>
          <a:bodyPr/>
          <a:lstStyle/>
          <a:p>
            <a:endParaRPr lang="nb-NO">
              <a:solidFill>
                <a:srgbClr val="005193"/>
              </a:solidFill>
            </a:endParaRPr>
          </a:p>
        </p:txBody>
      </p:sp>
      <p:sp>
        <p:nvSpPr>
          <p:cNvPr id="5" name="Plassholder for bunntekst 4"/>
          <p:cNvSpPr>
            <a:spLocks noGrp="1"/>
          </p:cNvSpPr>
          <p:nvPr>
            <p:ph type="ftr" sz="quarter" idx="11"/>
          </p:nvPr>
        </p:nvSpPr>
        <p:spPr/>
        <p:txBody>
          <a:bodyPr/>
          <a:lstStyle/>
          <a:p>
            <a:endParaRPr lang="nb-NO">
              <a:solidFill>
                <a:srgbClr val="005193"/>
              </a:solidFill>
            </a:endParaRPr>
          </a:p>
        </p:txBody>
      </p:sp>
      <p:sp>
        <p:nvSpPr>
          <p:cNvPr id="6" name="Plassholder for lysbildenummer 5"/>
          <p:cNvSpPr>
            <a:spLocks noGrp="1"/>
          </p:cNvSpPr>
          <p:nvPr>
            <p:ph type="sldNum" sz="quarter" idx="12"/>
          </p:nvPr>
        </p:nvSpPr>
        <p:spPr/>
        <p:txBody>
          <a:bodyPr/>
          <a:lstStyle/>
          <a:p>
            <a:fld id="{11DCA093-7AF0-4828-B0F2-0188026DDA8C}" type="slidenum">
              <a:rPr lang="nb-NO" smtClean="0">
                <a:solidFill>
                  <a:srgbClr val="005193"/>
                </a:solidFill>
              </a:rPr>
              <a:pPr/>
              <a:t>‹#›</a:t>
            </a:fld>
            <a:endParaRPr lang="nb-NO">
              <a:solidFill>
                <a:srgbClr val="005193"/>
              </a:solidFill>
            </a:endParaRPr>
          </a:p>
        </p:txBody>
      </p:sp>
    </p:spTree>
    <p:extLst>
      <p:ext uri="{BB962C8B-B14F-4D97-AF65-F5344CB8AC3E}">
        <p14:creationId xmlns:p14="http://schemas.microsoft.com/office/powerpoint/2010/main" val="3829178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side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6" name="Bilde 8">
            <a:extLst>
              <a:ext uri="{FF2B5EF4-FFF2-40B4-BE49-F238E27FC236}">
                <a16:creationId xmlns:a16="http://schemas.microsoft.com/office/drawing/2014/main" id="{B0FA7D4F-3693-514E-B77F-92679D9BE2A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98785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er luft">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7" name="Plassholder for tekst 6">
            <a:extLst>
              <a:ext uri="{FF2B5EF4-FFF2-40B4-BE49-F238E27FC236}">
                <a16:creationId xmlns:a16="http://schemas.microsoft.com/office/drawing/2014/main" id="{A7230990-BD91-494B-8F92-2155C3A9C77F}"/>
              </a:ext>
            </a:extLst>
          </p:cNvPr>
          <p:cNvSpPr>
            <a:spLocks noGrp="1"/>
          </p:cNvSpPr>
          <p:nvPr>
            <p:ph type="body" sz="quarter" idx="10"/>
          </p:nvPr>
        </p:nvSpPr>
        <p:spPr>
          <a:xfrm>
            <a:off x="1112838" y="2127250"/>
            <a:ext cx="9966325" cy="3816350"/>
          </a:xfrm>
        </p:spPr>
        <p:txBody>
          <a:bodyPr/>
          <a:lstStyle>
            <a:lvl1pPr marL="0" indent="0">
              <a:buNone/>
              <a:defRPr/>
            </a:lvl1pPr>
          </a:lstStyle>
          <a:p>
            <a:pPr lvl="0"/>
            <a:r>
              <a:rPr lang="nb-NO"/>
              <a:t>Klikk for å redigere tekststiler i malen</a:t>
            </a:r>
          </a:p>
        </p:txBody>
      </p:sp>
    </p:spTree>
    <p:extLst>
      <p:ext uri="{BB962C8B-B14F-4D97-AF65-F5344CB8AC3E}">
        <p14:creationId xmlns:p14="http://schemas.microsoft.com/office/powerpoint/2010/main" val="295556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r luft m logo">
    <p:bg>
      <p:bgPr>
        <a:solidFill>
          <a:schemeClr val="bg1"/>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
        <p:nvSpPr>
          <p:cNvPr id="8" name="Title 1">
            <a:extLst>
              <a:ext uri="{FF2B5EF4-FFF2-40B4-BE49-F238E27FC236}">
                <a16:creationId xmlns:a16="http://schemas.microsoft.com/office/drawing/2014/main" id="{F49C3188-C296-0F49-9DDA-40726BC3A614}"/>
              </a:ext>
            </a:extLst>
          </p:cNvPr>
          <p:cNvSpPr>
            <a:spLocks noGrp="1"/>
          </p:cNvSpPr>
          <p:nvPr>
            <p:ph type="title" hasCustomPrompt="1"/>
          </p:nvPr>
        </p:nvSpPr>
        <p:spPr>
          <a:xfrm>
            <a:off x="1112674" y="549768"/>
            <a:ext cx="9966651" cy="1285069"/>
          </a:xfrm>
        </p:spPr>
        <p:txBody>
          <a:bodyPr/>
          <a:lstStyle>
            <a:lvl1pPr>
              <a:lnSpc>
                <a:spcPct val="100000"/>
              </a:lnSpc>
              <a:defRPr/>
            </a:lvl1p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7" name="Plassholder for tekst 6">
            <a:extLst>
              <a:ext uri="{FF2B5EF4-FFF2-40B4-BE49-F238E27FC236}">
                <a16:creationId xmlns:a16="http://schemas.microsoft.com/office/drawing/2014/main" id="{A7230990-BD91-494B-8F92-2155C3A9C77F}"/>
              </a:ext>
            </a:extLst>
          </p:cNvPr>
          <p:cNvSpPr>
            <a:spLocks noGrp="1"/>
          </p:cNvSpPr>
          <p:nvPr>
            <p:ph type="body" sz="quarter" idx="10"/>
          </p:nvPr>
        </p:nvSpPr>
        <p:spPr>
          <a:xfrm>
            <a:off x="1112838" y="2127250"/>
            <a:ext cx="9966325" cy="3816350"/>
          </a:xfrm>
        </p:spPr>
        <p:txBody>
          <a:bodyPr/>
          <a:lstStyle>
            <a:lvl1pPr marL="0" indent="0">
              <a:lnSpc>
                <a:spcPct val="100000"/>
              </a:lnSpc>
              <a:buNone/>
              <a:defRPr/>
            </a:lvl1pPr>
          </a:lstStyle>
          <a:p>
            <a:pPr lvl="0"/>
            <a:r>
              <a:rPr lang="nb-NO"/>
              <a:t>Klikk for å redigere tekststiler i malen</a:t>
            </a:r>
          </a:p>
        </p:txBody>
      </p:sp>
      <p:pic>
        <p:nvPicPr>
          <p:cNvPr id="5" name="Bilde 8">
            <a:extLst>
              <a:ext uri="{FF2B5EF4-FFF2-40B4-BE49-F238E27FC236}">
                <a16:creationId xmlns:a16="http://schemas.microsoft.com/office/drawing/2014/main" id="{9A6A55BB-812C-F44D-9BE3-E6AA0949C70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145878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vit bakgrun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a:lnSpc>
                <a:spcPct val="120000"/>
              </a:lnSpc>
              <a:buNone/>
              <a:defRPr/>
            </a:lvl1pPr>
            <a:lvl2pPr>
              <a:buNone/>
              <a:defRPr/>
            </a:lvl2pPr>
            <a:lvl3pPr>
              <a:buNone/>
              <a:defRPr/>
            </a:lvl3pPr>
            <a:lvl4pPr>
              <a:buNone/>
              <a:defRPr/>
            </a:lvl4pPr>
            <a:lvl5pPr>
              <a:buNone/>
              <a:defRPr/>
            </a:lvl5pPr>
          </a:lstStyle>
          <a:p>
            <a:pPr lvl="0"/>
            <a:r>
              <a:rPr lang="en-GB" dirty="0" err="1"/>
              <a:t>Klikk</a:t>
            </a:r>
            <a:r>
              <a:rPr lang="en-GB" dirty="0"/>
              <a:t> for </a:t>
            </a:r>
            <a:r>
              <a:rPr lang="en-GB" dirty="0" err="1"/>
              <a:t>redigere</a:t>
            </a:r>
            <a:r>
              <a:rPr lang="en-GB" dirty="0"/>
              <a:t> </a:t>
            </a:r>
            <a:r>
              <a:rPr lang="en-GB" dirty="0" err="1"/>
              <a:t>tekst</a:t>
            </a:r>
            <a:endParaRPr lang="en-GB"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2340306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animasjon">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C0922D7-5682-004A-9EAD-54B0AD357C04}"/>
              </a:ext>
            </a:extLst>
          </p:cNvPr>
          <p:cNvPicPr>
            <a:picLocks noChangeAspect="1"/>
          </p:cNvPicPr>
          <p:nvPr userDrawn="1"/>
        </p:nvPicPr>
        <p:blipFill rotWithShape="1">
          <a:blip r:embed="rId2"/>
          <a:srcRect l="13352" t="17633" r="13352" b="9191"/>
          <a:stretch/>
        </p:blipFill>
        <p:spPr>
          <a:xfrm>
            <a:off x="0" y="10887"/>
            <a:ext cx="12192000" cy="6847113"/>
          </a:xfrm>
          <a:prstGeom prst="rect">
            <a:avLst/>
          </a:prstGeom>
        </p:spPr>
      </p:pic>
    </p:spTree>
    <p:extLst>
      <p:ext uri="{BB962C8B-B14F-4D97-AF65-F5344CB8AC3E}">
        <p14:creationId xmlns:p14="http://schemas.microsoft.com/office/powerpoint/2010/main" val="6223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lå bakgrunn m duse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spTree>
    <p:extLst>
      <p:ext uri="{BB962C8B-B14F-4D97-AF65-F5344CB8AC3E}">
        <p14:creationId xmlns:p14="http://schemas.microsoft.com/office/powerpoint/2010/main" val="3692314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Hvit bakgrunn m blå sirkler og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D540-B58A-F44E-B50F-61BC15640CEF}"/>
              </a:ext>
            </a:extLst>
          </p:cNvPr>
          <p:cNvSpPr>
            <a:spLocks noGrp="1"/>
          </p:cNvSpPr>
          <p:nvPr>
            <p:ph type="title" hasCustomPrompt="1"/>
          </p:nvPr>
        </p:nvSpPr>
        <p:spPr>
          <a:xfrm>
            <a:off x="3581400" y="549768"/>
            <a:ext cx="7986656" cy="1285069"/>
          </a:xfrm>
        </p:spPr>
        <p:txBody>
          <a:bodyPr/>
          <a:lstStyle/>
          <a:p>
            <a:r>
              <a:rPr lang="en-GB" dirty="0" err="1"/>
              <a:t>Klikk</a:t>
            </a:r>
            <a:r>
              <a:rPr lang="en-GB" dirty="0"/>
              <a:t> for </a:t>
            </a:r>
            <a:r>
              <a:rPr lang="en-GB" dirty="0" err="1"/>
              <a:t>å</a:t>
            </a:r>
            <a:r>
              <a:rPr lang="en-GB" dirty="0"/>
              <a:t> </a:t>
            </a:r>
            <a:r>
              <a:rPr lang="en-GB" dirty="0" err="1"/>
              <a:t>legge</a:t>
            </a:r>
            <a:r>
              <a:rPr lang="en-GB" dirty="0"/>
              <a:t> inn </a:t>
            </a:r>
            <a:r>
              <a:rPr lang="en-GB" dirty="0" err="1"/>
              <a:t>en</a:t>
            </a:r>
            <a:r>
              <a:rPr lang="en-GB" dirty="0"/>
              <a:t> </a:t>
            </a:r>
            <a:r>
              <a:rPr lang="en-GB" dirty="0" err="1"/>
              <a:t>tittel</a:t>
            </a:r>
            <a:endParaRPr lang="en-NO" dirty="0"/>
          </a:p>
        </p:txBody>
      </p:sp>
      <p:sp>
        <p:nvSpPr>
          <p:cNvPr id="3" name="Content Placeholder 2">
            <a:extLst>
              <a:ext uri="{FF2B5EF4-FFF2-40B4-BE49-F238E27FC236}">
                <a16:creationId xmlns:a16="http://schemas.microsoft.com/office/drawing/2014/main" id="{C1EB28AA-C00A-C447-8B22-50B015A53297}"/>
              </a:ext>
            </a:extLst>
          </p:cNvPr>
          <p:cNvSpPr>
            <a:spLocks noGrp="1"/>
          </p:cNvSpPr>
          <p:nvPr>
            <p:ph idx="1" hasCustomPrompt="1"/>
          </p:nvPr>
        </p:nvSpPr>
        <p:spPr>
          <a:xfrm>
            <a:off x="3581400" y="2010268"/>
            <a:ext cx="7986656" cy="4218410"/>
          </a:xfrm>
        </p:spPr>
        <p:txBody>
          <a:bodyPr/>
          <a:lstStyle>
            <a:lvl1pPr marL="0" indent="0">
              <a:lnSpc>
                <a:spcPct val="120000"/>
              </a:lnSpc>
              <a:buFont typeface="Arial" panose="020B0604020202020204" pitchFamily="34" charset="0"/>
              <a:buNone/>
              <a:defRPr>
                <a:solidFill>
                  <a:srgbClr val="0B2B52"/>
                </a:solidFill>
              </a:defRPr>
            </a:lvl1pPr>
            <a:lvl2pPr marL="457200" indent="0">
              <a:lnSpc>
                <a:spcPct val="120000"/>
              </a:lnSpc>
              <a:buNone/>
              <a:defRPr>
                <a:solidFill>
                  <a:srgbClr val="0B2B52"/>
                </a:solidFill>
              </a:defRPr>
            </a:lvl2pPr>
            <a:lvl3pPr marL="914400" indent="0">
              <a:lnSpc>
                <a:spcPct val="120000"/>
              </a:lnSpc>
              <a:buNone/>
              <a:defRPr>
                <a:solidFill>
                  <a:srgbClr val="0B2B52"/>
                </a:solidFill>
              </a:defRPr>
            </a:lvl3pPr>
            <a:lvl4pPr marL="1371600" indent="0">
              <a:lnSpc>
                <a:spcPct val="120000"/>
              </a:lnSpc>
              <a:buNone/>
              <a:defRPr>
                <a:solidFill>
                  <a:srgbClr val="0B2B52"/>
                </a:solidFill>
              </a:defRPr>
            </a:lvl4pPr>
            <a:lvl5pPr marL="1828800" indent="0">
              <a:lnSpc>
                <a:spcPct val="120000"/>
              </a:lnSpc>
              <a:buNone/>
              <a:defRPr>
                <a:solidFill>
                  <a:srgbClr val="0B2B52"/>
                </a:solidFill>
              </a:defRPr>
            </a:lvl5pPr>
          </a:lstStyle>
          <a:p>
            <a:pPr lvl="0"/>
            <a:r>
              <a:rPr lang="en-GB" dirty="0" err="1"/>
              <a:t>Klikk</a:t>
            </a:r>
            <a:r>
              <a:rPr lang="en-GB" dirty="0"/>
              <a:t> for </a:t>
            </a:r>
            <a:r>
              <a:rPr lang="en-GB" dirty="0" err="1"/>
              <a:t>redigere</a:t>
            </a:r>
            <a:r>
              <a:rPr lang="en-GB" dirty="0"/>
              <a:t> </a:t>
            </a:r>
            <a:r>
              <a:rPr lang="en-GB" dirty="0" err="1"/>
              <a:t>tekst</a:t>
            </a:r>
            <a:endParaRPr lang="en-GB" dirty="0"/>
          </a:p>
          <a:p>
            <a:pPr lvl="1"/>
            <a:r>
              <a:rPr lang="en-GB" dirty="0"/>
              <a:t>Andre </a:t>
            </a:r>
            <a:r>
              <a:rPr lang="en-GB" dirty="0" err="1"/>
              <a:t>nivå</a:t>
            </a:r>
            <a:endParaRPr lang="en-GB" dirty="0"/>
          </a:p>
          <a:p>
            <a:pPr lvl="2"/>
            <a:r>
              <a:rPr lang="en-GB" dirty="0" err="1"/>
              <a:t>Tredje</a:t>
            </a:r>
            <a:r>
              <a:rPr lang="en-GB" dirty="0"/>
              <a:t> </a:t>
            </a:r>
            <a:r>
              <a:rPr lang="en-GB" dirty="0" err="1"/>
              <a:t>nivå</a:t>
            </a:r>
            <a:endParaRPr lang="en-GB" dirty="0"/>
          </a:p>
          <a:p>
            <a:pPr lvl="3"/>
            <a:r>
              <a:rPr lang="en-GB" dirty="0" err="1"/>
              <a:t>Fjerde</a:t>
            </a:r>
            <a:r>
              <a:rPr lang="en-GB" dirty="0"/>
              <a:t> </a:t>
            </a:r>
            <a:r>
              <a:rPr lang="en-GB" dirty="0" err="1"/>
              <a:t>nivå</a:t>
            </a:r>
            <a:endParaRPr lang="en-GB" dirty="0"/>
          </a:p>
          <a:p>
            <a:pPr lvl="4"/>
            <a:r>
              <a:rPr lang="en-GB" dirty="0" err="1"/>
              <a:t>Femte</a:t>
            </a:r>
            <a:r>
              <a:rPr lang="en-GB" dirty="0"/>
              <a:t> </a:t>
            </a:r>
            <a:r>
              <a:rPr lang="en-GB" dirty="0" err="1"/>
              <a:t>nivå</a:t>
            </a:r>
            <a:endParaRPr lang="en-NO" dirty="0"/>
          </a:p>
        </p:txBody>
      </p:sp>
      <p:pic>
        <p:nvPicPr>
          <p:cNvPr id="20" name="Graphic 19">
            <a:extLst>
              <a:ext uri="{FF2B5EF4-FFF2-40B4-BE49-F238E27FC236}">
                <a16:creationId xmlns:a16="http://schemas.microsoft.com/office/drawing/2014/main" id="{7D28F0F7-A745-5741-99A3-C14CA3875D6C}"/>
              </a:ext>
            </a:extLst>
          </p:cNvPr>
          <p:cNvPicPr>
            <a:picLocks noChangeAspect="1"/>
          </p:cNvPicPr>
          <p:nvPr userDrawn="1"/>
        </p:nvPicPr>
        <p:blipFill>
          <a:blip r:embed="rId3">
            <a:extLst>
              <a:ext uri="{96DAC541-7B7A-43D3-8B79-37D633B846F1}">
                <asvg:svgBlip xmlns:asvg="http://schemas.microsoft.com/office/drawing/2016/SVG/main" r:embed="rId4"/>
              </a:ext>
            </a:extLst>
          </a:blip>
          <a:srcRect l="96548" t="-30252" r="-1666" b="37618"/>
          <a:stretch>
            <a:fillRect/>
          </a:stretch>
        </p:blipFill>
        <p:spPr>
          <a:xfrm>
            <a:off x="12192000" y="5530441"/>
            <a:ext cx="654424" cy="825909"/>
          </a:xfrm>
          <a:custGeom>
            <a:avLst/>
            <a:gdLst>
              <a:gd name="connsiteX0" fmla="*/ 0 w 654424"/>
              <a:gd name="connsiteY0" fmla="*/ 0 h 825909"/>
              <a:gd name="connsiteX1" fmla="*/ 654424 w 654424"/>
              <a:gd name="connsiteY1" fmla="*/ 0 h 825909"/>
              <a:gd name="connsiteX2" fmla="*/ 654424 w 654424"/>
              <a:gd name="connsiteY2" fmla="*/ 825909 h 825909"/>
              <a:gd name="connsiteX3" fmla="*/ 441356 w 654424"/>
              <a:gd name="connsiteY3" fmla="*/ 825909 h 825909"/>
              <a:gd name="connsiteX4" fmla="*/ 441356 w 654424"/>
              <a:gd name="connsiteY4" fmla="*/ 269724 h 825909"/>
              <a:gd name="connsiteX5" fmla="*/ 0 w 654424"/>
              <a:gd name="connsiteY5" fmla="*/ 269724 h 825909"/>
              <a:gd name="connsiteX6" fmla="*/ 0 w 654424"/>
              <a:gd name="connsiteY6" fmla="*/ 0 h 82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24" h="825909">
                <a:moveTo>
                  <a:pt x="0" y="0"/>
                </a:moveTo>
                <a:lnTo>
                  <a:pt x="654424" y="0"/>
                </a:lnTo>
                <a:lnTo>
                  <a:pt x="654424" y="825909"/>
                </a:lnTo>
                <a:lnTo>
                  <a:pt x="441356" y="825909"/>
                </a:lnTo>
                <a:lnTo>
                  <a:pt x="441356" y="269724"/>
                </a:lnTo>
                <a:lnTo>
                  <a:pt x="0" y="269724"/>
                </a:lnTo>
                <a:lnTo>
                  <a:pt x="0" y="0"/>
                </a:lnTo>
                <a:close/>
              </a:path>
            </a:pathLst>
          </a:custGeom>
        </p:spPr>
      </p:pic>
      <p:pic>
        <p:nvPicPr>
          <p:cNvPr id="7" name="Bilde 8">
            <a:extLst>
              <a:ext uri="{FF2B5EF4-FFF2-40B4-BE49-F238E27FC236}">
                <a16:creationId xmlns:a16="http://schemas.microsoft.com/office/drawing/2014/main" id="{846BA735-2785-2D4B-858D-D62FB8FE0B2C}"/>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0737" t="-3612" r="-28626" b="-4568"/>
          <a:stretch/>
        </p:blipFill>
        <p:spPr>
          <a:xfrm>
            <a:off x="135212" y="5970064"/>
            <a:ext cx="977463" cy="707961"/>
          </a:xfrm>
          <a:prstGeom prst="rect">
            <a:avLst/>
          </a:prstGeom>
        </p:spPr>
      </p:pic>
    </p:spTree>
    <p:extLst>
      <p:ext uri="{BB962C8B-B14F-4D97-AF65-F5344CB8AC3E}">
        <p14:creationId xmlns:p14="http://schemas.microsoft.com/office/powerpoint/2010/main" val="21212957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C70106-6319-984F-97BC-3647F9BCF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dirty="0"/>
              <a:t>Klikk for å redigere tittelstil</a:t>
            </a:r>
            <a:endParaRPr lang="en-NO" dirty="0"/>
          </a:p>
        </p:txBody>
      </p:sp>
      <p:sp>
        <p:nvSpPr>
          <p:cNvPr id="3" name="Text Placeholder 2">
            <a:extLst>
              <a:ext uri="{FF2B5EF4-FFF2-40B4-BE49-F238E27FC236}">
                <a16:creationId xmlns:a16="http://schemas.microsoft.com/office/drawing/2014/main" id="{09D64E0B-E564-1B45-BB38-611141915C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NO" dirty="0"/>
          </a:p>
        </p:txBody>
      </p:sp>
      <p:sp>
        <p:nvSpPr>
          <p:cNvPr id="4" name="Date Placeholder 3">
            <a:extLst>
              <a:ext uri="{FF2B5EF4-FFF2-40B4-BE49-F238E27FC236}">
                <a16:creationId xmlns:a16="http://schemas.microsoft.com/office/drawing/2014/main" id="{02DD4831-C6A2-534D-8FF6-68F8FDFB43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5" name="Footer Placeholder 4">
            <a:extLst>
              <a:ext uri="{FF2B5EF4-FFF2-40B4-BE49-F238E27FC236}">
                <a16:creationId xmlns:a16="http://schemas.microsoft.com/office/drawing/2014/main" id="{10C30D38-E170-5048-8519-70150C0E97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NO" dirty="0">
              <a:latin typeface="Source Sans Pro" panose="020B0503030403020204" pitchFamily="34" charset="0"/>
              <a:ea typeface="Source Sans Pro" panose="020B0503030403020204" pitchFamily="34" charset="0"/>
            </a:endParaRPr>
          </a:p>
        </p:txBody>
      </p:sp>
      <p:sp>
        <p:nvSpPr>
          <p:cNvPr id="6" name="Slide Number Placeholder 5">
            <a:extLst>
              <a:ext uri="{FF2B5EF4-FFF2-40B4-BE49-F238E27FC236}">
                <a16:creationId xmlns:a16="http://schemas.microsoft.com/office/drawing/2014/main" id="{20319E18-AB46-2E4B-ADF9-577766D6B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0174EAE2-DA06-1A4B-AEAE-BF9DFE39F228}" type="slidenum">
              <a:rPr lang="en-NO" smtClean="0"/>
              <a:pPr/>
              <a:t>‹#›</a:t>
            </a:fld>
            <a:endParaRPr lang="en-NO"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648434534"/>
      </p:ext>
    </p:extLst>
  </p:cSld>
  <p:clrMap bg1="lt1" tx1="dk1" bg2="lt2" tx2="dk2" accent1="accent1" accent2="accent2" accent3="accent3" accent4="accent4" accent5="accent5" accent6="accent6" hlink="hlink" folHlink="folHlink"/>
  <p:sldLayoutIdLst>
    <p:sldLayoutId id="2147483666" r:id="rId1"/>
    <p:sldLayoutId id="2147483691" r:id="rId2"/>
    <p:sldLayoutId id="2147483650" r:id="rId3"/>
    <p:sldLayoutId id="2147483678" r:id="rId4"/>
    <p:sldLayoutId id="2147483692" r:id="rId5"/>
    <p:sldLayoutId id="2147483688" r:id="rId6"/>
    <p:sldLayoutId id="2147483682" r:id="rId7"/>
    <p:sldLayoutId id="2147483680" r:id="rId8"/>
    <p:sldLayoutId id="2147483674" r:id="rId9"/>
    <p:sldLayoutId id="2147483677" r:id="rId10"/>
    <p:sldLayoutId id="2147483676" r:id="rId11"/>
    <p:sldLayoutId id="2147483683" r:id="rId12"/>
    <p:sldLayoutId id="2147483672" r:id="rId13"/>
    <p:sldLayoutId id="2147483684" r:id="rId14"/>
    <p:sldLayoutId id="2147483668" r:id="rId15"/>
    <p:sldLayoutId id="2147483689" r:id="rId16"/>
    <p:sldLayoutId id="2147483690" r:id="rId17"/>
    <p:sldLayoutId id="2147483657" r:id="rId18"/>
    <p:sldLayoutId id="2147483667" r:id="rId19"/>
    <p:sldLayoutId id="2147483685" r:id="rId20"/>
    <p:sldLayoutId id="2147483658" r:id="rId21"/>
    <p:sldLayoutId id="2147483659" r:id="rId22"/>
    <p:sldLayoutId id="2147483673" r:id="rId23"/>
    <p:sldLayoutId id="2147483681" r:id="rId24"/>
    <p:sldLayoutId id="2147483665" r:id="rId25"/>
    <p:sldLayoutId id="2147483670" r:id="rId26"/>
    <p:sldLayoutId id="2147483671" r:id="rId27"/>
    <p:sldLayoutId id="2147483693" r:id="rId28"/>
    <p:sldLayoutId id="2147483694" r:id="rId29"/>
    <p:sldLayoutId id="2147483696" r:id="rId30"/>
    <p:sldLayoutId id="2147483697" r:id="rId31"/>
    <p:sldLayoutId id="2147483699" r:id="rId32"/>
    <p:sldLayoutId id="2147483700" r:id="rId33"/>
    <p:sldLayoutId id="2147483701" r:id="rId34"/>
  </p:sldLayoutIdLst>
  <p:hf hdr="0" ftr="0" dt="0"/>
  <p:txStyles>
    <p:titleStyle>
      <a:lvl1pPr algn="l" defTabSz="914400" rtl="0" eaLnBrk="1" latinLnBrk="0" hangingPunct="1">
        <a:lnSpc>
          <a:spcPct val="9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hyperlink" Target="mailto:Ingelin.burkeland@ks.n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881413799?share=copy" TargetMode="External"/><Relationship Id="rId2" Type="http://schemas.openxmlformats.org/officeDocument/2006/relationships/image" Target="../media/image43.jpe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hyperlink" Target="https://10faktor.no/bilder-og-plakater" TargetMode="External"/><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www.10faktor.no/"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1.jpg"/><Relationship Id="rId4" Type="http://schemas.openxmlformats.org/officeDocument/2006/relationships/hyperlink" Target="mailto:ingelin.burkeland@ks.no"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2.svg"/><Relationship Id="rId2" Type="http://schemas.openxmlformats.org/officeDocument/2006/relationships/notesSlide" Target="../notesSlides/notesSlide13.xml"/><Relationship Id="rId16" Type="http://schemas.openxmlformats.org/officeDocument/2006/relationships/comments" Target="../comments/comment1.xml"/><Relationship Id="rId1" Type="http://schemas.openxmlformats.org/officeDocument/2006/relationships/slideLayout" Target="../slideLayouts/slideLayout32.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5.emf"/><Relationship Id="rId10" Type="http://schemas.openxmlformats.org/officeDocument/2006/relationships/hyperlink" Target="mailto:bedrekommune@kf.no" TargetMode="External"/><Relationship Id="rId4" Type="http://schemas.openxmlformats.org/officeDocument/2006/relationships/image" Target="../media/image56.svg"/><Relationship Id="rId9" Type="http://schemas.openxmlformats.org/officeDocument/2006/relationships/hyperlink" Target="mailto:10faktor@kf.no" TargetMode="External"/><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s://www.ledernytt.no/mestrer-du-ledelse.5650626-112372.html" TargetMode="External"/><Relationship Id="rId2" Type="http://schemas.openxmlformats.org/officeDocument/2006/relationships/image" Target="../media/image77.png"/><Relationship Id="rId1" Type="http://schemas.openxmlformats.org/officeDocument/2006/relationships/slideLayout" Target="../slideLayouts/slideLayout34.xml"/><Relationship Id="rId4" Type="http://schemas.openxmlformats.org/officeDocument/2006/relationships/hyperlink" Target="http://www.bi.no/bizrevie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hyperlink" Target="https://www.facebook.com/NRKUnderholdning/videos/605272610206287"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10faktor.no/" TargetMode="Externa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hyperlink" Target="mailto:bestilling@kf.no"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95.jpg"/><Relationship Id="rId5" Type="http://schemas.openxmlformats.org/officeDocument/2006/relationships/hyperlink" Target="https://www.kf.no/faglitteratur/personal/10-faktor2/" TargetMode="External"/><Relationship Id="rId4" Type="http://schemas.openxmlformats.org/officeDocument/2006/relationships/image" Target="../media/image31.jpg"/></Relationships>
</file>

<file path=ppt/slides/_rels/slide57.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mentimeter.com/app/presentation/algt2ke39dqg5nxmmbeo4f8wdzgxymas/edit?question=omsf4ah7b5th" TargetMode="External"/><Relationship Id="rId4" Type="http://schemas.openxmlformats.org/officeDocument/2006/relationships/image" Target="../media/image36.jp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s://www.mentimeter.com/app/presentation/algt2ke39dqg5nxmmbeo4f8wdzgxymas/edit?question=omsf4ah7b5th" TargetMode="External"/><Relationship Id="rId4" Type="http://schemas.openxmlformats.org/officeDocument/2006/relationships/image" Target="../media/image36.jp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100.jp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7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1.xml"/><Relationship Id="rId1" Type="http://schemas.openxmlformats.org/officeDocument/2006/relationships/slideLayout" Target="../slideLayouts/slideLayout33.xml"/><Relationship Id="rId4" Type="http://schemas.openxmlformats.org/officeDocument/2006/relationships/chart" Target="../charts/char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hyperlink" Target="https://in.pinterest.com/pin/535083999477865092/" TargetMode="External"/><Relationship Id="rId2" Type="http://schemas.openxmlformats.org/officeDocument/2006/relationships/hyperlink" Target="https://www.ledernytt.no/mestrer-du-ledelse.5650626-112372.html"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 grafisk design, tegnefilm&#10;&#10;Automatisk generert beskrivelse">
            <a:extLst>
              <a:ext uri="{FF2B5EF4-FFF2-40B4-BE49-F238E27FC236}">
                <a16:creationId xmlns:a16="http://schemas.microsoft.com/office/drawing/2014/main" id="{14F7A336-19AF-D079-604D-74F7F18CE622}"/>
              </a:ext>
            </a:extLst>
          </p:cNvPr>
          <p:cNvPicPr>
            <a:picLocks noChangeAspect="1"/>
          </p:cNvPicPr>
          <p:nvPr/>
        </p:nvPicPr>
        <p:blipFill>
          <a:blip r:embed="rId3"/>
          <a:stretch>
            <a:fillRect/>
          </a:stretch>
        </p:blipFill>
        <p:spPr>
          <a:xfrm>
            <a:off x="1787857" y="0"/>
            <a:ext cx="9198591" cy="5409283"/>
          </a:xfrm>
          <a:prstGeom prst="rect">
            <a:avLst/>
          </a:prstGeom>
        </p:spPr>
      </p:pic>
      <p:sp>
        <p:nvSpPr>
          <p:cNvPr id="2" name="Tittel 1"/>
          <p:cNvSpPr>
            <a:spLocks noGrp="1"/>
          </p:cNvSpPr>
          <p:nvPr>
            <p:ph type="title"/>
          </p:nvPr>
        </p:nvSpPr>
        <p:spPr>
          <a:xfrm>
            <a:off x="0" y="5146444"/>
            <a:ext cx="12192000" cy="719587"/>
          </a:xfrm>
          <a:solidFill>
            <a:srgbClr val="002060"/>
          </a:solidFill>
        </p:spPr>
        <p:style>
          <a:lnRef idx="1">
            <a:schemeClr val="dk1"/>
          </a:lnRef>
          <a:fillRef idx="2">
            <a:schemeClr val="dk1"/>
          </a:fillRef>
          <a:effectRef idx="1">
            <a:schemeClr val="dk1"/>
          </a:effectRef>
          <a:fontRef idx="minor">
            <a:schemeClr val="dk1"/>
          </a:fontRef>
        </p:style>
        <p:txBody>
          <a:bodyPr>
            <a:noAutofit/>
          </a:bodyPr>
          <a:lstStyle/>
          <a:p>
            <a:pPr algn="ctr" fontAlgn="base"/>
            <a:r>
              <a:rPr lang="nb-NO" sz="3200" dirty="0">
                <a:solidFill>
                  <a:schemeClr val="bg1"/>
                </a:solidFill>
              </a:rPr>
              <a:t>10-FAKTOR opplæringssamling</a:t>
            </a:r>
            <a:endParaRPr lang="nb-NO" sz="4000" dirty="0">
              <a:solidFill>
                <a:schemeClr val="bg1"/>
              </a:solidFill>
            </a:endParaRPr>
          </a:p>
        </p:txBody>
      </p:sp>
      <p:sp>
        <p:nvSpPr>
          <p:cNvPr id="5" name="TekstSylinder 4"/>
          <p:cNvSpPr txBox="1"/>
          <p:nvPr/>
        </p:nvSpPr>
        <p:spPr>
          <a:xfrm>
            <a:off x="1112719" y="6010163"/>
            <a:ext cx="10303083" cy="738664"/>
          </a:xfrm>
          <a:prstGeom prst="rect">
            <a:avLst/>
          </a:prstGeom>
          <a:noFill/>
        </p:spPr>
        <p:txBody>
          <a:bodyPr wrap="square" rtlCol="0">
            <a:spAutoFit/>
          </a:bodyPr>
          <a:lstStyle/>
          <a:p>
            <a:pPr algn="ctr"/>
            <a:r>
              <a:rPr lang="nb-NO" sz="2400" b="1" dirty="0"/>
              <a:t>Den norske kirke</a:t>
            </a:r>
            <a:r>
              <a:rPr lang="nb-NO" sz="2000" dirty="0"/>
              <a:t>,  18.september 2025</a:t>
            </a:r>
          </a:p>
          <a:p>
            <a:pPr algn="ctr"/>
            <a:r>
              <a:rPr lang="nb-NO" dirty="0">
                <a:hlinkClick r:id="rId4"/>
              </a:rPr>
              <a:t>Ingelin.burkeland@ks.no</a:t>
            </a:r>
            <a:r>
              <a:rPr lang="nb-NO" dirty="0"/>
              <a:t> , seniorrådgiver KS Konsulent AS og </a:t>
            </a:r>
            <a:r>
              <a:rPr lang="nb-NO" dirty="0" err="1"/>
              <a:t>Ph.D</a:t>
            </a:r>
            <a:r>
              <a:rPr lang="nb-NO" dirty="0"/>
              <a:t>-stipendiat </a:t>
            </a:r>
            <a:r>
              <a:rPr lang="nb-NO" dirty="0" err="1"/>
              <a:t>Høgskulen</a:t>
            </a:r>
            <a:r>
              <a:rPr lang="nb-NO" dirty="0"/>
              <a:t> på Vestlandet</a:t>
            </a:r>
          </a:p>
        </p:txBody>
      </p:sp>
      <p:pic>
        <p:nvPicPr>
          <p:cNvPr id="2050" name="x_x_x_Bilde 1">
            <a:extLst>
              <a:ext uri="{FF2B5EF4-FFF2-40B4-BE49-F238E27FC236}">
                <a16:creationId xmlns:a16="http://schemas.microsoft.com/office/drawing/2014/main" id="{FB6CD49B-3CC2-A778-72D9-A93C59DB9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118" y="6005401"/>
            <a:ext cx="183832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494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tel 1"/>
          <p:cNvSpPr>
            <a:spLocks noGrp="1"/>
          </p:cNvSpPr>
          <p:nvPr>
            <p:ph type="title"/>
          </p:nvPr>
        </p:nvSpPr>
        <p:spPr>
          <a:ln>
            <a:noFill/>
          </a:ln>
        </p:spPr>
        <p:style>
          <a:lnRef idx="2">
            <a:schemeClr val="accent1"/>
          </a:lnRef>
          <a:fillRef idx="1">
            <a:schemeClr val="lt1"/>
          </a:fillRef>
          <a:effectRef idx="0">
            <a:schemeClr val="accent1"/>
          </a:effectRef>
          <a:fontRef idx="minor">
            <a:schemeClr val="dk1"/>
          </a:fontRef>
        </p:style>
        <p:txBody>
          <a:bodyPr/>
          <a:lstStyle/>
          <a:p>
            <a:r>
              <a:rPr lang="nb-NO" altLang="nb-NO" dirty="0">
                <a:latin typeface="Helvetica" pitchFamily="34" charset="0"/>
                <a:cs typeface="Helvetica" pitchFamily="34" charset="0"/>
              </a:rPr>
              <a:t>«Det er mye god helse i å hilse»</a:t>
            </a:r>
            <a:r>
              <a:rPr lang="nb-NO" altLang="nb-NO" sz="2400" dirty="0">
                <a:latin typeface="Helvetica" pitchFamily="34" charset="0"/>
                <a:cs typeface="Helvetica" pitchFamily="34" charset="0"/>
              </a:rPr>
              <a:t> Sigrid </a:t>
            </a:r>
            <a:r>
              <a:rPr lang="nb-NO" altLang="nb-NO" sz="2400" dirty="0" err="1">
                <a:latin typeface="Helvetica" pitchFamily="34" charset="0"/>
                <a:cs typeface="Helvetica" pitchFamily="34" charset="0"/>
              </a:rPr>
              <a:t>Hviding</a:t>
            </a:r>
            <a:endParaRPr lang="nb-NO" altLang="nb-NO" sz="2400" dirty="0">
              <a:latin typeface="Helvetica" pitchFamily="34" charset="0"/>
              <a:cs typeface="Helvetica" pitchFamily="34" charset="0"/>
            </a:endParaRPr>
          </a:p>
        </p:txBody>
      </p:sp>
      <p:sp>
        <p:nvSpPr>
          <p:cNvPr id="3" name="Plassholder for innhold 2"/>
          <p:cNvSpPr>
            <a:spLocks noGrp="1"/>
          </p:cNvSpPr>
          <p:nvPr>
            <p:ph type="body" sz="quarter" idx="10"/>
          </p:nvPr>
        </p:nvSpPr>
        <p:spPr/>
        <p:txBody>
          <a:bodyPr rtlCol="0">
            <a:normAutofit/>
          </a:bodyPr>
          <a:lstStyle/>
          <a:p>
            <a:pPr marL="0" indent="0">
              <a:buNone/>
              <a:defRPr/>
            </a:pPr>
            <a:endParaRPr lang="nb-NO" dirty="0">
              <a:solidFill>
                <a:schemeClr val="accent3">
                  <a:lumMod val="50000"/>
                </a:schemeClr>
              </a:solidFill>
            </a:endParaRPr>
          </a:p>
          <a:p>
            <a:pPr>
              <a:defRPr/>
            </a:pPr>
            <a:endParaRPr lang="nb-NO" dirty="0">
              <a:solidFill>
                <a:schemeClr val="accent3">
                  <a:lumMod val="50000"/>
                </a:schemeClr>
              </a:solidFill>
            </a:endParaRPr>
          </a:p>
        </p:txBody>
      </p:sp>
      <p:pic>
        <p:nvPicPr>
          <p:cNvPr id="942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ankeboble: sky 1">
            <a:extLst>
              <a:ext uri="{FF2B5EF4-FFF2-40B4-BE49-F238E27FC236}">
                <a16:creationId xmlns:a16="http://schemas.microsoft.com/office/drawing/2014/main" id="{BF38EFDE-0A05-4684-95FA-755702EB2599}"/>
              </a:ext>
            </a:extLst>
          </p:cNvPr>
          <p:cNvSpPr/>
          <p:nvPr/>
        </p:nvSpPr>
        <p:spPr>
          <a:xfrm>
            <a:off x="6946265" y="3686175"/>
            <a:ext cx="5104765" cy="2045970"/>
          </a:xfrm>
          <a:prstGeom prst="cloudCallout">
            <a:avLst>
              <a:gd name="adj1" fmla="val -86887"/>
              <a:gd name="adj2" fmla="val -205097"/>
            </a:avLst>
          </a:prstGeom>
          <a:solidFill>
            <a:srgbClr val="00B050"/>
          </a:solidFill>
        </p:spPr>
        <p:style>
          <a:lnRef idx="1">
            <a:schemeClr val="dk1"/>
          </a:lnRef>
          <a:fillRef idx="3">
            <a:schemeClr val="dk1"/>
          </a:fillRef>
          <a:effectRef idx="2">
            <a:schemeClr val="dk1"/>
          </a:effectRef>
          <a:fontRef idx="minor">
            <a:schemeClr val="lt1"/>
          </a:fontRef>
        </p:style>
        <p:txBody>
          <a:bodyPr rtlCol="0" anchor="ctr"/>
          <a:lstStyle/>
          <a:p>
            <a:pPr algn="ctr"/>
            <a:r>
              <a:rPr lang="nb-NO" sz="2800" dirty="0"/>
              <a:t>Sier dere hei til hverandre på jobb?</a:t>
            </a:r>
          </a:p>
        </p:txBody>
      </p:sp>
      <p:sp>
        <p:nvSpPr>
          <p:cNvPr id="4" name="Tankeboble: sky 3">
            <a:extLst>
              <a:ext uri="{FF2B5EF4-FFF2-40B4-BE49-F238E27FC236}">
                <a16:creationId xmlns:a16="http://schemas.microsoft.com/office/drawing/2014/main" id="{D9962271-5461-4E65-A61E-6DC1841B4BE8}"/>
              </a:ext>
            </a:extLst>
          </p:cNvPr>
          <p:cNvSpPr/>
          <p:nvPr/>
        </p:nvSpPr>
        <p:spPr>
          <a:xfrm>
            <a:off x="1355888" y="5911190"/>
            <a:ext cx="9781674" cy="794084"/>
          </a:xfrm>
          <a:prstGeom prst="cloudCallout">
            <a:avLst>
              <a:gd name="adj1" fmla="val -39529"/>
              <a:gd name="adj2" fmla="val -672349"/>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Det relasjonelle klima på arbeidsplassen er summen av alle møtepunktene mellom enkeltmenneskene</a:t>
            </a:r>
          </a:p>
        </p:txBody>
      </p:sp>
    </p:spTree>
    <p:extLst>
      <p:ext uri="{BB962C8B-B14F-4D97-AF65-F5344CB8AC3E}">
        <p14:creationId xmlns:p14="http://schemas.microsoft.com/office/powerpoint/2010/main" val="21491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EEEF356-5813-44B7-9FB4-36D2B9E8A8A7}"/>
              </a:ext>
            </a:extLst>
          </p:cNvPr>
          <p:cNvPicPr>
            <a:picLocks noChangeAspect="1"/>
          </p:cNvPicPr>
          <p:nvPr/>
        </p:nvPicPr>
        <p:blipFill>
          <a:blip r:embed="rId2"/>
          <a:stretch>
            <a:fillRect/>
          </a:stretch>
        </p:blipFill>
        <p:spPr>
          <a:xfrm flipH="1">
            <a:off x="10085219" y="4348914"/>
            <a:ext cx="1915777" cy="2419350"/>
          </a:xfrm>
          <a:prstGeom prst="rect">
            <a:avLst/>
          </a:prstGeom>
        </p:spPr>
      </p:pic>
      <p:sp>
        <p:nvSpPr>
          <p:cNvPr id="4" name="Snakkeboble: rektangel med avrundede hjørner 3">
            <a:extLst>
              <a:ext uri="{FF2B5EF4-FFF2-40B4-BE49-F238E27FC236}">
                <a16:creationId xmlns:a16="http://schemas.microsoft.com/office/drawing/2014/main" id="{32E6317E-90A2-4F7B-86F4-9088B80C21BD}"/>
              </a:ext>
            </a:extLst>
          </p:cNvPr>
          <p:cNvSpPr/>
          <p:nvPr/>
        </p:nvSpPr>
        <p:spPr>
          <a:xfrm>
            <a:off x="361950" y="571500"/>
            <a:ext cx="11290300" cy="3352800"/>
          </a:xfrm>
          <a:prstGeom prst="wedgeRoundRectCallout">
            <a:avLst>
              <a:gd name="adj1" fmla="val 39311"/>
              <a:gd name="adj2" fmla="val 82755"/>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600"/>
              <a:t>FORKLAR</a:t>
            </a:r>
          </a:p>
        </p:txBody>
      </p:sp>
    </p:spTree>
    <p:extLst>
      <p:ext uri="{BB962C8B-B14F-4D97-AF65-F5344CB8AC3E}">
        <p14:creationId xmlns:p14="http://schemas.microsoft.com/office/powerpoint/2010/main" val="1122715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6" descr="Et bilde som inneholder tekst, grafisk design, tegnefilm&#10;&#10;Automatisk generert beskrivelse">
            <a:extLst>
              <a:ext uri="{FF2B5EF4-FFF2-40B4-BE49-F238E27FC236}">
                <a16:creationId xmlns:a16="http://schemas.microsoft.com/office/drawing/2014/main" id="{CA524D86-BF67-596C-0880-8C5832C0EA15}"/>
              </a:ext>
            </a:extLst>
          </p:cNvPr>
          <p:cNvPicPr>
            <a:picLocks noChangeAspect="1"/>
          </p:cNvPicPr>
          <p:nvPr/>
        </p:nvPicPr>
        <p:blipFill>
          <a:blip r:embed="rId3"/>
          <a:stretch>
            <a:fillRect/>
          </a:stretch>
        </p:blipFill>
        <p:spPr>
          <a:xfrm>
            <a:off x="3177294" y="1834855"/>
            <a:ext cx="6253037" cy="3710542"/>
          </a:xfrm>
          <a:prstGeom prst="rect">
            <a:avLst/>
          </a:prstGeom>
        </p:spPr>
      </p:pic>
      <p:pic>
        <p:nvPicPr>
          <p:cNvPr id="2" name="Picture 2">
            <a:extLst>
              <a:ext uri="{FF2B5EF4-FFF2-40B4-BE49-F238E27FC236}">
                <a16:creationId xmlns:a16="http://schemas.microsoft.com/office/drawing/2014/main" id="{36BF5B27-00BF-BD0F-2980-13499FC86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3194"/>
            <a:ext cx="12192000" cy="59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ankeboble: sky 4">
            <a:extLst>
              <a:ext uri="{FF2B5EF4-FFF2-40B4-BE49-F238E27FC236}">
                <a16:creationId xmlns:a16="http://schemas.microsoft.com/office/drawing/2014/main" id="{F0906B9F-CBC5-40F8-81DB-527E3EC4A462}"/>
              </a:ext>
            </a:extLst>
          </p:cNvPr>
          <p:cNvSpPr/>
          <p:nvPr/>
        </p:nvSpPr>
        <p:spPr>
          <a:xfrm>
            <a:off x="5827923" y="616319"/>
            <a:ext cx="2296569" cy="1285069"/>
          </a:xfrm>
          <a:prstGeom prst="cloudCallout">
            <a:avLst>
              <a:gd name="adj1" fmla="val -5003"/>
              <a:gd name="adj2" fmla="val 69046"/>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600" dirty="0"/>
              <a:t>Dette  gir meg energi i jobben.</a:t>
            </a:r>
          </a:p>
        </p:txBody>
      </p:sp>
      <p:sp>
        <p:nvSpPr>
          <p:cNvPr id="6" name="Tankeboble: sky 5">
            <a:extLst>
              <a:ext uri="{FF2B5EF4-FFF2-40B4-BE49-F238E27FC236}">
                <a16:creationId xmlns:a16="http://schemas.microsoft.com/office/drawing/2014/main" id="{1A985377-4034-4D32-9AEB-69C72582E927}"/>
              </a:ext>
            </a:extLst>
          </p:cNvPr>
          <p:cNvSpPr/>
          <p:nvPr/>
        </p:nvSpPr>
        <p:spPr>
          <a:xfrm>
            <a:off x="8597768" y="779817"/>
            <a:ext cx="3289431" cy="1311985"/>
          </a:xfrm>
          <a:prstGeom prst="cloudCallout">
            <a:avLst>
              <a:gd name="adj1" fmla="val -48625"/>
              <a:gd name="adj2" fmla="val 68555"/>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600" dirty="0"/>
              <a:t>Jeg tar andre på fersken i å gjøre en god jobb – og sier det til personen.</a:t>
            </a:r>
          </a:p>
        </p:txBody>
      </p:sp>
      <p:sp>
        <p:nvSpPr>
          <p:cNvPr id="7" name="Tankeboble: sky 6">
            <a:extLst>
              <a:ext uri="{FF2B5EF4-FFF2-40B4-BE49-F238E27FC236}">
                <a16:creationId xmlns:a16="http://schemas.microsoft.com/office/drawing/2014/main" id="{B3F8208F-A827-488B-9DE6-0F434B5095A2}"/>
              </a:ext>
            </a:extLst>
          </p:cNvPr>
          <p:cNvSpPr/>
          <p:nvPr/>
        </p:nvSpPr>
        <p:spPr>
          <a:xfrm>
            <a:off x="9702189" y="2343421"/>
            <a:ext cx="2435624" cy="1129747"/>
          </a:xfrm>
          <a:prstGeom prst="cloudCallout">
            <a:avLst>
              <a:gd name="adj1" fmla="val -53856"/>
              <a:gd name="adj2" fmla="val 4441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Dette kan jeg påvirke i min jobbhverdag.</a:t>
            </a:r>
          </a:p>
        </p:txBody>
      </p:sp>
      <p:sp>
        <p:nvSpPr>
          <p:cNvPr id="8" name="Tankeboble: sky 7">
            <a:extLst>
              <a:ext uri="{FF2B5EF4-FFF2-40B4-BE49-F238E27FC236}">
                <a16:creationId xmlns:a16="http://schemas.microsoft.com/office/drawing/2014/main" id="{F8775275-E3F4-44B5-A01E-0DEEEA3B2C43}"/>
              </a:ext>
            </a:extLst>
          </p:cNvPr>
          <p:cNvSpPr/>
          <p:nvPr/>
        </p:nvSpPr>
        <p:spPr>
          <a:xfrm>
            <a:off x="9872054" y="4384713"/>
            <a:ext cx="2240992" cy="2248418"/>
          </a:xfrm>
          <a:prstGeom prst="cloudCallout">
            <a:avLst>
              <a:gd name="adj1" fmla="val -65038"/>
              <a:gd name="adj2" fmla="val -3524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Dette kan jeg ta i bruk i min jobb/dette kan jeg bli utfordret på å utvikle meg innenfor.</a:t>
            </a:r>
          </a:p>
        </p:txBody>
      </p:sp>
      <p:sp>
        <p:nvSpPr>
          <p:cNvPr id="9" name="Tankeboble: sky 8">
            <a:extLst>
              <a:ext uri="{FF2B5EF4-FFF2-40B4-BE49-F238E27FC236}">
                <a16:creationId xmlns:a16="http://schemas.microsoft.com/office/drawing/2014/main" id="{5C490E97-892B-457D-876F-59E9C996AE22}"/>
              </a:ext>
            </a:extLst>
          </p:cNvPr>
          <p:cNvSpPr/>
          <p:nvPr/>
        </p:nvSpPr>
        <p:spPr>
          <a:xfrm>
            <a:off x="6610120" y="5761599"/>
            <a:ext cx="3092069" cy="943587"/>
          </a:xfrm>
          <a:prstGeom prst="cloudCallout">
            <a:avLst>
              <a:gd name="adj1" fmla="val -22906"/>
              <a:gd name="adj2" fmla="val -9172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Jeg viser retning, gir mening og ser den enkelte.</a:t>
            </a:r>
          </a:p>
        </p:txBody>
      </p:sp>
      <p:sp>
        <p:nvSpPr>
          <p:cNvPr id="10" name="Tankeboble: sky 9">
            <a:extLst>
              <a:ext uri="{FF2B5EF4-FFF2-40B4-BE49-F238E27FC236}">
                <a16:creationId xmlns:a16="http://schemas.microsoft.com/office/drawing/2014/main" id="{1C8D7BAD-4507-4817-ACFA-DE602D7B6D42}"/>
              </a:ext>
            </a:extLst>
          </p:cNvPr>
          <p:cNvSpPr/>
          <p:nvPr/>
        </p:nvSpPr>
        <p:spPr>
          <a:xfrm>
            <a:off x="2167568" y="5692832"/>
            <a:ext cx="4222235" cy="1081119"/>
          </a:xfrm>
          <a:prstGeom prst="cloudCallout">
            <a:avLst>
              <a:gd name="adj1" fmla="val 30604"/>
              <a:gd name="adj2" fmla="val -8798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Jeg vet hva som er forventet av meg i min jobb og hva jeg kan bestemme/beslutte. </a:t>
            </a:r>
          </a:p>
        </p:txBody>
      </p:sp>
      <p:sp>
        <p:nvSpPr>
          <p:cNvPr id="11" name="Tankeboble: sky 10">
            <a:extLst>
              <a:ext uri="{FF2B5EF4-FFF2-40B4-BE49-F238E27FC236}">
                <a16:creationId xmlns:a16="http://schemas.microsoft.com/office/drawing/2014/main" id="{1603DBE5-1E8A-439C-A29F-21C4602BE492}"/>
              </a:ext>
            </a:extLst>
          </p:cNvPr>
          <p:cNvSpPr/>
          <p:nvPr/>
        </p:nvSpPr>
        <p:spPr>
          <a:xfrm>
            <a:off x="211200" y="4674542"/>
            <a:ext cx="2700989" cy="1456901"/>
          </a:xfrm>
          <a:prstGeom prst="cloudCallout">
            <a:avLst>
              <a:gd name="adj1" fmla="val 70985"/>
              <a:gd name="adj2" fmla="val -4165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Jeg får lært meg det jeg trenger for å kunne levere godt på jobb nå og fremover..</a:t>
            </a:r>
          </a:p>
        </p:txBody>
      </p:sp>
      <p:sp>
        <p:nvSpPr>
          <p:cNvPr id="12" name="Tankeboble: sky 11">
            <a:extLst>
              <a:ext uri="{FF2B5EF4-FFF2-40B4-BE49-F238E27FC236}">
                <a16:creationId xmlns:a16="http://schemas.microsoft.com/office/drawing/2014/main" id="{A9FC0572-D3C8-4E97-B620-5997D47C962C}"/>
              </a:ext>
            </a:extLst>
          </p:cNvPr>
          <p:cNvSpPr/>
          <p:nvPr/>
        </p:nvSpPr>
        <p:spPr>
          <a:xfrm>
            <a:off x="54187" y="2718324"/>
            <a:ext cx="2700989" cy="1988367"/>
          </a:xfrm>
          <a:prstGeom prst="cloudCallout">
            <a:avLst>
              <a:gd name="adj1" fmla="val 64234"/>
              <a:gd name="adj2" fmla="val 18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Jeg våger å gjøre ting jeg ikke har gjort før, og gjøre ting på en annen måte enn jeg har gjort før. </a:t>
            </a:r>
          </a:p>
        </p:txBody>
      </p:sp>
      <p:sp>
        <p:nvSpPr>
          <p:cNvPr id="13" name="Tankeboble: sky 12">
            <a:extLst>
              <a:ext uri="{FF2B5EF4-FFF2-40B4-BE49-F238E27FC236}">
                <a16:creationId xmlns:a16="http://schemas.microsoft.com/office/drawing/2014/main" id="{158B2066-B8D8-402F-A042-4C97BC6927EC}"/>
              </a:ext>
            </a:extLst>
          </p:cNvPr>
          <p:cNvSpPr/>
          <p:nvPr/>
        </p:nvSpPr>
        <p:spPr>
          <a:xfrm>
            <a:off x="54186" y="834651"/>
            <a:ext cx="2700989" cy="1867678"/>
          </a:xfrm>
          <a:prstGeom prst="cloudCallout">
            <a:avLst>
              <a:gd name="adj1" fmla="val 65275"/>
              <a:gd name="adj2" fmla="val 4935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Jeg tør å stille spørsmål, jeg tør å be om hjelp, ta i mot hjelp, lære av feil og hjelpe andre. </a:t>
            </a:r>
          </a:p>
        </p:txBody>
      </p:sp>
      <p:sp>
        <p:nvSpPr>
          <p:cNvPr id="14" name="Tankeboble: sky 13">
            <a:extLst>
              <a:ext uri="{FF2B5EF4-FFF2-40B4-BE49-F238E27FC236}">
                <a16:creationId xmlns:a16="http://schemas.microsoft.com/office/drawing/2014/main" id="{1F6DD564-3AAC-47B5-8E6B-052789F2D05A}"/>
              </a:ext>
            </a:extLst>
          </p:cNvPr>
          <p:cNvSpPr/>
          <p:nvPr/>
        </p:nvSpPr>
        <p:spPr>
          <a:xfrm>
            <a:off x="2707763" y="556430"/>
            <a:ext cx="2700989" cy="1456901"/>
          </a:xfrm>
          <a:prstGeom prst="cloudCallout">
            <a:avLst>
              <a:gd name="adj1" fmla="val 42025"/>
              <a:gd name="adj2" fmla="val 52608"/>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00" dirty="0"/>
              <a:t>Jeg vet at jeg gjør en jobb som har betydning for flere enn meg selv.</a:t>
            </a:r>
          </a:p>
        </p:txBody>
      </p:sp>
      <p:sp>
        <p:nvSpPr>
          <p:cNvPr id="16" name="Tittel 1">
            <a:extLst>
              <a:ext uri="{FF2B5EF4-FFF2-40B4-BE49-F238E27FC236}">
                <a16:creationId xmlns:a16="http://schemas.microsoft.com/office/drawing/2014/main" id="{56703806-9F5C-B640-2478-7F01EDB71470}"/>
              </a:ext>
            </a:extLst>
          </p:cNvPr>
          <p:cNvSpPr txBox="1">
            <a:spLocks/>
          </p:cNvSpPr>
          <p:nvPr/>
        </p:nvSpPr>
        <p:spPr>
          <a:xfrm>
            <a:off x="-73572" y="24926"/>
            <a:ext cx="12265572" cy="72618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a:lstStyle>
          <a:p>
            <a:pPr algn="ctr"/>
            <a:r>
              <a:rPr lang="nb-NO" sz="3200" i="1">
                <a:solidFill>
                  <a:srgbClr val="002060"/>
                </a:solidFill>
              </a:rPr>
              <a:t>Sammenhenger</a:t>
            </a:r>
            <a:r>
              <a:rPr lang="nb-NO" sz="2800">
                <a:solidFill>
                  <a:srgbClr val="002060"/>
                </a:solidFill>
              </a:rPr>
              <a:t> mellom 10-FAKTOR og læring, utvikling og endring? </a:t>
            </a:r>
            <a:endParaRPr lang="nb-NO" sz="2800" dirty="0">
              <a:solidFill>
                <a:srgbClr val="002060"/>
              </a:solidFill>
            </a:endParaRPr>
          </a:p>
        </p:txBody>
      </p:sp>
    </p:spTree>
    <p:extLst>
      <p:ext uri="{BB962C8B-B14F-4D97-AF65-F5344CB8AC3E}">
        <p14:creationId xmlns:p14="http://schemas.microsoft.com/office/powerpoint/2010/main" val="412849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circle(in)">
                                      <p:cBhvr>
                                        <p:cTn id="5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person, Menneskeansikt, smil&#10;&#10;Automatisk generert beskrivelse">
            <a:extLst>
              <a:ext uri="{FF2B5EF4-FFF2-40B4-BE49-F238E27FC236}">
                <a16:creationId xmlns:a16="http://schemas.microsoft.com/office/drawing/2014/main" id="{F0DEE84E-D41E-10A6-6773-2AC4ADEDB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559" y="368328"/>
            <a:ext cx="7608528" cy="5071856"/>
          </a:xfrm>
          <a:prstGeom prst="rect">
            <a:avLst/>
          </a:prstGeom>
        </p:spPr>
      </p:pic>
      <p:sp>
        <p:nvSpPr>
          <p:cNvPr id="4" name="TekstSylinder 3">
            <a:extLst>
              <a:ext uri="{FF2B5EF4-FFF2-40B4-BE49-F238E27FC236}">
                <a16:creationId xmlns:a16="http://schemas.microsoft.com/office/drawing/2014/main" id="{36B26DAA-3D59-12D7-9B7F-FC02DCC129EF}"/>
              </a:ext>
            </a:extLst>
          </p:cNvPr>
          <p:cNvSpPr txBox="1"/>
          <p:nvPr/>
        </p:nvSpPr>
        <p:spPr>
          <a:xfrm>
            <a:off x="3964641" y="5723529"/>
            <a:ext cx="6423212" cy="646331"/>
          </a:xfrm>
          <a:prstGeom prst="rect">
            <a:avLst/>
          </a:prstGeom>
          <a:noFill/>
        </p:spPr>
        <p:txBody>
          <a:bodyPr wrap="square">
            <a:spAutoFit/>
          </a:bodyPr>
          <a:lstStyle/>
          <a:p>
            <a:r>
              <a:rPr lang="nb-NO" sz="1800" dirty="0">
                <a:effectLst/>
                <a:latin typeface="Open Sans" panose="020B0606030504020204" pitchFamily="34" charset="0"/>
                <a:ea typeface="Calibri" panose="020F0502020204030204" pitchFamily="34" charset="0"/>
              </a:rPr>
              <a:t> </a:t>
            </a:r>
            <a:endParaRPr lang="nb-NO" sz="1800" dirty="0">
              <a:effectLst/>
              <a:latin typeface="Calibri" panose="020F0502020204030204" pitchFamily="34" charset="0"/>
              <a:ea typeface="Calibri" panose="020F0502020204030204" pitchFamily="34" charset="0"/>
            </a:endParaRPr>
          </a:p>
          <a:p>
            <a:r>
              <a:rPr lang="nb-NO" sz="1800" u="sng" dirty="0">
                <a:solidFill>
                  <a:srgbClr val="0563C1"/>
                </a:solidFill>
                <a:effectLst/>
                <a:latin typeface="Open Sans" panose="020B0606030504020204" pitchFamily="34" charset="0"/>
                <a:ea typeface="Calibri" panose="020F0502020204030204" pitchFamily="34" charset="0"/>
                <a:hlinkClick r:id="rId3"/>
              </a:rPr>
              <a:t>https://vimeo.com/881413799?share=copy</a:t>
            </a:r>
            <a:endParaRPr lang="nb-NO" dirty="0"/>
          </a:p>
        </p:txBody>
      </p:sp>
    </p:spTree>
    <p:extLst>
      <p:ext uri="{BB962C8B-B14F-4D97-AF65-F5344CB8AC3E}">
        <p14:creationId xmlns:p14="http://schemas.microsoft.com/office/powerpoint/2010/main" val="718472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8E1D7FB-C388-617F-43C2-261D65A32BB1}"/>
              </a:ext>
            </a:extLst>
          </p:cNvPr>
          <p:cNvPicPr>
            <a:picLocks noChangeAspect="1"/>
          </p:cNvPicPr>
          <p:nvPr/>
        </p:nvPicPr>
        <p:blipFill>
          <a:blip r:embed="rId2"/>
          <a:stretch>
            <a:fillRect/>
          </a:stretch>
        </p:blipFill>
        <p:spPr>
          <a:xfrm>
            <a:off x="7076346" y="0"/>
            <a:ext cx="5115654" cy="6858000"/>
          </a:xfrm>
          <a:prstGeom prst="rect">
            <a:avLst/>
          </a:prstGeom>
        </p:spPr>
      </p:pic>
      <p:sp>
        <p:nvSpPr>
          <p:cNvPr id="4" name="TekstSylinder 3">
            <a:extLst>
              <a:ext uri="{FF2B5EF4-FFF2-40B4-BE49-F238E27FC236}">
                <a16:creationId xmlns:a16="http://schemas.microsoft.com/office/drawing/2014/main" id="{C617AB77-DA3D-B495-0853-05A4B22D72E9}"/>
              </a:ext>
            </a:extLst>
          </p:cNvPr>
          <p:cNvSpPr txBox="1"/>
          <p:nvPr/>
        </p:nvSpPr>
        <p:spPr>
          <a:xfrm>
            <a:off x="800507" y="1012954"/>
            <a:ext cx="5311740" cy="4832092"/>
          </a:xfrm>
          <a:prstGeom prst="rect">
            <a:avLst/>
          </a:prstGeom>
          <a:noFill/>
        </p:spPr>
        <p:txBody>
          <a:bodyPr wrap="square" rtlCol="0">
            <a:spAutoFit/>
          </a:bodyPr>
          <a:lstStyle/>
          <a:p>
            <a:r>
              <a:rPr lang="nb-NO" sz="3200" b="1" dirty="0"/>
              <a:t>De 10 faktorene:</a:t>
            </a:r>
          </a:p>
          <a:p>
            <a:endParaRPr lang="nb-NO" dirty="0"/>
          </a:p>
          <a:p>
            <a:pPr marL="342900" indent="-342900">
              <a:buFont typeface="+mj-lt"/>
              <a:buAutoNum type="arabicPeriod"/>
            </a:pPr>
            <a:r>
              <a:rPr lang="nb-NO" sz="2400" dirty="0"/>
              <a:t>Indre motivasjon</a:t>
            </a:r>
          </a:p>
          <a:p>
            <a:pPr marL="342900" indent="-342900">
              <a:buFont typeface="+mj-lt"/>
              <a:buAutoNum type="arabicPeriod"/>
            </a:pPr>
            <a:r>
              <a:rPr lang="nb-NO" sz="2400" dirty="0"/>
              <a:t>Mestringstro</a:t>
            </a:r>
          </a:p>
          <a:p>
            <a:pPr marL="342900" indent="-342900">
              <a:buFont typeface="+mj-lt"/>
              <a:buAutoNum type="arabicPeriod"/>
            </a:pPr>
            <a:r>
              <a:rPr lang="nb-NO" sz="2400" dirty="0"/>
              <a:t>Autonomi</a:t>
            </a:r>
          </a:p>
          <a:p>
            <a:pPr marL="342900" indent="-342900">
              <a:buFont typeface="+mj-lt"/>
              <a:buAutoNum type="arabicPeriod"/>
            </a:pPr>
            <a:r>
              <a:rPr lang="nb-NO" sz="2400" dirty="0"/>
              <a:t>Kompetansemobilisering</a:t>
            </a:r>
          </a:p>
          <a:p>
            <a:pPr marL="342900" indent="-342900">
              <a:buFont typeface="+mj-lt"/>
              <a:buAutoNum type="arabicPeriod"/>
            </a:pPr>
            <a:r>
              <a:rPr lang="nb-NO" sz="2400" dirty="0"/>
              <a:t>Mestringsorientert ledelse</a:t>
            </a:r>
          </a:p>
          <a:p>
            <a:pPr marL="342900" indent="-342900">
              <a:buFont typeface="+mj-lt"/>
              <a:buAutoNum type="arabicPeriod"/>
            </a:pPr>
            <a:r>
              <a:rPr lang="nb-NO" sz="2400" dirty="0"/>
              <a:t>Rolleklarhet</a:t>
            </a:r>
          </a:p>
          <a:p>
            <a:pPr marL="342900" indent="-342900">
              <a:buFont typeface="+mj-lt"/>
              <a:buAutoNum type="arabicPeriod"/>
            </a:pPr>
            <a:r>
              <a:rPr lang="nb-NO" sz="2400" dirty="0"/>
              <a:t>Relevant kompetanseutvikling</a:t>
            </a:r>
          </a:p>
          <a:p>
            <a:pPr marL="342900" indent="-342900">
              <a:buFont typeface="+mj-lt"/>
              <a:buAutoNum type="arabicPeriod"/>
            </a:pPr>
            <a:r>
              <a:rPr lang="nb-NO" sz="2400" dirty="0"/>
              <a:t>Fleksibilitetsvilje</a:t>
            </a:r>
          </a:p>
          <a:p>
            <a:pPr marL="342900" indent="-342900">
              <a:buFont typeface="+mj-lt"/>
              <a:buAutoNum type="arabicPeriod"/>
            </a:pPr>
            <a:r>
              <a:rPr lang="nb-NO" sz="2400" dirty="0"/>
              <a:t>Mestringsklima</a:t>
            </a:r>
          </a:p>
          <a:p>
            <a:pPr marL="342900" indent="-342900">
              <a:buFont typeface="+mj-lt"/>
              <a:buAutoNum type="arabicPeriod"/>
            </a:pPr>
            <a:r>
              <a:rPr lang="nb-NO" sz="2400" dirty="0"/>
              <a:t>Prososial motivasjon</a:t>
            </a:r>
          </a:p>
          <a:p>
            <a:pPr marL="342900" indent="-342900">
              <a:buFont typeface="+mj-lt"/>
              <a:buAutoNum type="arabicPeriod"/>
            </a:pPr>
            <a:endParaRPr lang="nb-NO" dirty="0"/>
          </a:p>
        </p:txBody>
      </p:sp>
      <p:sp>
        <p:nvSpPr>
          <p:cNvPr id="6" name="TekstSylinder 5">
            <a:extLst>
              <a:ext uri="{FF2B5EF4-FFF2-40B4-BE49-F238E27FC236}">
                <a16:creationId xmlns:a16="http://schemas.microsoft.com/office/drawing/2014/main" id="{3F8D4DBA-B2B6-3A31-D7D0-564CD8507E5C}"/>
              </a:ext>
            </a:extLst>
          </p:cNvPr>
          <p:cNvSpPr txBox="1"/>
          <p:nvPr/>
        </p:nvSpPr>
        <p:spPr>
          <a:xfrm>
            <a:off x="871551" y="6062021"/>
            <a:ext cx="6097712" cy="369332"/>
          </a:xfrm>
          <a:prstGeom prst="rect">
            <a:avLst/>
          </a:prstGeom>
          <a:noFill/>
        </p:spPr>
        <p:txBody>
          <a:bodyPr wrap="square">
            <a:spAutoFit/>
          </a:bodyPr>
          <a:lstStyle/>
          <a:p>
            <a:r>
              <a:rPr lang="nb-NO" dirty="0">
                <a:hlinkClick r:id="rId3"/>
              </a:rPr>
              <a:t>Bilder og plakater | 10FAKTOR</a:t>
            </a:r>
            <a:endParaRPr lang="nb-NO" dirty="0"/>
          </a:p>
        </p:txBody>
      </p:sp>
    </p:spTree>
    <p:extLst>
      <p:ext uri="{BB962C8B-B14F-4D97-AF65-F5344CB8AC3E}">
        <p14:creationId xmlns:p14="http://schemas.microsoft.com/office/powerpoint/2010/main" val="78110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44169" y="-84550"/>
            <a:ext cx="9966651" cy="1285069"/>
          </a:xfrm>
        </p:spPr>
        <p:txBody>
          <a:bodyPr>
            <a:normAutofit/>
          </a:bodyPr>
          <a:lstStyle/>
          <a:p>
            <a:r>
              <a:rPr lang="nb-NO" sz="4800" b="1" dirty="0"/>
              <a:t>Hva slags undersøkelse er dette?</a:t>
            </a:r>
          </a:p>
        </p:txBody>
      </p:sp>
      <p:sp>
        <p:nvSpPr>
          <p:cNvPr id="3" name="Plassholder for innhold 2"/>
          <p:cNvSpPr>
            <a:spLocks noGrp="1"/>
          </p:cNvSpPr>
          <p:nvPr>
            <p:ph type="body" sz="quarter" idx="10"/>
          </p:nvPr>
        </p:nvSpPr>
        <p:spPr>
          <a:xfrm>
            <a:off x="910487" y="974592"/>
            <a:ext cx="10961318" cy="3816350"/>
          </a:xfrm>
        </p:spPr>
        <p:txBody>
          <a:bodyPr>
            <a:normAutofit fontScale="25000" lnSpcReduction="20000"/>
          </a:bodyPr>
          <a:lstStyle/>
          <a:p>
            <a:endParaRPr lang="nb-NO" sz="3200" dirty="0">
              <a:latin typeface="+mn-lt"/>
            </a:endParaRPr>
          </a:p>
          <a:p>
            <a:pPr marL="0" indent="0">
              <a:lnSpc>
                <a:spcPct val="120000"/>
              </a:lnSpc>
              <a:spcBef>
                <a:spcPts val="0"/>
              </a:spcBef>
              <a:buNone/>
            </a:pPr>
            <a:r>
              <a:rPr lang="nb-NO" sz="7200" b="1" dirty="0">
                <a:latin typeface="+mn-lt"/>
              </a:rPr>
              <a:t>Forskningsbasert</a:t>
            </a:r>
            <a:r>
              <a:rPr lang="nb-NO" sz="7200" dirty="0">
                <a:latin typeface="+mn-lt"/>
              </a:rPr>
              <a:t>:</a:t>
            </a:r>
          </a:p>
          <a:p>
            <a:pPr>
              <a:lnSpc>
                <a:spcPct val="120000"/>
              </a:lnSpc>
              <a:spcBef>
                <a:spcPts val="0"/>
              </a:spcBef>
            </a:pPr>
            <a:r>
              <a:rPr lang="nb-NO" sz="7200" dirty="0">
                <a:latin typeface="+mn-lt"/>
              </a:rPr>
              <a:t>10 faktorer, som er dokumentert viktige for jobbmotivasjon, jobbprestasjon og resultat.</a:t>
            </a:r>
          </a:p>
          <a:p>
            <a:pPr>
              <a:lnSpc>
                <a:spcPct val="120000"/>
              </a:lnSpc>
              <a:spcBef>
                <a:spcPts val="0"/>
              </a:spcBef>
            </a:pPr>
            <a:r>
              <a:rPr lang="nb-NO" sz="6400" dirty="0">
                <a:latin typeface="+mn-lt"/>
              </a:rPr>
              <a:t>Ikke </a:t>
            </a:r>
            <a:r>
              <a:rPr lang="nb-NO" sz="6400" dirty="0">
                <a:latin typeface="+mn-lt"/>
                <a:ea typeface="Calibri" panose="020F0502020204030204" pitchFamily="34" charset="0"/>
              </a:rPr>
              <a:t>en arbeidsmiljøundersøkelse, i lovens forstand.  Egen HMS-undersøkelse på www.10faktor.no som dekker dette. </a:t>
            </a:r>
          </a:p>
          <a:p>
            <a:pPr>
              <a:lnSpc>
                <a:spcPct val="120000"/>
              </a:lnSpc>
              <a:spcBef>
                <a:spcPts val="0"/>
              </a:spcBef>
            </a:pPr>
            <a:r>
              <a:rPr lang="nb-NO" sz="7200" dirty="0">
                <a:latin typeface="+mn-lt"/>
              </a:rPr>
              <a:t>Basert på nasjonal og internasjonal forskning.</a:t>
            </a:r>
          </a:p>
          <a:p>
            <a:pPr>
              <a:lnSpc>
                <a:spcPct val="120000"/>
              </a:lnSpc>
              <a:spcBef>
                <a:spcPts val="0"/>
              </a:spcBef>
            </a:pPr>
            <a:r>
              <a:rPr lang="nb-NO" sz="7200" dirty="0">
                <a:latin typeface="+mn-lt"/>
              </a:rPr>
              <a:t>Fagansvarlig er professor Linda Lai.</a:t>
            </a:r>
          </a:p>
          <a:p>
            <a:pPr marL="0" indent="0">
              <a:lnSpc>
                <a:spcPct val="120000"/>
              </a:lnSpc>
              <a:spcBef>
                <a:spcPts val="0"/>
              </a:spcBef>
              <a:buNone/>
            </a:pPr>
            <a:endParaRPr lang="nb-NO" sz="7200" dirty="0">
              <a:solidFill>
                <a:srgbClr val="FF0000"/>
              </a:solidFill>
              <a:latin typeface="+mn-lt"/>
            </a:endParaRPr>
          </a:p>
          <a:p>
            <a:pPr marL="0" indent="0">
              <a:lnSpc>
                <a:spcPct val="120000"/>
              </a:lnSpc>
              <a:spcBef>
                <a:spcPts val="0"/>
              </a:spcBef>
              <a:buNone/>
            </a:pPr>
            <a:r>
              <a:rPr lang="nb-NO" sz="7200" b="1" dirty="0">
                <a:latin typeface="+mn-lt"/>
              </a:rPr>
              <a:t>Fokusert og avgrenset: </a:t>
            </a:r>
            <a:endParaRPr lang="nb-NO" sz="7200" dirty="0">
              <a:latin typeface="+mn-lt"/>
            </a:endParaRPr>
          </a:p>
          <a:p>
            <a:pPr marL="0" indent="0">
              <a:lnSpc>
                <a:spcPct val="120000"/>
              </a:lnSpc>
              <a:spcBef>
                <a:spcPts val="0"/>
              </a:spcBef>
              <a:buNone/>
            </a:pPr>
            <a:r>
              <a:rPr lang="nb-NO" sz="7200" dirty="0">
                <a:latin typeface="+mn-lt"/>
              </a:rPr>
              <a:t>10 faktorer, som måles av til sammen 36 påstander.</a:t>
            </a:r>
          </a:p>
          <a:p>
            <a:pPr>
              <a:lnSpc>
                <a:spcPct val="120000"/>
              </a:lnSpc>
              <a:spcBef>
                <a:spcPts val="0"/>
              </a:spcBef>
            </a:pPr>
            <a:r>
              <a:rPr lang="nb-NO" sz="7200" dirty="0">
                <a:latin typeface="+mn-lt"/>
              </a:rPr>
              <a:t>Ca. 10 minutter å svare.</a:t>
            </a:r>
          </a:p>
          <a:p>
            <a:pPr marL="0" indent="0">
              <a:lnSpc>
                <a:spcPct val="120000"/>
              </a:lnSpc>
              <a:spcBef>
                <a:spcPts val="0"/>
              </a:spcBef>
              <a:buNone/>
            </a:pPr>
            <a:endParaRPr lang="nb-NO" sz="7200" dirty="0">
              <a:latin typeface="+mn-lt"/>
            </a:endParaRPr>
          </a:p>
          <a:p>
            <a:pPr marL="0" indent="0">
              <a:lnSpc>
                <a:spcPct val="120000"/>
              </a:lnSpc>
              <a:spcBef>
                <a:spcPts val="0"/>
              </a:spcBef>
              <a:buNone/>
            </a:pPr>
            <a:r>
              <a:rPr lang="nb-NO" sz="7200" b="1" dirty="0">
                <a:latin typeface="+mn-lt"/>
              </a:rPr>
              <a:t>Medarbeiderskaps- , ledelses- og organisasjonsorientert </a:t>
            </a:r>
          </a:p>
          <a:p>
            <a:pPr marL="0" indent="0">
              <a:lnSpc>
                <a:spcPct val="120000"/>
              </a:lnSpc>
              <a:spcBef>
                <a:spcPts val="0"/>
              </a:spcBef>
              <a:buNone/>
            </a:pPr>
            <a:r>
              <a:rPr lang="nb-NO" sz="7200" b="1" i="1" dirty="0">
                <a:solidFill>
                  <a:srgbClr val="FF0000"/>
                </a:solidFill>
                <a:latin typeface="+mn-lt"/>
              </a:rPr>
              <a:t>Interaksjonen er avgjørende</a:t>
            </a:r>
            <a:r>
              <a:rPr lang="nb-NO" sz="7200" dirty="0">
                <a:latin typeface="+mn-lt"/>
              </a:rPr>
              <a:t>.  </a:t>
            </a:r>
            <a:r>
              <a:rPr lang="nb-NO" sz="7200" i="1" dirty="0">
                <a:latin typeface="+mn-lt"/>
              </a:rPr>
              <a:t>Både medarbeidere og ledere kan påvirke faktorene</a:t>
            </a:r>
            <a:r>
              <a:rPr lang="nb-NO" sz="7200" dirty="0">
                <a:latin typeface="+mn-lt"/>
              </a:rPr>
              <a:t>. </a:t>
            </a:r>
          </a:p>
          <a:p>
            <a:pPr marL="0" indent="0">
              <a:lnSpc>
                <a:spcPct val="120000"/>
              </a:lnSpc>
              <a:spcBef>
                <a:spcPts val="0"/>
              </a:spcBef>
              <a:buNone/>
            </a:pPr>
            <a:endParaRPr lang="nb-NO" sz="7200" b="1" dirty="0">
              <a:solidFill>
                <a:srgbClr val="00B050"/>
              </a:solidFill>
              <a:latin typeface="+mn-lt"/>
            </a:endParaRPr>
          </a:p>
          <a:p>
            <a:pPr marL="0" indent="0">
              <a:lnSpc>
                <a:spcPct val="120000"/>
              </a:lnSpc>
              <a:spcBef>
                <a:spcPts val="0"/>
              </a:spcBef>
              <a:buNone/>
            </a:pPr>
            <a:r>
              <a:rPr lang="nb-NO" sz="7200" b="1" dirty="0">
                <a:solidFill>
                  <a:srgbClr val="00B050"/>
                </a:solidFill>
                <a:latin typeface="+mn-lt"/>
              </a:rPr>
              <a:t>Utviklingsorientert </a:t>
            </a:r>
          </a:p>
          <a:p>
            <a:pPr>
              <a:lnSpc>
                <a:spcPct val="120000"/>
              </a:lnSpc>
              <a:spcBef>
                <a:spcPts val="0"/>
              </a:spcBef>
            </a:pPr>
            <a:r>
              <a:rPr lang="nb-NO" sz="7200" dirty="0">
                <a:latin typeface="+mn-lt"/>
              </a:rPr>
              <a:t>10-FAKTOR danner grunnlag for medarbeider-, organisasjons- og lederutvikling.</a:t>
            </a:r>
            <a:br>
              <a:rPr lang="nb-NO" sz="7200" dirty="0">
                <a:latin typeface="+mn-lt"/>
              </a:rPr>
            </a:br>
            <a:r>
              <a:rPr lang="nb-NO" sz="7200" dirty="0">
                <a:latin typeface="+mn-lt"/>
              </a:rPr>
              <a:t>10-FAKTOR måler </a:t>
            </a:r>
            <a:r>
              <a:rPr lang="nb-NO" sz="7200" u="sng" dirty="0">
                <a:solidFill>
                  <a:srgbClr val="00B050"/>
                </a:solidFill>
                <a:latin typeface="+mn-lt"/>
              </a:rPr>
              <a:t>holdninger og oppfatninger </a:t>
            </a:r>
            <a:r>
              <a:rPr lang="nb-NO" sz="7200" dirty="0">
                <a:latin typeface="+mn-lt"/>
              </a:rPr>
              <a:t>som påvirker ytelse og resultat, og som kan </a:t>
            </a:r>
            <a:r>
              <a:rPr lang="nb-NO" sz="7200" b="1" dirty="0">
                <a:solidFill>
                  <a:srgbClr val="FF0000"/>
                </a:solidFill>
                <a:latin typeface="+mn-lt"/>
              </a:rPr>
              <a:t>utvikles</a:t>
            </a:r>
            <a:r>
              <a:rPr lang="nb-NO" sz="7200" b="1" dirty="0">
                <a:latin typeface="+mn-lt"/>
              </a:rPr>
              <a:t>. </a:t>
            </a:r>
          </a:p>
          <a:p>
            <a:pPr>
              <a:lnSpc>
                <a:spcPct val="120000"/>
              </a:lnSpc>
              <a:spcBef>
                <a:spcPts val="0"/>
              </a:spcBef>
            </a:pPr>
            <a:r>
              <a:rPr lang="nb-NO" sz="7200" dirty="0">
                <a:latin typeface="+mn-lt"/>
                <a:ea typeface="Calibri" panose="020F0502020204030204" pitchFamily="34" charset="0"/>
              </a:rPr>
              <a:t>Et organisasjonsutviklingsverktøy og et lederverktøy som legger vekt på faktorer som kan ha positiv innvirkning på arbeidsmiljøet. Men det er ikke det siste vi måler. </a:t>
            </a:r>
            <a:br>
              <a:rPr lang="nb-NO" sz="7200" dirty="0">
                <a:latin typeface="Calibri" panose="020F0502020204030204" pitchFamily="34" charset="0"/>
                <a:ea typeface="Calibri" panose="020F0502020204030204" pitchFamily="34" charset="0"/>
              </a:rPr>
            </a:br>
            <a:endParaRPr lang="nb-NO" sz="7200" b="1" dirty="0">
              <a:latin typeface="Calibri"/>
            </a:endParaRPr>
          </a:p>
          <a:p>
            <a:endParaRPr lang="nb-NO" dirty="0"/>
          </a:p>
        </p:txBody>
      </p:sp>
      <p:sp>
        <p:nvSpPr>
          <p:cNvPr id="9" name="TekstSylinder 8"/>
          <p:cNvSpPr txBox="1"/>
          <p:nvPr/>
        </p:nvSpPr>
        <p:spPr>
          <a:xfrm>
            <a:off x="7735764" y="6434613"/>
            <a:ext cx="4824536" cy="276999"/>
          </a:xfrm>
          <a:prstGeom prst="rect">
            <a:avLst/>
          </a:prstGeom>
          <a:noFill/>
        </p:spPr>
        <p:txBody>
          <a:bodyPr wrap="square" rtlCol="0">
            <a:spAutoFit/>
          </a:bodyPr>
          <a:lstStyle/>
          <a:p>
            <a:r>
              <a:rPr lang="nb-NO" sz="1200"/>
              <a:t>Kilde: Linda Lai, fagansvarlig for 10-FAKTOR, illustrasjon Pia Olsen</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591645" y="3906522"/>
            <a:ext cx="1500668" cy="15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Sylinder 3">
            <a:extLst>
              <a:ext uri="{FF2B5EF4-FFF2-40B4-BE49-F238E27FC236}">
                <a16:creationId xmlns:a16="http://schemas.microsoft.com/office/drawing/2014/main" id="{F640C541-D412-923E-D14B-21D7EFF57563}"/>
              </a:ext>
            </a:extLst>
          </p:cNvPr>
          <p:cNvSpPr txBox="1"/>
          <p:nvPr/>
        </p:nvSpPr>
        <p:spPr>
          <a:xfrm>
            <a:off x="10591645" y="-31909"/>
            <a:ext cx="1691795" cy="369332"/>
          </a:xfrm>
          <a:prstGeom prst="rect">
            <a:avLst/>
          </a:prstGeom>
          <a:noFill/>
        </p:spPr>
        <p:txBody>
          <a:bodyPr wrap="square" rtlCol="0">
            <a:spAutoFit/>
          </a:bodyPr>
          <a:lstStyle/>
          <a:p>
            <a:pPr algn="r"/>
            <a:r>
              <a:rPr lang="nb-NO" i="1" dirty="0">
                <a:highlight>
                  <a:srgbClr val="FFFF00"/>
                </a:highlight>
              </a:rPr>
              <a:t>#forklar</a:t>
            </a:r>
          </a:p>
        </p:txBody>
      </p:sp>
      <p:pic>
        <p:nvPicPr>
          <p:cNvPr id="8" name="Picture 7">
            <a:extLst>
              <a:ext uri="{FF2B5EF4-FFF2-40B4-BE49-F238E27FC236}">
                <a16:creationId xmlns:a16="http://schemas.microsoft.com/office/drawing/2014/main" id="{57046689-F6A0-66AA-CF9A-4426C1F3D470}"/>
              </a:ext>
            </a:extLst>
          </p:cNvPr>
          <p:cNvPicPr>
            <a:picLocks noChangeAspect="1"/>
          </p:cNvPicPr>
          <p:nvPr/>
        </p:nvPicPr>
        <p:blipFill>
          <a:blip r:embed="rId4"/>
          <a:srcRect t="49765" r="12706"/>
          <a:stretch>
            <a:fillRect/>
          </a:stretch>
        </p:blipFill>
        <p:spPr>
          <a:xfrm>
            <a:off x="6186565" y="2633452"/>
            <a:ext cx="5895163" cy="9234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07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4" end="14"/>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cxnSp>
        <p:nvCxnSpPr>
          <p:cNvPr id="191" name="Google Shape;191;g1466b2f1da0_1_3"/>
          <p:cNvCxnSpPr/>
          <p:nvPr/>
        </p:nvCxnSpPr>
        <p:spPr>
          <a:xfrm>
            <a:off x="610500" y="0"/>
            <a:ext cx="0" cy="6858000"/>
          </a:xfrm>
          <a:prstGeom prst="straightConnector1">
            <a:avLst/>
          </a:prstGeom>
          <a:noFill/>
          <a:ln w="9525" cap="flat" cmpd="sng">
            <a:solidFill>
              <a:srgbClr val="E5E7EB"/>
            </a:solidFill>
            <a:prstDash val="solid"/>
            <a:round/>
            <a:headEnd type="none" w="med" len="med"/>
            <a:tailEnd type="none" w="med" len="med"/>
          </a:ln>
        </p:spPr>
      </p:cxnSp>
      <p:sp>
        <p:nvSpPr>
          <p:cNvPr id="192" name="Google Shape;192;g1466b2f1da0_1_3"/>
          <p:cNvSpPr txBox="1"/>
          <p:nvPr/>
        </p:nvSpPr>
        <p:spPr>
          <a:xfrm>
            <a:off x="81267" y="203500"/>
            <a:ext cx="454800" cy="430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no-NO" sz="1200" dirty="0">
                <a:solidFill>
                  <a:srgbClr val="6B7280"/>
                </a:solidFill>
              </a:rPr>
              <a:t>0</a:t>
            </a:r>
            <a:r>
              <a:rPr lang="en-US" sz="1200" dirty="0">
                <a:solidFill>
                  <a:srgbClr val="6B7280"/>
                </a:solidFill>
              </a:rPr>
              <a:t>4</a:t>
            </a:r>
            <a:endParaRPr sz="1200" dirty="0">
              <a:solidFill>
                <a:srgbClr val="6B7280"/>
              </a:solidFill>
            </a:endParaRPr>
          </a:p>
        </p:txBody>
      </p:sp>
      <p:sp>
        <p:nvSpPr>
          <p:cNvPr id="193" name="Google Shape;193;g1466b2f1da0_1_3"/>
          <p:cNvSpPr txBox="1">
            <a:spLocks noGrp="1"/>
          </p:cNvSpPr>
          <p:nvPr>
            <p:ph type="ctrTitle"/>
          </p:nvPr>
        </p:nvSpPr>
        <p:spPr>
          <a:xfrm rot="-5400000">
            <a:off x="-880633" y="3376833"/>
            <a:ext cx="2378700" cy="5361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no-NO" sz="800" dirty="0">
                <a:solidFill>
                  <a:srgbClr val="6B7280"/>
                </a:solidFill>
                <a:latin typeface="Inter"/>
                <a:ea typeface="Inter"/>
                <a:cs typeface="Inter"/>
                <a:sym typeface="Inter"/>
              </a:rPr>
              <a:t>10-FAKTOR: KS’ medarbeiderundersøkelse</a:t>
            </a:r>
            <a:endParaRPr sz="800" dirty="0">
              <a:solidFill>
                <a:srgbClr val="6B7280"/>
              </a:solidFill>
              <a:latin typeface="Inter"/>
              <a:ea typeface="Inter"/>
              <a:cs typeface="Inter"/>
              <a:sym typeface="Inter"/>
            </a:endParaRPr>
          </a:p>
          <a:p>
            <a:pPr lvl="0" algn="l"/>
            <a:r>
              <a:rPr lang="en-US" sz="800" dirty="0">
                <a:solidFill>
                  <a:srgbClr val="6B7280"/>
                </a:solidFill>
                <a:latin typeface="Inter"/>
                <a:ea typeface="Inter"/>
                <a:cs typeface="Inter"/>
                <a:sym typeface="Inter"/>
              </a:rPr>
              <a:t>2024</a:t>
            </a:r>
            <a:endParaRPr sz="800" dirty="0">
              <a:solidFill>
                <a:srgbClr val="6B7280"/>
              </a:solidFill>
              <a:latin typeface="Inter"/>
              <a:ea typeface="Inter"/>
              <a:cs typeface="Inter"/>
              <a:sym typeface="Inter"/>
            </a:endParaRPr>
          </a:p>
        </p:txBody>
      </p:sp>
      <p:pic>
        <p:nvPicPr>
          <p:cNvPr id="194" name="Google Shape;194;g1466b2f1da0_1_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400000">
            <a:off x="-406950" y="5697983"/>
            <a:ext cx="1431265" cy="250901"/>
          </a:xfrm>
          <a:prstGeom prst="rect">
            <a:avLst/>
          </a:prstGeom>
          <a:noFill/>
          <a:ln>
            <a:noFill/>
          </a:ln>
        </p:spPr>
      </p:pic>
      <p:sp>
        <p:nvSpPr>
          <p:cNvPr id="196" name="Google Shape;196;g1466b2f1da0_1_3"/>
          <p:cNvSpPr txBox="1">
            <a:spLocks noGrp="1"/>
          </p:cNvSpPr>
          <p:nvPr>
            <p:ph type="ctrTitle"/>
          </p:nvPr>
        </p:nvSpPr>
        <p:spPr>
          <a:xfrm>
            <a:off x="983621" y="318889"/>
            <a:ext cx="10819500" cy="738623"/>
          </a:xfrm>
          <a:prstGeom prst="rect">
            <a:avLst/>
          </a:prstGeom>
        </p:spPr>
        <p:txBody>
          <a:bodyPr spcFirstLastPara="1" wrap="square" lIns="121900" tIns="121900" rIns="121900" bIns="121900" anchor="b" anchorCtr="0">
            <a:noAutofit/>
          </a:bodyPr>
          <a:lstStyle/>
          <a:p>
            <a:pPr algn="l"/>
            <a:r>
              <a:rPr lang="nb-NO" sz="2400" b="1" dirty="0">
                <a:solidFill>
                  <a:srgbClr val="050037"/>
                </a:solidFill>
                <a:latin typeface="Inter"/>
                <a:ea typeface="Inter"/>
                <a:cs typeface="Inter"/>
                <a:sym typeface="Inter"/>
              </a:rPr>
              <a:t>Hestehagen barnehage</a:t>
            </a:r>
          </a:p>
        </p:txBody>
      </p:sp>
      <p:graphicFrame>
        <p:nvGraphicFramePr>
          <p:cNvPr id="197" name="Google Shape;197;g1466b2f1da0_1_3"/>
          <p:cNvGraphicFramePr/>
          <p:nvPr/>
        </p:nvGraphicFramePr>
        <p:xfrm>
          <a:off x="1072970" y="1903612"/>
          <a:ext cx="10730151" cy="4635500"/>
        </p:xfrm>
        <a:graphic>
          <a:graphicData uri="http://schemas.openxmlformats.org/drawingml/2006/table">
            <a:tbl>
              <a:tblPr firstRow="1" bandRow="1">
                <a:noFill/>
              </a:tblPr>
              <a:tblGrid>
                <a:gridCol w="5349015">
                  <a:extLst>
                    <a:ext uri="{9D8B030D-6E8A-4147-A177-3AD203B41FA5}">
                      <a16:colId xmlns:a16="http://schemas.microsoft.com/office/drawing/2014/main" val="20000"/>
                    </a:ext>
                  </a:extLst>
                </a:gridCol>
                <a:gridCol w="1345284">
                  <a:extLst>
                    <a:ext uri="{9D8B030D-6E8A-4147-A177-3AD203B41FA5}">
                      <a16:colId xmlns:a16="http://schemas.microsoft.com/office/drawing/2014/main" val="20001"/>
                    </a:ext>
                  </a:extLst>
                </a:gridCol>
                <a:gridCol w="1345284">
                  <a:extLst>
                    <a:ext uri="{9D8B030D-6E8A-4147-A177-3AD203B41FA5}">
                      <a16:colId xmlns:a16="http://schemas.microsoft.com/office/drawing/2014/main" val="20002"/>
                    </a:ext>
                  </a:extLst>
                </a:gridCol>
                <a:gridCol w="1345284">
                  <a:extLst>
                    <a:ext uri="{9D8B030D-6E8A-4147-A177-3AD203B41FA5}">
                      <a16:colId xmlns:a16="http://schemas.microsoft.com/office/drawing/2014/main" val="20003"/>
                    </a:ext>
                  </a:extLst>
                </a:gridCol>
                <a:gridCol w="1345284">
                  <a:extLst>
                    <a:ext uri="{9D8B030D-6E8A-4147-A177-3AD203B41FA5}">
                      <a16:colId xmlns:a16="http://schemas.microsoft.com/office/drawing/2014/main" val="3597114059"/>
                    </a:ext>
                  </a:extLst>
                </a:gridCol>
              </a:tblGrid>
              <a:tr h="647000">
                <a:tc>
                  <a:txBody>
                    <a:bodyPr/>
                    <a:lstStyle/>
                    <a:p>
                      <a:pPr marL="0" marR="0" lvl="0" indent="0" algn="l" rtl="0">
                        <a:spcBef>
                          <a:spcPts val="0"/>
                        </a:spcBef>
                        <a:spcAft>
                          <a:spcPts val="0"/>
                        </a:spcAft>
                        <a:buNone/>
                      </a:pPr>
                      <a:r>
                        <a:rPr lang="no-NO">
                          <a:solidFill>
                            <a:srgbClr val="040138"/>
                          </a:solidFill>
                          <a:latin typeface="Inter Medium"/>
                          <a:ea typeface="Inter Medium"/>
                          <a:cs typeface="Inter Medium"/>
                          <a:sym typeface="Inter Medium"/>
                        </a:rPr>
                        <a:t>Faktor</a:t>
                      </a:r>
                      <a:r>
                        <a:rPr lang="no-NO" u="none" strike="noStrike" cap="none">
                          <a:solidFill>
                            <a:srgbClr val="FFFFFF"/>
                          </a:solidFill>
                          <a:latin typeface="Inter Medium"/>
                          <a:ea typeface="Inter Medium"/>
                          <a:cs typeface="Inter Medium"/>
                          <a:sym typeface="Inter Medium"/>
                        </a:rPr>
                        <a:t> </a:t>
                      </a:r>
                      <a:endParaRPr>
                        <a:solidFill>
                          <a:srgbClr val="FFFFFF"/>
                        </a:solidFill>
                        <a:latin typeface="Inter Medium"/>
                        <a:ea typeface="Inter Medium"/>
                        <a:cs typeface="Inter Medium"/>
                        <a:sym typeface="Inter Medium"/>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38100"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solidFill>
                      <a:srgbClr val="E5B285"/>
                    </a:solidFill>
                  </a:tcPr>
                </a:tc>
                <a:tc>
                  <a:txBody>
                    <a:bodyPr/>
                    <a:lstStyle/>
                    <a:p>
                      <a:pPr marL="0" lvl="0" indent="0" algn="ctr" rtl="0">
                        <a:spcBef>
                          <a:spcPts val="0"/>
                        </a:spcBef>
                        <a:spcAft>
                          <a:spcPts val="0"/>
                        </a:spcAft>
                        <a:buNone/>
                      </a:pPr>
                      <a:r>
                        <a:rPr lang="en-US" sz="1600" dirty="0">
                          <a:solidFill>
                            <a:srgbClr val="040138"/>
                          </a:solidFill>
                          <a:latin typeface="Inter Medium"/>
                          <a:ea typeface="Inter Medium"/>
                          <a:cs typeface="Inter Medium"/>
                          <a:sym typeface="Inter Medium"/>
                        </a:rPr>
                        <a:t>Hestehagen barnehage</a:t>
                      </a:r>
                      <a:endParaRPr sz="1600" dirty="0">
                        <a:solidFill>
                          <a:srgbClr val="040138"/>
                        </a:solidFill>
                        <a:latin typeface="Inter Medium"/>
                        <a:ea typeface="Inter Medium"/>
                        <a:cs typeface="Inter Medium"/>
                        <a:sym typeface="Inter Medium"/>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38100"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solidFill>
                      <a:srgbClr val="E5B285"/>
                    </a:solidFill>
                  </a:tcPr>
                </a:tc>
                <a:tc>
                  <a:txBody>
                    <a:bodyPr/>
                    <a:lstStyle/>
                    <a:p>
                      <a:pPr marL="0" lvl="0" indent="0" algn="ctr" rtl="0">
                        <a:spcBef>
                          <a:spcPts val="0"/>
                        </a:spcBef>
                        <a:spcAft>
                          <a:spcPts val="0"/>
                        </a:spcAft>
                        <a:buClr>
                          <a:schemeClr val="dk1"/>
                        </a:buClr>
                        <a:buFont typeface="Arial"/>
                        <a:buNone/>
                      </a:pPr>
                      <a:r>
                        <a:rPr lang="en-US" dirty="0">
                          <a:solidFill>
                            <a:srgbClr val="040138"/>
                          </a:solidFill>
                          <a:latin typeface="Inter Medium"/>
                          <a:ea typeface="Inter Medium"/>
                          <a:cs typeface="Inter Medium"/>
                          <a:sym typeface="Inter Medium"/>
                        </a:rPr>
                        <a:t>Lillevik</a:t>
                      </a:r>
                      <a:endParaRPr dirty="0">
                        <a:solidFill>
                          <a:srgbClr val="040138"/>
                        </a:solidFill>
                        <a:latin typeface="Inter Medium"/>
                        <a:ea typeface="Inter Medium"/>
                        <a:cs typeface="Inter Medium"/>
                        <a:sym typeface="Inter Medium"/>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38100"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solidFill>
                      <a:srgbClr val="E5B285"/>
                    </a:solidFill>
                  </a:tcPr>
                </a:tc>
                <a:tc>
                  <a:txBody>
                    <a:bodyPr/>
                    <a:lstStyle/>
                    <a:p>
                      <a:pPr marL="0" lvl="0" indent="0" algn="ctr" rtl="0">
                        <a:spcBef>
                          <a:spcPts val="0"/>
                        </a:spcBef>
                        <a:spcAft>
                          <a:spcPts val="0"/>
                        </a:spcAft>
                        <a:buClr>
                          <a:schemeClr val="dk1"/>
                        </a:buClr>
                        <a:buFont typeface="Arial"/>
                        <a:buNone/>
                      </a:pPr>
                      <a:r>
                        <a:rPr lang="en-US" dirty="0">
                          <a:solidFill>
                            <a:srgbClr val="040138"/>
                          </a:solidFill>
                          <a:latin typeface="Inter Medium"/>
                          <a:ea typeface="Inter Medium"/>
                          <a:cs typeface="Inter Medium"/>
                          <a:sym typeface="Inter Medium"/>
                        </a:rPr>
                        <a:t>Barnehage</a:t>
                      </a:r>
                      <a:endParaRPr dirty="0">
                        <a:solidFill>
                          <a:srgbClr val="040138"/>
                        </a:solidFill>
                        <a:latin typeface="Inter Medium"/>
                        <a:ea typeface="Inter Medium"/>
                        <a:cs typeface="Inter Medium"/>
                        <a:sym typeface="Inter Medium"/>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38100" cap="flat" cmpd="sng">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solidFill>
                      <a:srgbClr val="E5B285"/>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Tx/>
                        <a:buFont typeface="Arial"/>
                        <a:buNone/>
                        <a:tabLst/>
                        <a:defRPr/>
                      </a:pPr>
                      <a:r>
                        <a:rPr lang="en-US" sz="1400" b="0" i="0" u="none" strike="noStrike" cap="none" dirty="0">
                          <a:solidFill>
                            <a:srgbClr val="040138"/>
                          </a:solidFill>
                          <a:latin typeface="Inter Medium"/>
                          <a:ea typeface="Inter Medium"/>
                          <a:cs typeface="Inter Medium"/>
                          <a:sym typeface="Inter Medium"/>
                        </a:rPr>
                        <a:t>Norge</a:t>
                      </a: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38100" cap="flat" cmpd="sng">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solidFill>
                      <a:srgbClr val="E5B285"/>
                    </a:solidFill>
                  </a:tcPr>
                </a:tc>
                <a:extLst>
                  <a:ext uri="{0D108BD9-81ED-4DB2-BD59-A6C34878D82A}">
                    <a16:rowId xmlns:a16="http://schemas.microsoft.com/office/drawing/2014/main" val="10000"/>
                  </a:ext>
                </a:extLst>
              </a:tr>
              <a:tr h="398850">
                <a:tc>
                  <a:txBody>
                    <a:bodyPr/>
                    <a:lstStyle/>
                    <a:p>
                      <a:pPr marL="0" lvl="0" indent="0" algn="l" rtl="0">
                        <a:spcBef>
                          <a:spcPts val="0"/>
                        </a:spcBef>
                        <a:spcAft>
                          <a:spcPts val="0"/>
                        </a:spcAft>
                        <a:buClr>
                          <a:schemeClr val="dk1"/>
                        </a:buClr>
                        <a:buFont typeface="Arial"/>
                        <a:buNone/>
                      </a:pPr>
                      <a:r>
                        <a:rPr lang="no-NO" sz="1600" dirty="0">
                          <a:solidFill>
                            <a:srgbClr val="050038"/>
                          </a:solidFill>
                          <a:latin typeface="Inter" panose="020B0604020202020204" charset="0"/>
                          <a:ea typeface="Inter" panose="020B0604020202020204" charset="0"/>
                          <a:cs typeface="Roboto"/>
                          <a:sym typeface="Roboto"/>
                        </a:rPr>
                        <a:t>1. Indre motivasjon</a:t>
                      </a:r>
                      <a:endParaRPr sz="1600" dirty="0">
                        <a:solidFill>
                          <a:srgbClr val="050038"/>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600" dirty="0">
                          <a:latin typeface="Inter"/>
                          <a:ea typeface="Inter"/>
                          <a:cs typeface="Inter"/>
                          <a:sym typeface="Inter"/>
                        </a:rPr>
                        <a:t>3.9</a:t>
                      </a:r>
                      <a:endParaRPr sz="1600" i="0" u="none" strike="noStrike" cap="none" dirty="0">
                        <a:solidFill>
                          <a:srgbClr val="000000"/>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600" dirty="0">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4.2</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1"/>
                  </a:ext>
                </a:extLst>
              </a:tr>
              <a:tr h="398850">
                <a:tc>
                  <a:txBody>
                    <a:bodyPr/>
                    <a:lstStyle/>
                    <a:p>
                      <a:pPr marL="0" lvl="0" indent="0" algn="l" rtl="0">
                        <a:spcBef>
                          <a:spcPts val="0"/>
                        </a:spcBef>
                        <a:spcAft>
                          <a:spcPts val="0"/>
                        </a:spcAft>
                        <a:buClr>
                          <a:schemeClr val="dk1"/>
                        </a:buClr>
                        <a:buFont typeface="Arial"/>
                        <a:buNone/>
                      </a:pPr>
                      <a:r>
                        <a:rPr lang="no-NO" sz="1600" dirty="0">
                          <a:solidFill>
                            <a:srgbClr val="050038"/>
                          </a:solidFill>
                          <a:latin typeface="Inter" panose="020B0604020202020204" charset="0"/>
                          <a:ea typeface="Inter" panose="020B0604020202020204" charset="0"/>
                          <a:cs typeface="Roboto"/>
                          <a:sym typeface="Roboto"/>
                        </a:rPr>
                        <a:t>2. Mestringstro</a:t>
                      </a:r>
                      <a:endParaRPr sz="1600" dirty="0">
                        <a:solidFill>
                          <a:srgbClr val="050038"/>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600" dirty="0">
                          <a:latin typeface="Inter"/>
                          <a:ea typeface="Inter"/>
                          <a:cs typeface="Inter"/>
                          <a:sym typeface="Inter"/>
                        </a:rPr>
                        <a:t>4.1</a:t>
                      </a:r>
                      <a:endParaRPr sz="1600" i="0" u="none" strike="noStrike" cap="none" dirty="0">
                        <a:solidFill>
                          <a:srgbClr val="000000"/>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dk1"/>
                          </a:solidFill>
                          <a:latin typeface="Inter"/>
                          <a:ea typeface="Inter"/>
                          <a:cs typeface="Inter"/>
                          <a:sym typeface="Inter"/>
                        </a:rPr>
                        <a:t>4.2</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2"/>
                  </a:ext>
                </a:extLst>
              </a:tr>
              <a:tr h="398850">
                <a:tc>
                  <a:txBody>
                    <a:bodyPr/>
                    <a:lstStyle/>
                    <a:p>
                      <a:pPr marL="0" lvl="0" indent="0" algn="l" rtl="0">
                        <a:spcBef>
                          <a:spcPts val="0"/>
                        </a:spcBef>
                        <a:spcAft>
                          <a:spcPts val="0"/>
                        </a:spcAft>
                        <a:buClr>
                          <a:schemeClr val="dk1"/>
                        </a:buClr>
                        <a:buFont typeface="Arial"/>
                        <a:buNone/>
                      </a:pPr>
                      <a:r>
                        <a:rPr lang="no-NO" sz="1600" dirty="0">
                          <a:solidFill>
                            <a:srgbClr val="050038"/>
                          </a:solidFill>
                          <a:latin typeface="Inter" panose="020B0604020202020204" charset="0"/>
                          <a:ea typeface="Inter" panose="020B0604020202020204" charset="0"/>
                          <a:cs typeface="Roboto"/>
                          <a:sym typeface="Roboto"/>
                        </a:rPr>
                        <a:t>3. Autonomi</a:t>
                      </a:r>
                      <a:endParaRPr sz="1600" i="0" u="none" strike="noStrike" cap="none" dirty="0">
                        <a:solidFill>
                          <a:srgbClr val="000000"/>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600" dirty="0">
                          <a:latin typeface="Inter"/>
                          <a:ea typeface="Inter"/>
                          <a:cs typeface="Inter"/>
                          <a:sym typeface="Inter"/>
                        </a:rPr>
                        <a:t>4.3</a:t>
                      </a:r>
                      <a:endParaRPr sz="1600" i="0" u="none" strike="noStrike" cap="none" dirty="0">
                        <a:solidFill>
                          <a:srgbClr val="000000"/>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dk1"/>
                          </a:solidFill>
                          <a:latin typeface="Inter"/>
                          <a:ea typeface="Inter"/>
                          <a:cs typeface="Inter"/>
                          <a:sym typeface="Inter"/>
                        </a:rPr>
                        <a:t>4.2</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3"/>
                  </a:ext>
                </a:extLst>
              </a:tr>
              <a:tr h="398850">
                <a:tc>
                  <a:txBody>
                    <a:bodyPr/>
                    <a:lstStyle/>
                    <a:p>
                      <a:pPr marL="0" lvl="0" indent="0" algn="l" rtl="0">
                        <a:spcBef>
                          <a:spcPts val="0"/>
                        </a:spcBef>
                        <a:spcAft>
                          <a:spcPts val="0"/>
                        </a:spcAft>
                        <a:buClr>
                          <a:schemeClr val="dk1"/>
                        </a:buClr>
                        <a:buFont typeface="Arial"/>
                        <a:buNone/>
                      </a:pPr>
                      <a:r>
                        <a:rPr lang="no-NO" sz="1600" dirty="0">
                          <a:solidFill>
                            <a:srgbClr val="050038"/>
                          </a:solidFill>
                          <a:latin typeface="Inter" panose="020B0604020202020204" charset="0"/>
                          <a:ea typeface="Inter" panose="020B0604020202020204" charset="0"/>
                          <a:cs typeface="Roboto"/>
                          <a:sym typeface="Roboto"/>
                        </a:rPr>
                        <a:t>4. Bruk av kompetanse</a:t>
                      </a:r>
                      <a:endParaRPr sz="1600" i="0" u="none" strike="noStrike" cap="none" dirty="0">
                        <a:solidFill>
                          <a:srgbClr val="000000"/>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600" dirty="0">
                          <a:latin typeface="Inter"/>
                          <a:ea typeface="Inter"/>
                          <a:cs typeface="Inter"/>
                          <a:sym typeface="Inter"/>
                        </a:rPr>
                        <a:t>4.2</a:t>
                      </a:r>
                      <a:endParaRPr sz="1600" i="0" u="none" strike="noStrike" cap="none" dirty="0">
                        <a:solidFill>
                          <a:srgbClr val="000000"/>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4.0</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4"/>
                  </a:ext>
                </a:extLst>
              </a:tr>
              <a:tr h="398850">
                <a:tc>
                  <a:txBody>
                    <a:bodyPr/>
                    <a:lstStyle/>
                    <a:p>
                      <a:pPr marL="0" lvl="0" indent="0" algn="l" rtl="0">
                        <a:spcBef>
                          <a:spcPts val="0"/>
                        </a:spcBef>
                        <a:spcAft>
                          <a:spcPts val="0"/>
                        </a:spcAft>
                        <a:buClr>
                          <a:schemeClr val="dk1"/>
                        </a:buClr>
                        <a:buFont typeface="Arial"/>
                        <a:buNone/>
                      </a:pPr>
                      <a:r>
                        <a:rPr lang="no-NO" sz="1600" dirty="0">
                          <a:solidFill>
                            <a:srgbClr val="050038"/>
                          </a:solidFill>
                          <a:latin typeface="Inter" panose="020B0604020202020204" charset="0"/>
                          <a:ea typeface="Inter" panose="020B0604020202020204" charset="0"/>
                          <a:cs typeface="Roboto"/>
                          <a:sym typeface="Roboto"/>
                        </a:rPr>
                        <a:t>5. Mestringsorientert ledelse</a:t>
                      </a:r>
                      <a:endParaRPr sz="1600" i="0" u="none" strike="noStrike" cap="none" dirty="0">
                        <a:solidFill>
                          <a:srgbClr val="000000"/>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600" dirty="0">
                          <a:latin typeface="Inter"/>
                          <a:ea typeface="Inter"/>
                          <a:cs typeface="Inter"/>
                          <a:sym typeface="Inter"/>
                        </a:rPr>
                        <a:t>4.5</a:t>
                      </a:r>
                      <a:endParaRPr sz="1600" i="0" u="none" strike="noStrike" cap="none" dirty="0">
                        <a:solidFill>
                          <a:srgbClr val="000000"/>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4.0</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3.8</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5"/>
                  </a:ext>
                </a:extLst>
              </a:tr>
              <a:tr h="398850">
                <a:tc>
                  <a:txBody>
                    <a:bodyPr/>
                    <a:lstStyle/>
                    <a:p>
                      <a:pPr marL="0" lvl="0" indent="0" algn="l" rtl="0">
                        <a:spcBef>
                          <a:spcPts val="0"/>
                        </a:spcBef>
                        <a:spcAft>
                          <a:spcPts val="0"/>
                        </a:spcAft>
                        <a:buClr>
                          <a:schemeClr val="dk1"/>
                        </a:buClr>
                        <a:buFont typeface="Arial"/>
                        <a:buNone/>
                      </a:pPr>
                      <a:r>
                        <a:rPr lang="no-NO" sz="1600">
                          <a:solidFill>
                            <a:srgbClr val="050038"/>
                          </a:solidFill>
                          <a:latin typeface="Inter" panose="020B0604020202020204" charset="0"/>
                          <a:ea typeface="Inter" panose="020B0604020202020204" charset="0"/>
                          <a:cs typeface="Roboto"/>
                          <a:sym typeface="Roboto"/>
                        </a:rPr>
                        <a:t>6. Rolleklarhet</a:t>
                      </a:r>
                      <a:endParaRPr sz="1600" i="0" u="none" strike="noStrike" cap="none">
                        <a:solidFill>
                          <a:srgbClr val="000000"/>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600" dirty="0">
                          <a:latin typeface="Inter"/>
                          <a:ea typeface="Inter"/>
                          <a:cs typeface="Inter"/>
                          <a:sym typeface="Inter"/>
                        </a:rPr>
                        <a:t>4.3</a:t>
                      </a:r>
                      <a:endParaRPr sz="1600" i="0" u="none" strike="noStrike" cap="none" dirty="0">
                        <a:solidFill>
                          <a:srgbClr val="000000"/>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4.2</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4.0</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6"/>
                  </a:ext>
                </a:extLst>
              </a:tr>
              <a:tr h="398850">
                <a:tc>
                  <a:txBody>
                    <a:bodyPr/>
                    <a:lstStyle/>
                    <a:p>
                      <a:pPr marL="0" lvl="0" indent="0" algn="l" rtl="0">
                        <a:spcBef>
                          <a:spcPts val="0"/>
                        </a:spcBef>
                        <a:spcAft>
                          <a:spcPts val="0"/>
                        </a:spcAft>
                        <a:buClr>
                          <a:schemeClr val="dk1"/>
                        </a:buClr>
                        <a:buFont typeface="Arial"/>
                        <a:buNone/>
                      </a:pPr>
                      <a:r>
                        <a:rPr lang="no-NO" sz="1600" dirty="0">
                          <a:solidFill>
                            <a:srgbClr val="050038"/>
                          </a:solidFill>
                          <a:latin typeface="Inter" panose="020B0604020202020204" charset="0"/>
                          <a:ea typeface="Inter" panose="020B0604020202020204" charset="0"/>
                          <a:cs typeface="Roboto"/>
                          <a:sym typeface="Roboto"/>
                        </a:rPr>
                        <a:t>7. Relevant kompetanseutvikling</a:t>
                      </a:r>
                      <a:endParaRPr sz="1600" i="0" u="none" strike="noStrike" cap="none" dirty="0">
                        <a:solidFill>
                          <a:srgbClr val="000000"/>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1600" dirty="0">
                          <a:latin typeface="Inter"/>
                          <a:ea typeface="Inter"/>
                          <a:cs typeface="Inter"/>
                          <a:sym typeface="Inter"/>
                        </a:rPr>
                        <a:t>4.3</a:t>
                      </a:r>
                      <a:endParaRPr sz="1600" i="0" u="none" strike="noStrike" cap="none" dirty="0">
                        <a:solidFill>
                          <a:srgbClr val="000000"/>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3.9</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3.7</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3.6</a:t>
                      </a:r>
                      <a:endParaRPr sz="1600" dirty="0">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7"/>
                  </a:ext>
                </a:extLst>
              </a:tr>
              <a:tr h="398850">
                <a:tc>
                  <a:txBody>
                    <a:bodyPr/>
                    <a:lstStyle/>
                    <a:p>
                      <a:pPr marL="0" lvl="0" indent="0" algn="l" rtl="0">
                        <a:spcBef>
                          <a:spcPts val="0"/>
                        </a:spcBef>
                        <a:spcAft>
                          <a:spcPts val="0"/>
                        </a:spcAft>
                        <a:buNone/>
                      </a:pPr>
                      <a:r>
                        <a:rPr lang="no-NO" sz="1600">
                          <a:solidFill>
                            <a:srgbClr val="050038"/>
                          </a:solidFill>
                          <a:latin typeface="Inter" panose="020B0604020202020204" charset="0"/>
                          <a:ea typeface="Inter" panose="020B0604020202020204" charset="0"/>
                          <a:cs typeface="Roboto"/>
                          <a:sym typeface="Roboto"/>
                        </a:rPr>
                        <a:t>8. Fleksibilitetsvilje</a:t>
                      </a:r>
                      <a:endParaRPr sz="1600">
                        <a:solidFill>
                          <a:srgbClr val="050038"/>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900"/>
                        <a:buFont typeface="Calibri"/>
                        <a:buNone/>
                      </a:pPr>
                      <a:r>
                        <a:rPr lang="en-US" sz="1600" dirty="0">
                          <a:solidFill>
                            <a:schemeClr val="dk1"/>
                          </a:solidFill>
                          <a:latin typeface="Inter"/>
                          <a:ea typeface="Inter"/>
                          <a:cs typeface="Inter"/>
                          <a:sym typeface="Inter"/>
                        </a:rPr>
                        <a:t>4.5</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4.2</a:t>
                      </a:r>
                      <a:endParaRPr sz="1600" dirty="0">
                        <a:solidFill>
                          <a:schemeClr val="dk1"/>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4.2</a:t>
                      </a:r>
                      <a:endParaRPr sz="1600" dirty="0">
                        <a:solidFill>
                          <a:schemeClr val="dk1"/>
                        </a:solidFill>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4.2</a:t>
                      </a:r>
                      <a:endParaRPr sz="1600" dirty="0">
                        <a:solidFill>
                          <a:schemeClr val="dk1"/>
                        </a:solidFill>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8"/>
                  </a:ext>
                </a:extLst>
              </a:tr>
              <a:tr h="398850">
                <a:tc>
                  <a:txBody>
                    <a:bodyPr/>
                    <a:lstStyle/>
                    <a:p>
                      <a:pPr marL="0" lvl="0" indent="0" algn="l" rtl="0">
                        <a:spcBef>
                          <a:spcPts val="0"/>
                        </a:spcBef>
                        <a:spcAft>
                          <a:spcPts val="0"/>
                        </a:spcAft>
                        <a:buClr>
                          <a:schemeClr val="dk1"/>
                        </a:buClr>
                        <a:buFont typeface="Arial"/>
                        <a:buNone/>
                      </a:pPr>
                      <a:r>
                        <a:rPr lang="no-NO" sz="1600">
                          <a:solidFill>
                            <a:srgbClr val="050038"/>
                          </a:solidFill>
                          <a:latin typeface="Inter" panose="020B0604020202020204" charset="0"/>
                          <a:ea typeface="Inter" panose="020B0604020202020204" charset="0"/>
                          <a:cs typeface="Roboto"/>
                          <a:sym typeface="Roboto"/>
                        </a:rPr>
                        <a:t>9. Mestringsklima</a:t>
                      </a:r>
                      <a:endParaRPr sz="1600">
                        <a:solidFill>
                          <a:srgbClr val="050038"/>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900"/>
                        <a:buFont typeface="Calibri"/>
                        <a:buNone/>
                      </a:pPr>
                      <a:r>
                        <a:rPr lang="en-US" sz="1600" dirty="0">
                          <a:solidFill>
                            <a:schemeClr val="dk1"/>
                          </a:solidFill>
                          <a:latin typeface="Inter"/>
                          <a:ea typeface="Inter"/>
                          <a:cs typeface="Inter"/>
                          <a:sym typeface="Inter"/>
                        </a:rPr>
                        <a:t>4.1</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solidFill>
                          <a:schemeClr val="dk1"/>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9525"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4.1</a:t>
                      </a:r>
                      <a:endParaRPr sz="1600" dirty="0">
                        <a:solidFill>
                          <a:schemeClr val="dk1"/>
                        </a:solidFill>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4.0</a:t>
                      </a:r>
                      <a:endParaRPr sz="1600" dirty="0">
                        <a:solidFill>
                          <a:schemeClr val="dk1"/>
                        </a:solidFill>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9525" cap="flat" cmpd="sng" algn="ctr">
                      <a:solidFill>
                        <a:srgbClr val="F4F4F4"/>
                      </a:solidFill>
                      <a:prstDash val="solid"/>
                      <a:round/>
                      <a:headEnd type="none" w="sm" len="sm"/>
                      <a:tailEnd type="none" w="sm" len="sm"/>
                    </a:lnB>
                  </a:tcPr>
                </a:tc>
                <a:extLst>
                  <a:ext uri="{0D108BD9-81ED-4DB2-BD59-A6C34878D82A}">
                    <a16:rowId xmlns:a16="http://schemas.microsoft.com/office/drawing/2014/main" val="10009"/>
                  </a:ext>
                </a:extLst>
              </a:tr>
              <a:tr h="398850">
                <a:tc>
                  <a:txBody>
                    <a:bodyPr/>
                    <a:lstStyle/>
                    <a:p>
                      <a:pPr marL="0" lvl="0" indent="0" algn="l" rtl="0">
                        <a:spcBef>
                          <a:spcPts val="0"/>
                        </a:spcBef>
                        <a:spcAft>
                          <a:spcPts val="0"/>
                        </a:spcAft>
                        <a:buClr>
                          <a:schemeClr val="dk1"/>
                        </a:buClr>
                        <a:buFont typeface="Arial"/>
                        <a:buNone/>
                      </a:pPr>
                      <a:r>
                        <a:rPr lang="no-NO" sz="1600" dirty="0">
                          <a:solidFill>
                            <a:srgbClr val="050038"/>
                          </a:solidFill>
                          <a:latin typeface="Inter" panose="020B0604020202020204" charset="0"/>
                          <a:ea typeface="Inter" panose="020B0604020202020204" charset="0"/>
                          <a:cs typeface="Roboto"/>
                          <a:sym typeface="Roboto"/>
                        </a:rPr>
                        <a:t>10. Prososial motivasjon</a:t>
                      </a:r>
                      <a:endParaRPr sz="1600" dirty="0">
                        <a:solidFill>
                          <a:srgbClr val="050038"/>
                        </a:solidFill>
                        <a:latin typeface="Inter" panose="020B0604020202020204" charset="0"/>
                        <a:ea typeface="Inter" panose="020B0604020202020204" charset="0"/>
                        <a:cs typeface="Roboto"/>
                        <a:sym typeface="Roboto"/>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38100"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900"/>
                        <a:buFont typeface="Calibri"/>
                        <a:buNone/>
                      </a:pPr>
                      <a:r>
                        <a:rPr lang="en-US" sz="1600" dirty="0">
                          <a:solidFill>
                            <a:schemeClr val="dk1"/>
                          </a:solidFill>
                          <a:latin typeface="Inter"/>
                          <a:ea typeface="Inter"/>
                          <a:cs typeface="Inter"/>
                          <a:sym typeface="Inter"/>
                        </a:rPr>
                        <a:t>4.2</a:t>
                      </a:r>
                      <a:endParaRPr sz="1600" dirty="0">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38100"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4.5</a:t>
                      </a:r>
                      <a:endParaRPr sz="1600" dirty="0">
                        <a:solidFill>
                          <a:schemeClr val="dk1"/>
                        </a:solidFill>
                        <a:latin typeface="Inter"/>
                        <a:ea typeface="Inter"/>
                        <a:cs typeface="Inter"/>
                        <a:sym typeface="Inter"/>
                      </a:endParaRPr>
                    </a:p>
                  </a:txBody>
                  <a:tcPr marL="68600" marR="68600" marT="34300" marB="34300" anchor="ctr">
                    <a:lnL w="9525" cap="flat" cmpd="sng">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solidFill>
                        <a:srgbClr val="F4F4F4"/>
                      </a:solidFill>
                      <a:prstDash val="solid"/>
                      <a:round/>
                      <a:headEnd type="none" w="sm" len="sm"/>
                      <a:tailEnd type="none" w="sm" len="sm"/>
                    </a:lnT>
                    <a:lnB w="38100"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4.4</a:t>
                      </a:r>
                      <a:endParaRPr sz="1600" dirty="0">
                        <a:solidFill>
                          <a:schemeClr val="dk1"/>
                        </a:solidFill>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lgn="ctr">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38100" cap="flat" cmpd="sng">
                      <a:solidFill>
                        <a:srgbClr val="F4F4F4"/>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1600" dirty="0">
                          <a:solidFill>
                            <a:schemeClr val="dk1"/>
                          </a:solidFill>
                          <a:latin typeface="Inter"/>
                          <a:ea typeface="Inter"/>
                          <a:cs typeface="Inter"/>
                          <a:sym typeface="Inter"/>
                        </a:rPr>
                        <a:t>4.4</a:t>
                      </a:r>
                      <a:endParaRPr sz="1600" dirty="0">
                        <a:solidFill>
                          <a:schemeClr val="dk1"/>
                        </a:solidFill>
                        <a:latin typeface="Inter"/>
                        <a:ea typeface="Inter"/>
                        <a:cs typeface="Inter"/>
                        <a:sym typeface="Inter"/>
                      </a:endParaRPr>
                    </a:p>
                  </a:txBody>
                  <a:tcPr marL="68600" marR="68600" marT="34300" marB="34300" anchor="ctr">
                    <a:lnL w="9525" cap="flat" cmpd="sng" algn="ctr">
                      <a:solidFill>
                        <a:srgbClr val="F4F4F4"/>
                      </a:solidFill>
                      <a:prstDash val="solid"/>
                      <a:round/>
                      <a:headEnd type="none" w="sm" len="sm"/>
                      <a:tailEnd type="none" w="sm" len="sm"/>
                    </a:lnL>
                    <a:lnR w="9525" cap="flat" cmpd="sng">
                      <a:solidFill>
                        <a:srgbClr val="F4F4F4"/>
                      </a:solidFill>
                      <a:prstDash val="solid"/>
                      <a:round/>
                      <a:headEnd type="none" w="sm" len="sm"/>
                      <a:tailEnd type="none" w="sm" len="sm"/>
                    </a:lnR>
                    <a:lnT w="9525" cap="flat" cmpd="sng" algn="ctr">
                      <a:solidFill>
                        <a:srgbClr val="F4F4F4"/>
                      </a:solidFill>
                      <a:prstDash val="solid"/>
                      <a:round/>
                      <a:headEnd type="none" w="sm" len="sm"/>
                      <a:tailEnd type="none" w="sm" len="sm"/>
                    </a:lnT>
                    <a:lnB w="38100" cap="flat" cmpd="sng">
                      <a:solidFill>
                        <a:srgbClr val="F4F4F4"/>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2" name="Google Shape;195;g1466b2f1da0_1_3">
            <a:extLst>
              <a:ext uri="{FF2B5EF4-FFF2-40B4-BE49-F238E27FC236}">
                <a16:creationId xmlns:a16="http://schemas.microsoft.com/office/drawing/2014/main" id="{AE84F550-4251-4E1C-6FB7-6A3D735D2179}"/>
              </a:ext>
            </a:extLst>
          </p:cNvPr>
          <p:cNvSpPr txBox="1"/>
          <p:nvPr/>
        </p:nvSpPr>
        <p:spPr>
          <a:xfrm>
            <a:off x="1028299" y="1164700"/>
            <a:ext cx="10887476" cy="73862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Clr>
                <a:schemeClr val="dk1"/>
              </a:buClr>
              <a:buFont typeface="Arial"/>
              <a:buNone/>
            </a:pPr>
            <a:r>
              <a:rPr lang="no-NO" sz="1600" dirty="0">
                <a:solidFill>
                  <a:srgbClr val="050038"/>
                </a:solidFill>
                <a:latin typeface="Inter"/>
                <a:ea typeface="Inter"/>
                <a:cs typeface="Inter"/>
                <a:sym typeface="Inter"/>
              </a:rPr>
              <a:t>Oversikt og sammenligning av alle faktorer</a:t>
            </a:r>
            <a:r>
              <a:rPr lang="nb-NO" sz="1600" dirty="0">
                <a:solidFill>
                  <a:srgbClr val="050038"/>
                </a:solidFill>
                <a:latin typeface="Inter"/>
                <a:ea typeface="Inter"/>
                <a:cs typeface="Inter"/>
                <a:sym typeface="Inter"/>
              </a:rPr>
              <a:t>.</a:t>
            </a:r>
            <a:endParaRPr sz="1600" dirty="0">
              <a:solidFill>
                <a:schemeClr val="dk1"/>
              </a:solidFill>
              <a:latin typeface="Inter"/>
              <a:ea typeface="Inter"/>
              <a:cs typeface="Inter"/>
              <a:sym typeface="Inter"/>
            </a:endParaRPr>
          </a:p>
          <a:p>
            <a:pPr marL="0" lvl="0" indent="0" algn="l" rtl="0">
              <a:spcBef>
                <a:spcPts val="0"/>
              </a:spcBef>
              <a:spcAft>
                <a:spcPts val="0"/>
              </a:spcAft>
              <a:buClr>
                <a:schemeClr val="dk1"/>
              </a:buClr>
              <a:buFont typeface="Arial"/>
              <a:buNone/>
            </a:pPr>
            <a:r>
              <a:rPr lang="nb-NO" sz="1600" dirty="0">
                <a:solidFill>
                  <a:srgbClr val="050038"/>
                </a:solidFill>
                <a:latin typeface="Inter"/>
                <a:ea typeface="Inter"/>
                <a:cs typeface="Inter"/>
                <a:sym typeface="Inter"/>
              </a:rPr>
              <a:t>Tabellen viser resultater for valgt enhet, organisasjonen, landssnittet for tjenestetype og landssnitt generelt.</a:t>
            </a:r>
            <a:endParaRPr lang="nb-NO" sz="1600" dirty="0">
              <a:solidFill>
                <a:srgbClr val="E5B285"/>
              </a:solidFill>
              <a:latin typeface="Inter"/>
              <a:ea typeface="Inter"/>
              <a:cs typeface="Inter"/>
              <a:sym typeface="Inter"/>
            </a:endParaRPr>
          </a:p>
        </p:txBody>
      </p:sp>
      <p:sp>
        <p:nvSpPr>
          <p:cNvPr id="3" name="TekstSylinder 6">
            <a:extLst>
              <a:ext uri="{FF2B5EF4-FFF2-40B4-BE49-F238E27FC236}">
                <a16:creationId xmlns:a16="http://schemas.microsoft.com/office/drawing/2014/main" id="{EB92E13F-1F2A-6A90-B0A2-54189B8F81CB}"/>
              </a:ext>
            </a:extLst>
          </p:cNvPr>
          <p:cNvSpPr txBox="1"/>
          <p:nvPr/>
        </p:nvSpPr>
        <p:spPr>
          <a:xfrm>
            <a:off x="9367738" y="-11668"/>
            <a:ext cx="2892525" cy="369332"/>
          </a:xfrm>
          <a:prstGeom prst="rect">
            <a:avLst/>
          </a:prstGeom>
          <a:noFill/>
        </p:spPr>
        <p:txBody>
          <a:bodyPr wrap="square" rtlCol="0">
            <a:spAutoFit/>
          </a:bodyPr>
          <a:lstStyle/>
          <a:p>
            <a:pPr algn="r"/>
            <a:r>
              <a:rPr lang="nb-NO" i="1" dirty="0">
                <a:highlight>
                  <a:srgbClr val="FFFF00"/>
                </a:highlight>
              </a:rPr>
              <a:t>Eksempel enhetsnivå</a:t>
            </a:r>
          </a:p>
        </p:txBody>
      </p:sp>
      <p:sp>
        <p:nvSpPr>
          <p:cNvPr id="4" name="Speech Bubble: Oval 3">
            <a:extLst>
              <a:ext uri="{FF2B5EF4-FFF2-40B4-BE49-F238E27FC236}">
                <a16:creationId xmlns:a16="http://schemas.microsoft.com/office/drawing/2014/main" id="{A6691224-F4F7-7D62-9E02-86897E2AD8C5}"/>
              </a:ext>
            </a:extLst>
          </p:cNvPr>
          <p:cNvSpPr/>
          <p:nvPr/>
        </p:nvSpPr>
        <p:spPr>
          <a:xfrm>
            <a:off x="5822174" y="0"/>
            <a:ext cx="1995053" cy="1634836"/>
          </a:xfrm>
          <a:prstGeom prst="wedgeEllipseCallout">
            <a:avLst>
              <a:gd name="adj1" fmla="val -372"/>
              <a:gd name="adj2" fmla="val 70099"/>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Valgt enhet/ gruppe, eks. proster</a:t>
            </a:r>
            <a:endParaRPr lang="en-GB" dirty="0"/>
          </a:p>
        </p:txBody>
      </p:sp>
      <p:sp>
        <p:nvSpPr>
          <p:cNvPr id="5" name="Speech Bubble: Oval 4">
            <a:extLst>
              <a:ext uri="{FF2B5EF4-FFF2-40B4-BE49-F238E27FC236}">
                <a16:creationId xmlns:a16="http://schemas.microsoft.com/office/drawing/2014/main" id="{BD6DF163-F3C3-E2C1-1268-DA3DEF8D756E}"/>
              </a:ext>
            </a:extLst>
          </p:cNvPr>
          <p:cNvSpPr/>
          <p:nvPr/>
        </p:nvSpPr>
        <p:spPr>
          <a:xfrm>
            <a:off x="7310808" y="0"/>
            <a:ext cx="1927847" cy="1634835"/>
          </a:xfrm>
          <a:prstGeom prst="wedgeEllipseCallout">
            <a:avLst>
              <a:gd name="adj1" fmla="val -2431"/>
              <a:gd name="adj2" fmla="val 70585"/>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600" dirty="0"/>
              <a:t>Organisasjon, eks. Bjørgvin </a:t>
            </a:r>
            <a:r>
              <a:rPr lang="nb-NO" sz="1600" dirty="0" err="1"/>
              <a:t>bispedøme</a:t>
            </a:r>
            <a:r>
              <a:rPr lang="nb-NO" sz="1600" dirty="0"/>
              <a:t>.</a:t>
            </a:r>
            <a:endParaRPr lang="en-GB" sz="1600" dirty="0"/>
          </a:p>
        </p:txBody>
      </p:sp>
      <p:sp>
        <p:nvSpPr>
          <p:cNvPr id="6" name="Speech Bubble: Oval 5">
            <a:extLst>
              <a:ext uri="{FF2B5EF4-FFF2-40B4-BE49-F238E27FC236}">
                <a16:creationId xmlns:a16="http://schemas.microsoft.com/office/drawing/2014/main" id="{A4FFCDC1-0BD5-C62F-2E93-58AC170DDA86}"/>
              </a:ext>
            </a:extLst>
          </p:cNvPr>
          <p:cNvSpPr/>
          <p:nvPr/>
        </p:nvSpPr>
        <p:spPr>
          <a:xfrm>
            <a:off x="8821612" y="-11957"/>
            <a:ext cx="1927847" cy="1634835"/>
          </a:xfrm>
          <a:prstGeom prst="wedgeEllipseCallout">
            <a:avLst>
              <a:gd name="adj1" fmla="val 1275"/>
              <a:gd name="adj2" fmla="val 70242"/>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600" dirty="0"/>
              <a:t>Landssnitt for tjenestetype, eks. kirke</a:t>
            </a:r>
            <a:endParaRPr lang="en-GB" sz="1600" dirty="0"/>
          </a:p>
        </p:txBody>
      </p:sp>
      <p:sp>
        <p:nvSpPr>
          <p:cNvPr id="7" name="Speech Bubble: Oval 6">
            <a:extLst>
              <a:ext uri="{FF2B5EF4-FFF2-40B4-BE49-F238E27FC236}">
                <a16:creationId xmlns:a16="http://schemas.microsoft.com/office/drawing/2014/main" id="{0B615817-11AC-397D-7497-0374CB507505}"/>
              </a:ext>
            </a:extLst>
          </p:cNvPr>
          <p:cNvSpPr/>
          <p:nvPr/>
        </p:nvSpPr>
        <p:spPr>
          <a:xfrm>
            <a:off x="10416161" y="0"/>
            <a:ext cx="1804758" cy="1634836"/>
          </a:xfrm>
          <a:prstGeom prst="wedgeEllipseCallout">
            <a:avLst>
              <a:gd name="adj1" fmla="val 77"/>
              <a:gd name="adj2" fmla="val 69510"/>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Lands-snitt</a:t>
            </a:r>
            <a:endParaRPr lang="en-GB" dirty="0"/>
          </a:p>
        </p:txBody>
      </p:sp>
      <p:sp>
        <p:nvSpPr>
          <p:cNvPr id="8" name="Slide Number Placeholder 7">
            <a:extLst>
              <a:ext uri="{FF2B5EF4-FFF2-40B4-BE49-F238E27FC236}">
                <a16:creationId xmlns:a16="http://schemas.microsoft.com/office/drawing/2014/main" id="{6ACB849C-1FE3-6E2E-DB9C-09BE532C31E0}"/>
              </a:ext>
            </a:extLst>
          </p:cNvPr>
          <p:cNvSpPr>
            <a:spLocks noGrp="1"/>
          </p:cNvSpPr>
          <p:nvPr>
            <p:ph type="sldNum" sz="quarter" idx="12"/>
          </p:nvPr>
        </p:nvSpPr>
        <p:spPr/>
        <p:txBody>
          <a:bodyPr/>
          <a:lstStyle/>
          <a:p>
            <a:fld id="{11DCA093-7AF0-4828-B0F2-0188026DDA8C}" type="slidenum">
              <a:rPr lang="nb-NO" smtClean="0">
                <a:solidFill>
                  <a:srgbClr val="005193"/>
                </a:solidFill>
              </a:rPr>
              <a:pPr/>
              <a:t>16</a:t>
            </a:fld>
            <a:endParaRPr lang="nb-NO">
              <a:solidFill>
                <a:srgbClr val="00519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66D4A0-59C1-327B-6DA2-1B3066E37BB2}"/>
              </a:ext>
            </a:extLst>
          </p:cNvPr>
          <p:cNvSpPr>
            <a:spLocks noGrp="1"/>
          </p:cNvSpPr>
          <p:nvPr>
            <p:ph type="title"/>
          </p:nvPr>
        </p:nvSpPr>
        <p:spPr>
          <a:xfrm>
            <a:off x="1060526" y="-198047"/>
            <a:ext cx="11079162" cy="1285069"/>
          </a:xfrm>
        </p:spPr>
        <p:txBody>
          <a:bodyPr>
            <a:normAutofit/>
          </a:bodyPr>
          <a:lstStyle/>
          <a:p>
            <a:r>
              <a:rPr lang="nb-NO" dirty="0"/>
              <a:t>Eksempel på hvordan resultat kan se ut 2</a:t>
            </a:r>
          </a:p>
        </p:txBody>
      </p:sp>
      <p:sp>
        <p:nvSpPr>
          <p:cNvPr id="3" name="TekstSylinder 2">
            <a:extLst>
              <a:ext uri="{FF2B5EF4-FFF2-40B4-BE49-F238E27FC236}">
                <a16:creationId xmlns:a16="http://schemas.microsoft.com/office/drawing/2014/main" id="{847F56CB-F6DF-594F-5B58-2F93813D1AE7}"/>
              </a:ext>
            </a:extLst>
          </p:cNvPr>
          <p:cNvSpPr txBox="1"/>
          <p:nvPr/>
        </p:nvSpPr>
        <p:spPr>
          <a:xfrm>
            <a:off x="10003167" y="-48065"/>
            <a:ext cx="2256614" cy="369332"/>
          </a:xfrm>
          <a:prstGeom prst="rect">
            <a:avLst/>
          </a:prstGeom>
          <a:noFill/>
        </p:spPr>
        <p:txBody>
          <a:bodyPr wrap="square" rtlCol="0">
            <a:spAutoFit/>
          </a:bodyPr>
          <a:lstStyle/>
          <a:p>
            <a:pPr algn="r"/>
            <a:r>
              <a:rPr lang="nb-NO" i="1" dirty="0">
                <a:highlight>
                  <a:srgbClr val="FFFF00"/>
                </a:highlight>
              </a:rPr>
              <a:t>Eksempel en faktor</a:t>
            </a:r>
          </a:p>
        </p:txBody>
      </p:sp>
      <p:pic>
        <p:nvPicPr>
          <p:cNvPr id="5" name="Picture 4">
            <a:extLst>
              <a:ext uri="{FF2B5EF4-FFF2-40B4-BE49-F238E27FC236}">
                <a16:creationId xmlns:a16="http://schemas.microsoft.com/office/drawing/2014/main" id="{5060BCFE-90BB-8F8E-D7CB-74925F285A3B}"/>
              </a:ext>
            </a:extLst>
          </p:cNvPr>
          <p:cNvPicPr>
            <a:picLocks noChangeAspect="1"/>
          </p:cNvPicPr>
          <p:nvPr/>
        </p:nvPicPr>
        <p:blipFill>
          <a:blip r:embed="rId3"/>
          <a:stretch>
            <a:fillRect/>
          </a:stretch>
        </p:blipFill>
        <p:spPr>
          <a:xfrm>
            <a:off x="640722" y="1795105"/>
            <a:ext cx="6096000" cy="342491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0273DB5-9D80-22E0-5D27-65B078E83800}"/>
              </a:ext>
            </a:extLst>
          </p:cNvPr>
          <p:cNvPicPr>
            <a:picLocks noChangeAspect="1"/>
          </p:cNvPicPr>
          <p:nvPr/>
        </p:nvPicPr>
        <p:blipFill>
          <a:blip r:embed="rId4"/>
          <a:stretch>
            <a:fillRect/>
          </a:stretch>
        </p:blipFill>
        <p:spPr>
          <a:xfrm>
            <a:off x="6965004" y="750876"/>
            <a:ext cx="5174684" cy="292304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A26817D-915E-D467-646D-D2C09DBE04F0}"/>
              </a:ext>
            </a:extLst>
          </p:cNvPr>
          <p:cNvPicPr>
            <a:picLocks noChangeAspect="1"/>
          </p:cNvPicPr>
          <p:nvPr/>
        </p:nvPicPr>
        <p:blipFill>
          <a:blip r:embed="rId5"/>
          <a:stretch>
            <a:fillRect/>
          </a:stretch>
        </p:blipFill>
        <p:spPr>
          <a:xfrm>
            <a:off x="6965004" y="3758496"/>
            <a:ext cx="5182105" cy="29230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7982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stretch>
            <a:fillRect/>
          </a:stretch>
        </p:blipFill>
        <p:spPr>
          <a:xfrm>
            <a:off x="1235606" y="3212156"/>
            <a:ext cx="4784555" cy="2463183"/>
          </a:xfrm>
          <a:prstGeom prst="rect">
            <a:avLst/>
          </a:prstGeom>
          <a:ln>
            <a:noFill/>
          </a:ln>
          <a:effectLst>
            <a:outerShdw blurRad="292100" dist="139700" dir="2700000" algn="tl" rotWithShape="0">
              <a:srgbClr val="333333">
                <a:alpha val="65000"/>
              </a:srgbClr>
            </a:outerShdw>
          </a:effectLst>
        </p:spPr>
      </p:pic>
      <p:sp>
        <p:nvSpPr>
          <p:cNvPr id="2" name="Tittel 1"/>
          <p:cNvSpPr>
            <a:spLocks noGrp="1"/>
          </p:cNvSpPr>
          <p:nvPr>
            <p:ph type="title"/>
          </p:nvPr>
        </p:nvSpPr>
        <p:spPr>
          <a:xfrm>
            <a:off x="927543" y="88370"/>
            <a:ext cx="10804770" cy="1285069"/>
          </a:xfrm>
        </p:spPr>
        <p:txBody>
          <a:bodyPr>
            <a:noAutofit/>
          </a:bodyPr>
          <a:lstStyle/>
          <a:p>
            <a:pPr algn="ctr"/>
            <a:r>
              <a:rPr lang="nb-NO" sz="5400" dirty="0"/>
              <a:t>Prosent-tallet er ikke folk, men </a:t>
            </a:r>
            <a:r>
              <a:rPr lang="nb-NO" sz="5400" i="1" dirty="0">
                <a:solidFill>
                  <a:srgbClr val="FF0000"/>
                </a:solidFill>
              </a:rPr>
              <a:t>svar</a:t>
            </a:r>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3891" y="4801401"/>
            <a:ext cx="1748109" cy="2056599"/>
          </a:xfrm>
          <a:prstGeom prst="rect">
            <a:avLst/>
          </a:prstGeom>
        </p:spPr>
      </p:pic>
      <p:sp>
        <p:nvSpPr>
          <p:cNvPr id="8" name="Bildeforklaring formet som et avrundet rektangel 7"/>
          <p:cNvSpPr/>
          <p:nvPr/>
        </p:nvSpPr>
        <p:spPr>
          <a:xfrm>
            <a:off x="5532789" y="2969423"/>
            <a:ext cx="3160303" cy="814274"/>
          </a:xfrm>
          <a:prstGeom prst="wedgeRoundRectCallout">
            <a:avLst>
              <a:gd name="adj1" fmla="val -37733"/>
              <a:gd name="adj2" fmla="val 94714"/>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nb-NO" dirty="0"/>
              <a:t>Ca. 70% av alle svar på faktor 2 </a:t>
            </a:r>
            <a:r>
              <a:rPr lang="nb-NO" i="1" dirty="0"/>
              <a:t>mestringstro er </a:t>
            </a:r>
            <a:r>
              <a:rPr lang="nb-NO" dirty="0"/>
              <a:t>krysset på «svært enig»</a:t>
            </a:r>
          </a:p>
        </p:txBody>
      </p:sp>
      <p:sp>
        <p:nvSpPr>
          <p:cNvPr id="9" name="Bildeforklaring formet som et avrundet rektangel 8"/>
          <p:cNvSpPr/>
          <p:nvPr/>
        </p:nvSpPr>
        <p:spPr>
          <a:xfrm>
            <a:off x="9001342" y="2928020"/>
            <a:ext cx="2885097" cy="814274"/>
          </a:xfrm>
          <a:prstGeom prst="wedgeRoundRectCallout">
            <a:avLst>
              <a:gd name="adj1" fmla="val 20645"/>
              <a:gd name="adj2" fmla="val 180828"/>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algn="ctr"/>
            <a:r>
              <a:rPr lang="nb-NO" sz="2400" b="1" dirty="0"/>
              <a:t>Husk</a:t>
            </a:r>
            <a:r>
              <a:rPr lang="nb-NO" dirty="0"/>
              <a:t>: det er flere svar enn antall personer</a:t>
            </a:r>
          </a:p>
        </p:txBody>
      </p:sp>
      <p:sp>
        <p:nvSpPr>
          <p:cNvPr id="6" name="TekstSylinder 5"/>
          <p:cNvSpPr txBox="1"/>
          <p:nvPr/>
        </p:nvSpPr>
        <p:spPr>
          <a:xfrm>
            <a:off x="1081668" y="1062524"/>
            <a:ext cx="10496521" cy="2031325"/>
          </a:xfrm>
          <a:prstGeom prst="rect">
            <a:avLst/>
          </a:prstGeom>
          <a:noFill/>
        </p:spPr>
        <p:txBody>
          <a:bodyPr wrap="square" rtlCol="0">
            <a:spAutoFit/>
          </a:bodyPr>
          <a:lstStyle/>
          <a:p>
            <a:r>
              <a:rPr lang="nb-NO" dirty="0"/>
              <a:t>Hver faktor er bygd opp av 3-5 påstander, men resultatet vises kun for </a:t>
            </a:r>
            <a:r>
              <a:rPr lang="nb-NO" i="1" dirty="0"/>
              <a:t>faktoren som helhet.</a:t>
            </a:r>
          </a:p>
          <a:p>
            <a:endParaRPr lang="nb-NO" i="1" dirty="0"/>
          </a:p>
          <a:p>
            <a:r>
              <a:rPr lang="nb-NO" dirty="0"/>
              <a:t>Svarfordelingen tar for seg alle svarene som ligger innenfor faktoren.  Til hver faktor er det 3-5 påstander.  Dersom det på en faktor er 3 påstander og 10 personer har svart, vil det være 30 svar totalt.  En person som har svart 1, 3 og 5 på spørsmålene vil derfor påvirke alle disse tre alternativene. Det vil derfor kunne komme utslag på svaralternativ 1 selv om ingen har skåret seg så lavt </a:t>
            </a:r>
            <a:r>
              <a:rPr lang="nb-NO" i="1" dirty="0"/>
              <a:t>totalt</a:t>
            </a:r>
            <a:r>
              <a:rPr lang="nb-NO" dirty="0"/>
              <a:t> sett på faktoren.</a:t>
            </a:r>
          </a:p>
        </p:txBody>
      </p:sp>
      <p:pic>
        <p:nvPicPr>
          <p:cNvPr id="10" name="Picture 2">
            <a:extLst>
              <a:ext uri="{FF2B5EF4-FFF2-40B4-BE49-F238E27FC236}">
                <a16:creationId xmlns:a16="http://schemas.microsoft.com/office/drawing/2014/main" id="{EA0B2232-87FF-4790-9A72-8431DD5B0B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325" t="32378" r="38097" b="56019"/>
          <a:stretch/>
        </p:blipFill>
        <p:spPr bwMode="auto">
          <a:xfrm>
            <a:off x="1235607" y="5711269"/>
            <a:ext cx="4784555" cy="809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Rett pilkobling 6">
            <a:extLst>
              <a:ext uri="{FF2B5EF4-FFF2-40B4-BE49-F238E27FC236}">
                <a16:creationId xmlns:a16="http://schemas.microsoft.com/office/drawing/2014/main" id="{A4CD8CDF-77B3-4447-931C-A80239F4FE84}"/>
              </a:ext>
            </a:extLst>
          </p:cNvPr>
          <p:cNvCxnSpPr/>
          <p:nvPr/>
        </p:nvCxnSpPr>
        <p:spPr>
          <a:xfrm flipH="1">
            <a:off x="1735154" y="4229233"/>
            <a:ext cx="4084983" cy="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TekstSylinder 3">
            <a:extLst>
              <a:ext uri="{FF2B5EF4-FFF2-40B4-BE49-F238E27FC236}">
                <a16:creationId xmlns:a16="http://schemas.microsoft.com/office/drawing/2014/main" id="{AD0D54DD-5708-3CA3-53FD-773A7930A1C3}"/>
              </a:ext>
            </a:extLst>
          </p:cNvPr>
          <p:cNvSpPr txBox="1"/>
          <p:nvPr/>
        </p:nvSpPr>
        <p:spPr>
          <a:xfrm>
            <a:off x="10591645" y="-31909"/>
            <a:ext cx="1691795" cy="369332"/>
          </a:xfrm>
          <a:prstGeom prst="rect">
            <a:avLst/>
          </a:prstGeom>
          <a:noFill/>
        </p:spPr>
        <p:txBody>
          <a:bodyPr wrap="square" rtlCol="0">
            <a:spAutoFit/>
          </a:bodyPr>
          <a:lstStyle/>
          <a:p>
            <a:pPr algn="r"/>
            <a:r>
              <a:rPr lang="nb-NO" i="1" dirty="0">
                <a:highlight>
                  <a:srgbClr val="FFFF00"/>
                </a:highlight>
              </a:rPr>
              <a:t>#forklar</a:t>
            </a:r>
          </a:p>
        </p:txBody>
      </p:sp>
    </p:spTree>
    <p:extLst>
      <p:ext uri="{BB962C8B-B14F-4D97-AF65-F5344CB8AC3E}">
        <p14:creationId xmlns:p14="http://schemas.microsoft.com/office/powerpoint/2010/main" val="224230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03E5B98-EBF5-A606-9542-FE4FB971DA14}"/>
              </a:ext>
            </a:extLst>
          </p:cNvPr>
          <p:cNvPicPr>
            <a:picLocks noChangeAspect="1"/>
          </p:cNvPicPr>
          <p:nvPr/>
        </p:nvPicPr>
        <p:blipFill rotWithShape="1">
          <a:blip r:embed="rId3"/>
          <a:srcRect l="76480"/>
          <a:stretch/>
        </p:blipFill>
        <p:spPr>
          <a:xfrm>
            <a:off x="9576620" y="2027742"/>
            <a:ext cx="2498352" cy="4081591"/>
          </a:xfrm>
          <a:prstGeom prst="rect">
            <a:avLst/>
          </a:prstGeom>
        </p:spPr>
      </p:pic>
      <p:sp>
        <p:nvSpPr>
          <p:cNvPr id="2" name="Tittel 1">
            <a:extLst>
              <a:ext uri="{FF2B5EF4-FFF2-40B4-BE49-F238E27FC236}">
                <a16:creationId xmlns:a16="http://schemas.microsoft.com/office/drawing/2014/main" id="{4BCA5CF0-B3F8-04AD-48E1-F8B9D873FB60}"/>
              </a:ext>
            </a:extLst>
          </p:cNvPr>
          <p:cNvSpPr>
            <a:spLocks noGrp="1"/>
          </p:cNvSpPr>
          <p:nvPr>
            <p:ph type="title"/>
          </p:nvPr>
        </p:nvSpPr>
        <p:spPr>
          <a:xfrm>
            <a:off x="1025125" y="-92767"/>
            <a:ext cx="9966651" cy="1285069"/>
          </a:xfrm>
        </p:spPr>
        <p:txBody>
          <a:bodyPr/>
          <a:lstStyle/>
          <a:p>
            <a:r>
              <a:rPr lang="nb-NO" dirty="0"/>
              <a:t>Ofte stilte spørsmål</a:t>
            </a:r>
          </a:p>
        </p:txBody>
      </p:sp>
      <p:sp>
        <p:nvSpPr>
          <p:cNvPr id="3" name="Plassholder for tekst 2">
            <a:extLst>
              <a:ext uri="{FF2B5EF4-FFF2-40B4-BE49-F238E27FC236}">
                <a16:creationId xmlns:a16="http://schemas.microsoft.com/office/drawing/2014/main" id="{9D6DEC6C-7FFF-55CD-EB3D-768F3230D74B}"/>
              </a:ext>
            </a:extLst>
          </p:cNvPr>
          <p:cNvSpPr>
            <a:spLocks noGrp="1"/>
          </p:cNvSpPr>
          <p:nvPr>
            <p:ph type="body" sz="quarter" idx="10"/>
          </p:nvPr>
        </p:nvSpPr>
        <p:spPr>
          <a:xfrm>
            <a:off x="1025125" y="912773"/>
            <a:ext cx="10463078" cy="5609844"/>
          </a:xfrm>
        </p:spPr>
        <p:txBody>
          <a:bodyPr>
            <a:noAutofit/>
          </a:bodyPr>
          <a:lstStyle/>
          <a:p>
            <a:pPr marL="457200" indent="-457200">
              <a:buFont typeface="Arial" panose="020B0604020202020204" pitchFamily="34" charset="0"/>
              <a:buChar char="•"/>
            </a:pPr>
            <a:r>
              <a:rPr lang="nb-NO" sz="1400" b="1" dirty="0">
                <a:latin typeface="+mn-lt"/>
              </a:rPr>
              <a:t>Bakgrunns-spørsmål</a:t>
            </a:r>
          </a:p>
          <a:p>
            <a:pPr marL="1143000" lvl="1" indent="-457200"/>
            <a:r>
              <a:rPr lang="nb-NO" sz="1400" dirty="0">
                <a:latin typeface="+mn-lt"/>
              </a:rPr>
              <a:t>Kun tilgjengelig på overordnet nivå av organisasjonen, eks. på kommunenivå</a:t>
            </a:r>
          </a:p>
          <a:p>
            <a:pPr marL="1143000" lvl="1" indent="-457200"/>
            <a:r>
              <a:rPr lang="nb-NO" sz="1400" dirty="0">
                <a:latin typeface="+mn-lt"/>
              </a:rPr>
              <a:t>Kan utelates hvis ønskelig</a:t>
            </a:r>
          </a:p>
          <a:p>
            <a:pPr marL="457200" indent="-457200">
              <a:buFont typeface="Arial" panose="020B0604020202020204" pitchFamily="34" charset="0"/>
              <a:buChar char="•"/>
            </a:pPr>
            <a:r>
              <a:rPr lang="nb-NO" sz="1400" b="1" dirty="0">
                <a:latin typeface="+mn-lt"/>
              </a:rPr>
              <a:t>Tilleggsspørsmål:</a:t>
            </a:r>
          </a:p>
          <a:p>
            <a:pPr marL="1143000" lvl="1" indent="-457200"/>
            <a:r>
              <a:rPr lang="nb-NO" sz="1400" dirty="0">
                <a:latin typeface="+mn-lt"/>
              </a:rPr>
              <a:t>Kan legges til – si fra til KF</a:t>
            </a:r>
          </a:p>
          <a:p>
            <a:pPr marL="1143000" lvl="1" indent="-457200"/>
            <a:r>
              <a:rPr lang="nb-NO" sz="1400" dirty="0">
                <a:latin typeface="+mn-lt"/>
              </a:rPr>
              <a:t>Resultat i egen rapport</a:t>
            </a:r>
          </a:p>
          <a:p>
            <a:pPr marL="457200" indent="-457200">
              <a:buFont typeface="Arial" panose="020B0604020202020204" pitchFamily="34" charset="0"/>
              <a:buChar char="•"/>
            </a:pPr>
            <a:r>
              <a:rPr lang="nb-NO" sz="1400" b="1" dirty="0">
                <a:latin typeface="+mn-lt"/>
              </a:rPr>
              <a:t>Kommentarrapport: </a:t>
            </a:r>
          </a:p>
          <a:p>
            <a:pPr marL="1143000" lvl="1" indent="-457200"/>
            <a:r>
              <a:rPr lang="nb-NO" sz="1400" dirty="0">
                <a:latin typeface="+mn-lt"/>
              </a:rPr>
              <a:t>Valgfritt å ha med</a:t>
            </a:r>
          </a:p>
          <a:p>
            <a:pPr marL="457200" indent="-457200">
              <a:buFont typeface="Arial" panose="020B0604020202020204" pitchFamily="34" charset="0"/>
              <a:buChar char="•"/>
            </a:pPr>
            <a:r>
              <a:rPr lang="nb-NO" sz="1400" b="1" dirty="0">
                <a:latin typeface="+mn-lt"/>
              </a:rPr>
              <a:t>Resultater fra de 10 faktorene: </a:t>
            </a:r>
          </a:p>
          <a:p>
            <a:pPr marL="1143000" lvl="1" indent="-457200"/>
            <a:r>
              <a:rPr lang="nb-NO" sz="1400" dirty="0">
                <a:latin typeface="+mn-lt"/>
              </a:rPr>
              <a:t>Hver faktor har 3-5 påstander</a:t>
            </a:r>
          </a:p>
          <a:p>
            <a:pPr marL="1143000" lvl="1" indent="-457200"/>
            <a:r>
              <a:rPr lang="nb-NO" sz="1400" dirty="0">
                <a:latin typeface="+mn-lt"/>
              </a:rPr>
              <a:t>Påstandene er måleindikatorer – dvs. utvalg viktige «symptomer» (ikke årsaker eller verktøy)</a:t>
            </a:r>
          </a:p>
          <a:p>
            <a:pPr marL="1600200" lvl="2" indent="-457200"/>
            <a:r>
              <a:rPr lang="nb-NO" sz="1400" i="1" dirty="0">
                <a:latin typeface="+mn-lt"/>
              </a:rPr>
              <a:t>Ha fokus på faktoren som helhet</a:t>
            </a:r>
          </a:p>
          <a:p>
            <a:pPr marL="457200" indent="-457200">
              <a:buFont typeface="Arial" panose="020B0604020202020204" pitchFamily="34" charset="0"/>
              <a:buChar char="•"/>
            </a:pPr>
            <a:r>
              <a:rPr lang="nb-NO" sz="1400" b="1" dirty="0">
                <a:latin typeface="+mn-lt"/>
              </a:rPr>
              <a:t>Hva er en god skår?</a:t>
            </a:r>
          </a:p>
          <a:p>
            <a:pPr marL="1143000" lvl="1" indent="-457200"/>
            <a:r>
              <a:rPr lang="nb-NO" sz="1400" dirty="0">
                <a:latin typeface="+mn-lt"/>
              </a:rPr>
              <a:t>Ingen klare grenser  - men snitt på 4 blir ofte sett som bra, snitt på 4.5 veldig bra</a:t>
            </a:r>
          </a:p>
          <a:p>
            <a:pPr marL="457200" indent="-457200">
              <a:buFont typeface="Arial" panose="020B0604020202020204" pitchFamily="34" charset="0"/>
              <a:buChar char="•"/>
            </a:pPr>
            <a:r>
              <a:rPr lang="nb-NO" sz="1400" b="1" dirty="0">
                <a:latin typeface="+mn-lt"/>
              </a:rPr>
              <a:t>Anonymitet</a:t>
            </a:r>
          </a:p>
          <a:p>
            <a:pPr marL="1143000" lvl="1" indent="-457200"/>
            <a:r>
              <a:rPr lang="nb-NO" sz="1400" dirty="0">
                <a:effectLst/>
                <a:latin typeface="+mn-lt"/>
                <a:ea typeface="Calibri" panose="020F0502020204030204" pitchFamily="34" charset="0"/>
              </a:rPr>
              <a:t>Anonymiteten er ivaretatt ved at svar og engangspassord skilles når respondenten har besvart og sendt undersøkelsen. Svarene kobles ikke opp mot øvrige svar fra undersøkelsen, som for øvrig også blir splittet når de kommer inn. </a:t>
            </a:r>
          </a:p>
          <a:p>
            <a:pPr marL="1143000" lvl="1" indent="-457200"/>
            <a:r>
              <a:rPr lang="nb-NO" sz="1400" dirty="0">
                <a:latin typeface="+mn-lt"/>
              </a:rPr>
              <a:t>Kan bare ta ut rapporter når minst 3 har svart</a:t>
            </a:r>
          </a:p>
        </p:txBody>
      </p:sp>
      <p:sp>
        <p:nvSpPr>
          <p:cNvPr id="4" name="Snakkeboble: oval 3">
            <a:extLst>
              <a:ext uri="{FF2B5EF4-FFF2-40B4-BE49-F238E27FC236}">
                <a16:creationId xmlns:a16="http://schemas.microsoft.com/office/drawing/2014/main" id="{E69F5B7C-8E1D-3D95-19F4-A49AB49A665E}"/>
              </a:ext>
            </a:extLst>
          </p:cNvPr>
          <p:cNvSpPr/>
          <p:nvPr/>
        </p:nvSpPr>
        <p:spPr>
          <a:xfrm>
            <a:off x="8226107" y="72847"/>
            <a:ext cx="3608962" cy="1673157"/>
          </a:xfrm>
          <a:prstGeom prst="wedgeEllipseCallout">
            <a:avLst>
              <a:gd name="adj1" fmla="val 6658"/>
              <a:gd name="adj2" fmla="val 9403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solidFill>
                  <a:schemeClr val="bg1"/>
                </a:solidFill>
              </a:rPr>
              <a:t>Se også</a:t>
            </a:r>
          </a:p>
          <a:p>
            <a:pPr algn="ctr"/>
            <a:r>
              <a:rPr lang="nb-NO" dirty="0">
                <a:solidFill>
                  <a:schemeClr val="bg1"/>
                </a:solidFill>
                <a:hlinkClick r:id="rId4">
                  <a:extLst>
                    <a:ext uri="{A12FA001-AC4F-418D-AE19-62706E023703}">
                      <ahyp:hlinkClr xmlns:ahyp="http://schemas.microsoft.com/office/drawing/2018/hyperlinkcolor" val="tx"/>
                    </a:ext>
                  </a:extLst>
                </a:hlinkClick>
              </a:rPr>
              <a:t>www.10faktor.no</a:t>
            </a:r>
            <a:endParaRPr lang="nb-NO" dirty="0">
              <a:solidFill>
                <a:schemeClr val="bg1"/>
              </a:solidFill>
            </a:endParaRPr>
          </a:p>
          <a:p>
            <a:pPr algn="ctr"/>
            <a:endParaRPr lang="nb-NO" dirty="0"/>
          </a:p>
        </p:txBody>
      </p:sp>
    </p:spTree>
    <p:extLst>
      <p:ext uri="{BB962C8B-B14F-4D97-AF65-F5344CB8AC3E}">
        <p14:creationId xmlns:p14="http://schemas.microsoft.com/office/powerpoint/2010/main" val="30237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9" dur="500"/>
                                        <p:tgtEl>
                                          <p:spTgt spid="3">
                                            <p:txEl>
                                              <p:pRg st="6" end="6"/>
                                            </p:txEl>
                                          </p:spTgt>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7" dur="500"/>
                                        <p:tgtEl>
                                          <p:spTgt spid="3">
                                            <p:txEl>
                                              <p:pRg st="8" end="8"/>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0" dur="500"/>
                                        <p:tgtEl>
                                          <p:spTgt spid="3">
                                            <p:txEl>
                                              <p:pRg st="9" end="9"/>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3" dur="500"/>
                                        <p:tgtEl>
                                          <p:spTgt spid="3">
                                            <p:txEl>
                                              <p:pRg st="10" end="10"/>
                                            </p:txEl>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46" dur="5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51" dur="500"/>
                                        <p:tgtEl>
                                          <p:spTgt spid="3">
                                            <p:txEl>
                                              <p:pRg st="12" end="12"/>
                                            </p:txEl>
                                          </p:spTgt>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54" dur="500"/>
                                        <p:tgtEl>
                                          <p:spTgt spid="3">
                                            <p:txEl>
                                              <p:pRg st="13" end="1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randombar(horizontal)">
                                      <p:cBhvr>
                                        <p:cTn id="59" dur="500"/>
                                        <p:tgtEl>
                                          <p:spTgt spid="3">
                                            <p:txEl>
                                              <p:pRg st="14" end="14"/>
                                            </p:txEl>
                                          </p:spTgt>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3">
                                            <p:txEl>
                                              <p:pRg st="15" end="15"/>
                                            </p:txEl>
                                          </p:spTgt>
                                        </p:tgtEl>
                                        <p:attrNameLst>
                                          <p:attrName>style.visibility</p:attrName>
                                        </p:attrNameLst>
                                      </p:cBhvr>
                                      <p:to>
                                        <p:strVal val="visible"/>
                                      </p:to>
                                    </p:set>
                                    <p:animEffect transition="in" filter="randombar(horizontal)">
                                      <p:cBhvr>
                                        <p:cTn id="62" dur="500"/>
                                        <p:tgtEl>
                                          <p:spTgt spid="3">
                                            <p:txEl>
                                              <p:pRg st="15" end="15"/>
                                            </p:tx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3">
                                            <p:txEl>
                                              <p:pRg st="16" end="16"/>
                                            </p:txEl>
                                          </p:spTgt>
                                        </p:tgtEl>
                                        <p:attrNameLst>
                                          <p:attrName>style.visibility</p:attrName>
                                        </p:attrNameLst>
                                      </p:cBhvr>
                                      <p:to>
                                        <p:strVal val="visible"/>
                                      </p:to>
                                    </p:set>
                                    <p:animEffect transition="in" filter="randombar(horizontal)">
                                      <p:cBhvr>
                                        <p:cTn id="65" dur="500"/>
                                        <p:tgtEl>
                                          <p:spTgt spid="3">
                                            <p:txEl>
                                              <p:pRg st="16" end="1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randombar(horizontal)">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8B00853-6974-47AE-AA0C-0AF0EB844458}"/>
              </a:ext>
            </a:extLst>
          </p:cNvPr>
          <p:cNvSpPr/>
          <p:nvPr/>
        </p:nvSpPr>
        <p:spPr>
          <a:xfrm>
            <a:off x="7997960" y="1200441"/>
            <a:ext cx="4187638" cy="2400657"/>
          </a:xfrm>
          <a:prstGeom prst="rect">
            <a:avLst/>
          </a:prstGeom>
        </p:spPr>
        <p:txBody>
          <a:bodyPr wrap="square">
            <a:spAutoFit/>
          </a:bodyPr>
          <a:lstStyle/>
          <a:p>
            <a:r>
              <a:rPr lang="nb-NO" sz="2400" b="1" dirty="0"/>
              <a:t>I KS Konsulent:</a:t>
            </a:r>
            <a:r>
              <a:rPr lang="nb-NO" sz="2000" b="1" dirty="0"/>
              <a:t> </a:t>
            </a:r>
            <a:r>
              <a:rPr lang="nb-NO" dirty="0"/>
              <a:t>Organisasjonsutvikling, lederutvikling, teamutvikling, </a:t>
            </a:r>
            <a:r>
              <a:rPr lang="nb-NO" dirty="0" err="1"/>
              <a:t>coaching</a:t>
            </a:r>
            <a:r>
              <a:rPr lang="nb-NO" dirty="0"/>
              <a:t>, endringsledelse, nærværsarbeid, arbeidsmiljø og 10-FAKTOR. </a:t>
            </a:r>
          </a:p>
          <a:p>
            <a:endParaRPr lang="nb-NO" i="1" dirty="0"/>
          </a:p>
          <a:p>
            <a:r>
              <a:rPr lang="nb-NO" i="1" dirty="0"/>
              <a:t>Ingelin er fagansvarlig for 10-FAKTOR i KS-Konsulent</a:t>
            </a:r>
            <a:r>
              <a:rPr lang="nb-NO" dirty="0"/>
              <a:t>.</a:t>
            </a:r>
          </a:p>
        </p:txBody>
      </p:sp>
      <p:sp>
        <p:nvSpPr>
          <p:cNvPr id="7" name="Rektangel 6">
            <a:extLst>
              <a:ext uri="{FF2B5EF4-FFF2-40B4-BE49-F238E27FC236}">
                <a16:creationId xmlns:a16="http://schemas.microsoft.com/office/drawing/2014/main" id="{72571799-0D3A-4293-A9CD-4CA16B678D99}"/>
              </a:ext>
            </a:extLst>
          </p:cNvPr>
          <p:cNvSpPr/>
          <p:nvPr/>
        </p:nvSpPr>
        <p:spPr>
          <a:xfrm>
            <a:off x="283261" y="3831307"/>
            <a:ext cx="4289488" cy="2400657"/>
          </a:xfrm>
          <a:prstGeom prst="rect">
            <a:avLst/>
          </a:prstGeom>
        </p:spPr>
        <p:txBody>
          <a:bodyPr wrap="square">
            <a:spAutoFit/>
          </a:bodyPr>
          <a:lstStyle/>
          <a:p>
            <a:r>
              <a:rPr lang="nb-NO" sz="2400" b="1" dirty="0"/>
              <a:t>Utdannelse:  </a:t>
            </a:r>
          </a:p>
          <a:p>
            <a:r>
              <a:rPr lang="nb-NO" i="1" dirty="0"/>
              <a:t>PhD - stipendiat (næringslivs-</a:t>
            </a:r>
            <a:r>
              <a:rPr lang="nb-NO" i="1" dirty="0" err="1"/>
              <a:t>Ph.D</a:t>
            </a:r>
            <a:r>
              <a:rPr lang="nb-NO" i="1" dirty="0"/>
              <a:t>). </a:t>
            </a:r>
            <a:r>
              <a:rPr lang="nb-NO" dirty="0"/>
              <a:t>Lektor med master i utdanningsledelse (</a:t>
            </a:r>
            <a:r>
              <a:rPr lang="nb-NO" i="1" dirty="0"/>
              <a:t>De motiverte mellomlederne</a:t>
            </a:r>
            <a:r>
              <a:rPr lang="nb-NO" dirty="0"/>
              <a:t>). Tilleggsutdanning i ledelsespsykologi.  Sertifisert i: SPGR, Learning </a:t>
            </a:r>
            <a:r>
              <a:rPr lang="nb-NO" dirty="0" err="1"/>
              <a:t>Walks</a:t>
            </a:r>
            <a:r>
              <a:rPr lang="nb-NO" dirty="0"/>
              <a:t>, Samspillsmetoden Dialog, Visible Learning Plus, Kjernekvadranten og NEO-PI-3</a:t>
            </a:r>
            <a:r>
              <a:rPr lang="nb-NO" sz="1600" dirty="0"/>
              <a:t>.</a:t>
            </a:r>
          </a:p>
        </p:txBody>
      </p:sp>
      <p:sp>
        <p:nvSpPr>
          <p:cNvPr id="8" name="Rektangel 7">
            <a:extLst>
              <a:ext uri="{FF2B5EF4-FFF2-40B4-BE49-F238E27FC236}">
                <a16:creationId xmlns:a16="http://schemas.microsoft.com/office/drawing/2014/main" id="{A49A2195-DAF2-4504-9353-EA273F02C63E}"/>
              </a:ext>
            </a:extLst>
          </p:cNvPr>
          <p:cNvSpPr/>
          <p:nvPr/>
        </p:nvSpPr>
        <p:spPr>
          <a:xfrm>
            <a:off x="243336" y="1200441"/>
            <a:ext cx="4226257" cy="2400657"/>
          </a:xfrm>
          <a:prstGeom prst="rect">
            <a:avLst/>
          </a:prstGeom>
        </p:spPr>
        <p:txBody>
          <a:bodyPr wrap="square">
            <a:spAutoFit/>
          </a:bodyPr>
          <a:lstStyle/>
          <a:p>
            <a:r>
              <a:rPr lang="nb-NO" sz="2400" b="1" dirty="0"/>
              <a:t>Jobberfaring: </a:t>
            </a:r>
          </a:p>
          <a:p>
            <a:r>
              <a:rPr lang="nb-NO" dirty="0"/>
              <a:t>20 års erfaring fra kommunal sektor (assistent, lærer, avdelingsleder og rektor). Drevet enkeltmannsforetak (jobb- og læringsmotivasjon). </a:t>
            </a:r>
          </a:p>
          <a:p>
            <a:endParaRPr lang="nb-NO" i="1" dirty="0"/>
          </a:p>
          <a:p>
            <a:r>
              <a:rPr lang="nb-NO" i="1" dirty="0"/>
              <a:t>Hovedforfatter av den nye håndboken om 10-FAKTOR.</a:t>
            </a:r>
          </a:p>
        </p:txBody>
      </p:sp>
      <p:sp>
        <p:nvSpPr>
          <p:cNvPr id="9" name="TekstSylinder 8">
            <a:extLst>
              <a:ext uri="{FF2B5EF4-FFF2-40B4-BE49-F238E27FC236}">
                <a16:creationId xmlns:a16="http://schemas.microsoft.com/office/drawing/2014/main" id="{CDB33BF1-861D-4117-A8FE-EE00EC1A57E4}"/>
              </a:ext>
            </a:extLst>
          </p:cNvPr>
          <p:cNvSpPr txBox="1"/>
          <p:nvPr/>
        </p:nvSpPr>
        <p:spPr>
          <a:xfrm>
            <a:off x="503434" y="148195"/>
            <a:ext cx="10921429" cy="1138773"/>
          </a:xfrm>
          <a:prstGeom prst="rect">
            <a:avLst/>
          </a:prstGeom>
          <a:noFill/>
        </p:spPr>
        <p:txBody>
          <a:bodyPr wrap="square" rtlCol="0">
            <a:spAutoFit/>
          </a:bodyPr>
          <a:lstStyle/>
          <a:p>
            <a:pPr algn="ctr"/>
            <a:r>
              <a:rPr lang="nb-NO" sz="4400" b="1" dirty="0">
                <a:solidFill>
                  <a:srgbClr val="002060"/>
                </a:solidFill>
              </a:rPr>
              <a:t>Kompetente kommuner - lokale løsninger</a:t>
            </a:r>
            <a:endParaRPr lang="nb-NO" sz="4000" b="1" dirty="0">
              <a:solidFill>
                <a:srgbClr val="002060"/>
              </a:solidFill>
            </a:endParaRPr>
          </a:p>
          <a:p>
            <a:pPr algn="ctr"/>
            <a:r>
              <a:rPr lang="nb-NO" sz="2400" b="1" dirty="0">
                <a:solidFill>
                  <a:srgbClr val="002060"/>
                </a:solidFill>
              </a:rPr>
              <a:t>-Utfordrende og dedikert-</a:t>
            </a:r>
          </a:p>
        </p:txBody>
      </p:sp>
      <p:pic>
        <p:nvPicPr>
          <p:cNvPr id="18" name="Bilde 17">
            <a:extLst>
              <a:ext uri="{FF2B5EF4-FFF2-40B4-BE49-F238E27FC236}">
                <a16:creationId xmlns:a16="http://schemas.microsoft.com/office/drawing/2014/main" id="{AF2A7B43-A734-4063-8D01-E4D67FDA07B0}"/>
              </a:ext>
            </a:extLst>
          </p:cNvPr>
          <p:cNvPicPr>
            <a:picLocks noChangeAspect="1"/>
          </p:cNvPicPr>
          <p:nvPr/>
        </p:nvPicPr>
        <p:blipFill>
          <a:blip r:embed="rId3"/>
          <a:stretch>
            <a:fillRect/>
          </a:stretch>
        </p:blipFill>
        <p:spPr>
          <a:xfrm>
            <a:off x="8592519" y="3482377"/>
            <a:ext cx="2998519" cy="2624289"/>
          </a:xfrm>
          <a:prstGeom prst="rect">
            <a:avLst/>
          </a:prstGeom>
        </p:spPr>
      </p:pic>
      <p:sp>
        <p:nvSpPr>
          <p:cNvPr id="21" name="TekstSylinder 20">
            <a:extLst>
              <a:ext uri="{FF2B5EF4-FFF2-40B4-BE49-F238E27FC236}">
                <a16:creationId xmlns:a16="http://schemas.microsoft.com/office/drawing/2014/main" id="{75014580-0B6E-4119-8F29-043142C5841A}"/>
              </a:ext>
            </a:extLst>
          </p:cNvPr>
          <p:cNvSpPr txBox="1"/>
          <p:nvPr/>
        </p:nvSpPr>
        <p:spPr>
          <a:xfrm>
            <a:off x="4722890" y="5614224"/>
            <a:ext cx="2695073" cy="1015663"/>
          </a:xfrm>
          <a:prstGeom prst="rect">
            <a:avLst/>
          </a:prstGeom>
          <a:noFill/>
        </p:spPr>
        <p:txBody>
          <a:bodyPr wrap="square" rtlCol="0">
            <a:spAutoFit/>
          </a:bodyPr>
          <a:lstStyle/>
          <a:p>
            <a:pPr algn="ctr"/>
            <a:r>
              <a:rPr lang="nb-NO" sz="2000" b="1" dirty="0"/>
              <a:t>INGELIN BURKELAND</a:t>
            </a:r>
          </a:p>
          <a:p>
            <a:pPr algn="ctr"/>
            <a:r>
              <a:rPr lang="nb-NO" sz="1400" dirty="0">
                <a:hlinkClick r:id="rId4"/>
              </a:rPr>
              <a:t>ingelin.burkeland@ks.no</a:t>
            </a:r>
            <a:endParaRPr lang="nb-NO" sz="1400" dirty="0"/>
          </a:p>
          <a:p>
            <a:pPr algn="ctr"/>
            <a:r>
              <a:rPr lang="nb-NO" sz="1400" dirty="0"/>
              <a:t>0047 92 65 98 96</a:t>
            </a:r>
          </a:p>
          <a:p>
            <a:pPr algn="ctr"/>
            <a:endParaRPr lang="nb-NO" sz="1200" dirty="0"/>
          </a:p>
        </p:txBody>
      </p:sp>
      <p:pic>
        <p:nvPicPr>
          <p:cNvPr id="2" name="Bilde 1" descr="Et bilde som inneholder tre, utendørs, person&#10;&#10;Automatisk generert beskrivelse">
            <a:extLst>
              <a:ext uri="{FF2B5EF4-FFF2-40B4-BE49-F238E27FC236}">
                <a16:creationId xmlns:a16="http://schemas.microsoft.com/office/drawing/2014/main" id="{EFF78BF3-8E42-5F3F-6DB0-2069FA6C3B51}"/>
              </a:ext>
            </a:extLst>
          </p:cNvPr>
          <p:cNvPicPr>
            <a:picLocks noChangeAspect="1"/>
          </p:cNvPicPr>
          <p:nvPr/>
        </p:nvPicPr>
        <p:blipFill>
          <a:blip r:embed="rId5"/>
          <a:stretch>
            <a:fillRect/>
          </a:stretch>
        </p:blipFill>
        <p:spPr>
          <a:xfrm>
            <a:off x="4675905" y="1272761"/>
            <a:ext cx="2840187" cy="4341463"/>
          </a:xfrm>
          <a:prstGeom prst="rect">
            <a:avLst/>
          </a:prstGeom>
        </p:spPr>
      </p:pic>
    </p:spTree>
    <p:extLst>
      <p:ext uri="{BB962C8B-B14F-4D97-AF65-F5344CB8AC3E}">
        <p14:creationId xmlns:p14="http://schemas.microsoft.com/office/powerpoint/2010/main" val="1807264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tel 9">
            <a:extLst>
              <a:ext uri="{FF2B5EF4-FFF2-40B4-BE49-F238E27FC236}">
                <a16:creationId xmlns:a16="http://schemas.microsoft.com/office/drawing/2014/main" id="{E632BC33-4306-4873-B49E-DD407BB8448D}"/>
              </a:ext>
            </a:extLst>
          </p:cNvPr>
          <p:cNvSpPr>
            <a:spLocks noGrp="1"/>
          </p:cNvSpPr>
          <p:nvPr>
            <p:ph type="title"/>
          </p:nvPr>
        </p:nvSpPr>
        <p:spPr>
          <a:xfrm>
            <a:off x="756143" y="435851"/>
            <a:ext cx="10676028" cy="553998"/>
          </a:xfrm>
        </p:spPr>
        <p:txBody>
          <a:bodyPr>
            <a:noAutofit/>
          </a:bodyPr>
          <a:lstStyle/>
          <a:p>
            <a:r>
              <a:rPr lang="nb-NO" sz="4800" dirty="0"/>
              <a:t>10-FAKTOR – den tekniske løsningen</a:t>
            </a:r>
          </a:p>
        </p:txBody>
      </p:sp>
      <p:sp>
        <p:nvSpPr>
          <p:cNvPr id="11" name="Plassholder for innhold 10">
            <a:extLst>
              <a:ext uri="{FF2B5EF4-FFF2-40B4-BE49-F238E27FC236}">
                <a16:creationId xmlns:a16="http://schemas.microsoft.com/office/drawing/2014/main" id="{F3CDFA23-4669-40A2-82AA-1CF42936D781}"/>
              </a:ext>
            </a:extLst>
          </p:cNvPr>
          <p:cNvSpPr>
            <a:spLocks noGrp="1"/>
          </p:cNvSpPr>
          <p:nvPr>
            <p:ph idx="1"/>
          </p:nvPr>
        </p:nvSpPr>
        <p:spPr>
          <a:xfrm>
            <a:off x="811450" y="1418098"/>
            <a:ext cx="6441017" cy="421252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srgbClr val="050037"/>
                </a:solidFill>
                <a:effectLst/>
                <a:uLnTx/>
                <a:uFillTx/>
                <a:latin typeface="Gimbal Grotesque"/>
                <a:ea typeface="+mn-ea"/>
                <a:cs typeface="+mn-cs"/>
              </a:rPr>
              <a:t>KF leverer den tekniske løsningen til 10-FAKTOR.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srgbClr val="050037"/>
                </a:solidFill>
                <a:effectLst/>
                <a:uLnTx/>
                <a:uFillTx/>
                <a:latin typeface="Gimbal Grotesque"/>
                <a:ea typeface="+mn-ea"/>
                <a:cs typeface="+mn-cs"/>
              </a:rPr>
              <a:t>Når du har lisens på </a:t>
            </a:r>
            <a:r>
              <a:rPr kumimoji="0" lang="nb-NO" sz="1800" b="0" i="1" u="none" strike="noStrike" kern="1200" cap="none" spc="0" normalizeH="0" baseline="0" noProof="0" dirty="0">
                <a:ln>
                  <a:noFill/>
                </a:ln>
                <a:effectLst/>
                <a:uLnTx/>
                <a:uFillTx/>
                <a:latin typeface="Gimbal Grotesque"/>
                <a:ea typeface="+mn-ea"/>
                <a:cs typeface="+mn-cs"/>
              </a:rPr>
              <a:t>10-FAKTOR</a:t>
            </a:r>
            <a:r>
              <a:rPr kumimoji="0" lang="nb-NO" sz="1800" b="0" i="1" u="none" strike="noStrike" kern="1200" cap="none" spc="0" normalizeH="0" baseline="0" noProof="0" dirty="0">
                <a:ln>
                  <a:noFill/>
                </a:ln>
                <a:solidFill>
                  <a:srgbClr val="050037"/>
                </a:solidFill>
                <a:effectLst/>
                <a:uLnTx/>
                <a:uFillTx/>
                <a:latin typeface="Gimbal Grotesque"/>
                <a:ea typeface="+mn-ea"/>
                <a:cs typeface="+mn-cs"/>
              </a:rPr>
              <a:t> har du lisens på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1" u="none" strike="noStrike" kern="1200" cap="none" spc="0" normalizeH="0" baseline="0" noProof="0" dirty="0">
                <a:ln>
                  <a:noFill/>
                </a:ln>
                <a:solidFill>
                  <a:schemeClr val="accent5"/>
                </a:solidFill>
                <a:effectLst/>
                <a:uLnTx/>
                <a:uFillTx/>
                <a:latin typeface="Gimbal Grotesque"/>
                <a:ea typeface="+mn-ea"/>
                <a:cs typeface="+mn-cs"/>
              </a:rPr>
              <a:t>Bedrekommune</a:t>
            </a:r>
            <a:r>
              <a:rPr kumimoji="0" lang="nb-NO" sz="1800" b="0" i="1" u="none" strike="noStrike" kern="1200" cap="none" spc="0" normalizeH="0" baseline="0" noProof="0" dirty="0">
                <a:ln>
                  <a:noFill/>
                </a:ln>
                <a:solidFill>
                  <a:srgbClr val="050037"/>
                </a:solidFill>
                <a:effectLst/>
                <a:uLnTx/>
                <a:uFillTx/>
                <a:latin typeface="Gimbal Grotesque"/>
                <a:ea typeface="+mn-ea"/>
                <a:cs typeface="+mn-cs"/>
              </a:rPr>
              <a:t> og </a:t>
            </a:r>
            <a:r>
              <a:rPr kumimoji="0" lang="nb-NO" sz="1800" b="0" i="1" u="none" strike="noStrike" kern="1200" cap="none" spc="0" normalizeH="0" baseline="0" noProof="0" dirty="0">
                <a:ln>
                  <a:noFill/>
                </a:ln>
                <a:solidFill>
                  <a:schemeClr val="accent5"/>
                </a:solidFill>
                <a:effectLst/>
                <a:uLnTx/>
                <a:uFillTx/>
                <a:latin typeface="Gimbal Grotesque"/>
                <a:ea typeface="+mn-ea"/>
                <a:cs typeface="+mn-cs"/>
              </a:rPr>
              <a:t>HMS-undersøkelsen</a:t>
            </a:r>
            <a:r>
              <a:rPr kumimoji="0" lang="nb-NO" sz="1800" b="0" i="1" u="none" strike="noStrike" kern="1200" cap="none" spc="0" normalizeH="0" baseline="0" noProof="0" dirty="0">
                <a:ln>
                  <a:noFill/>
                </a:ln>
                <a:solidFill>
                  <a:srgbClr val="050037"/>
                </a:solidFill>
                <a:effectLst/>
                <a:uLnTx/>
                <a:uFillTx/>
                <a:latin typeface="Gimbal Grotesque"/>
                <a:ea typeface="+mn-ea"/>
                <a:cs typeface="+mn-cs"/>
              </a:rPr>
              <a:t>. </a:t>
            </a:r>
            <a:r>
              <a:rPr lang="nb-NO" sz="1800" i="1" dirty="0">
                <a:solidFill>
                  <a:srgbClr val="050037"/>
                </a:solidFill>
                <a:latin typeface="Gimbal Grotesque"/>
                <a:ea typeface="+mn-ea"/>
              </a:rPr>
              <a:t>10-FAKTOR og HMS kan sendes separat eller i samme utsendelse.</a:t>
            </a:r>
            <a:endParaRPr kumimoji="0" lang="nb-NO" sz="1800" b="0" i="1" u="none" strike="noStrike" kern="1200" cap="none" spc="0" normalizeH="0" baseline="0" noProof="0" dirty="0">
              <a:ln>
                <a:noFill/>
              </a:ln>
              <a:solidFill>
                <a:srgbClr val="050037"/>
              </a:solidFill>
              <a:effectLst/>
              <a:uLnTx/>
              <a:uFillTx/>
              <a:latin typeface="Gimbal Grotesque"/>
              <a:ea typeface="+mn-ea"/>
              <a:cs typeface="+mn-cs"/>
            </a:endParaRPr>
          </a:p>
          <a:p>
            <a:pPr marL="0" indent="0">
              <a:buNone/>
            </a:pPr>
            <a:endParaRPr lang="nb-NO" dirty="0"/>
          </a:p>
          <a:p>
            <a:pPr marL="0" indent="0">
              <a:buNone/>
            </a:pPr>
            <a:endParaRPr lang="nb-NO" dirty="0"/>
          </a:p>
        </p:txBody>
      </p:sp>
      <p:pic>
        <p:nvPicPr>
          <p:cNvPr id="18" name="Grafikk 17" descr="Mottaker med heldekkende fyll">
            <a:extLst>
              <a:ext uri="{FF2B5EF4-FFF2-40B4-BE49-F238E27FC236}">
                <a16:creationId xmlns:a16="http://schemas.microsoft.com/office/drawing/2014/main" id="{E4643B0A-0C81-496B-8140-7B70C6DA79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94997" y="2687297"/>
            <a:ext cx="468000" cy="468000"/>
          </a:xfrm>
          <a:prstGeom prst="rect">
            <a:avLst/>
          </a:prstGeom>
        </p:spPr>
      </p:pic>
      <p:pic>
        <p:nvPicPr>
          <p:cNvPr id="20" name="Grafikk 19" descr="E-post med heldekkende fyll">
            <a:extLst>
              <a:ext uri="{FF2B5EF4-FFF2-40B4-BE49-F238E27FC236}">
                <a16:creationId xmlns:a16="http://schemas.microsoft.com/office/drawing/2014/main" id="{87CD05F4-7CC0-4E02-8F19-139AD5F676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02296" y="3702704"/>
            <a:ext cx="468000" cy="468000"/>
          </a:xfrm>
          <a:prstGeom prst="rect">
            <a:avLst/>
          </a:prstGeom>
        </p:spPr>
      </p:pic>
      <p:pic>
        <p:nvPicPr>
          <p:cNvPr id="24" name="Grafikk 23" descr="Verden med heldekkende fyll">
            <a:extLst>
              <a:ext uri="{FF2B5EF4-FFF2-40B4-BE49-F238E27FC236}">
                <a16:creationId xmlns:a16="http://schemas.microsoft.com/office/drawing/2014/main" id="{125AA120-596C-4E57-B52F-EF2B81BB04A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02296" y="4792185"/>
            <a:ext cx="468000" cy="468000"/>
          </a:xfrm>
          <a:prstGeom prst="rect">
            <a:avLst/>
          </a:prstGeom>
        </p:spPr>
      </p:pic>
      <p:sp>
        <p:nvSpPr>
          <p:cNvPr id="28" name="TekstSylinder 27">
            <a:extLst>
              <a:ext uri="{FF2B5EF4-FFF2-40B4-BE49-F238E27FC236}">
                <a16:creationId xmlns:a16="http://schemas.microsoft.com/office/drawing/2014/main" id="{46BE0796-6694-4B2F-B18F-A5721A818ACB}"/>
              </a:ext>
            </a:extLst>
          </p:cNvPr>
          <p:cNvSpPr txBox="1"/>
          <p:nvPr/>
        </p:nvSpPr>
        <p:spPr>
          <a:xfrm>
            <a:off x="8921804" y="2783977"/>
            <a:ext cx="6096000" cy="3693319"/>
          </a:xfrm>
          <a:prstGeom prst="rect">
            <a:avLst/>
          </a:prstGeom>
          <a:noFill/>
        </p:spPr>
        <p:txBody>
          <a:bodyPr wrap="square">
            <a:spAutoFit/>
          </a:bodyPr>
          <a:lstStyle/>
          <a:p>
            <a:r>
              <a:rPr kumimoji="0" lang="nb-NO" sz="1800" b="0" i="0" u="none" strike="noStrike" kern="1200" cap="none" spc="0" normalizeH="0" baseline="0" noProof="0" dirty="0">
                <a:ln>
                  <a:noFill/>
                </a:ln>
                <a:solidFill>
                  <a:schemeClr val="accent1"/>
                </a:solidFill>
                <a:effectLst/>
                <a:uLnTx/>
                <a:uFillTx/>
                <a:latin typeface="Gimbal Grotesque"/>
                <a:ea typeface="+mn-ea"/>
                <a:cs typeface="+mn-cs"/>
              </a:rPr>
              <a:t>24 13 28 50</a:t>
            </a:r>
          </a:p>
          <a:p>
            <a:endParaRPr kumimoji="0" lang="nb-NO" sz="1800" b="0" i="0" u="none" strike="noStrike" kern="1200" cap="none" spc="0" normalizeH="0" baseline="0" noProof="0" dirty="0">
              <a:ln>
                <a:noFill/>
              </a:ln>
              <a:solidFill>
                <a:schemeClr val="accent1"/>
              </a:solidFill>
              <a:effectLst/>
              <a:uLnTx/>
              <a:uFillTx/>
              <a:latin typeface="Gimbal Grotesque"/>
              <a:ea typeface="+mn-ea"/>
              <a:cs typeface="+mn-cs"/>
            </a:endParaRPr>
          </a:p>
          <a:p>
            <a:endParaRPr lang="nb-NO" dirty="0">
              <a:solidFill>
                <a:schemeClr val="accent1"/>
              </a:solidFill>
              <a:latin typeface="Gimbal Grotesque"/>
            </a:endParaRPr>
          </a:p>
          <a:p>
            <a:r>
              <a:rPr kumimoji="0" lang="nb-NO" sz="1800" b="0" i="0" strike="noStrike" kern="1200" cap="none" spc="0" normalizeH="0" baseline="0" noProof="0" dirty="0">
                <a:ln>
                  <a:noFill/>
                </a:ln>
                <a:solidFill>
                  <a:schemeClr val="accent1"/>
                </a:solidFill>
                <a:effectLst/>
                <a:uLnTx/>
                <a:uFillTx/>
                <a:latin typeface="Gimbal Grotesque"/>
                <a:ea typeface="+mn-ea"/>
                <a:cs typeface="+mn-cs"/>
                <a:hlinkClick r:id="rId9">
                  <a:extLst>
                    <a:ext uri="{A12FA001-AC4F-418D-AE19-62706E023703}">
                      <ahyp:hlinkClr xmlns:ahyp="http://schemas.microsoft.com/office/drawing/2018/hyperlinkcolor" val="tx"/>
                    </a:ext>
                  </a:extLst>
                </a:hlinkClick>
              </a:rPr>
              <a:t>10faktor@kf.no</a:t>
            </a:r>
            <a:br>
              <a:rPr lang="nb-NO" dirty="0">
                <a:solidFill>
                  <a:schemeClr val="accent1"/>
                </a:solidFill>
                <a:latin typeface="Gimbal Grotesque"/>
              </a:rPr>
            </a:br>
            <a:r>
              <a:rPr kumimoji="0" lang="nb-NO" sz="1800" b="0" i="0" strike="noStrike" kern="1200" cap="none" spc="0" normalizeH="0" baseline="0" noProof="0" dirty="0">
                <a:ln>
                  <a:noFill/>
                </a:ln>
                <a:solidFill>
                  <a:schemeClr val="accent1"/>
                </a:solidFill>
                <a:effectLst/>
                <a:uLnTx/>
                <a:uFillTx/>
                <a:latin typeface="Gimbal Grotesque"/>
                <a:ea typeface="+mn-ea"/>
                <a:cs typeface="+mn-cs"/>
                <a:hlinkClick r:id="rId10">
                  <a:extLst>
                    <a:ext uri="{A12FA001-AC4F-418D-AE19-62706E023703}">
                      <ahyp:hlinkClr xmlns:ahyp="http://schemas.microsoft.com/office/drawing/2018/hyperlinkcolor" val="tx"/>
                    </a:ext>
                  </a:extLst>
                </a:hlinkClick>
              </a:rPr>
              <a:t>bedrekommune@kf.no</a:t>
            </a:r>
            <a:endParaRPr lang="nb-NO" dirty="0">
              <a:solidFill>
                <a:schemeClr val="accent1"/>
              </a:solidFill>
              <a:latin typeface="Gimbal Grotesque"/>
            </a:endParaRPr>
          </a:p>
          <a:p>
            <a:endParaRPr kumimoji="0" lang="nb-NO" sz="1800" b="0" i="0" u="none" strike="noStrike" kern="1200" cap="none" spc="0" normalizeH="0" baseline="0" noProof="0" dirty="0">
              <a:ln>
                <a:noFill/>
              </a:ln>
              <a:solidFill>
                <a:schemeClr val="accent1"/>
              </a:solidFill>
              <a:effectLst/>
              <a:uLnTx/>
              <a:uFillTx/>
              <a:latin typeface="Gimbal Grotesque"/>
              <a:ea typeface="+mn-ea"/>
              <a:cs typeface="+mn-cs"/>
            </a:endParaRPr>
          </a:p>
          <a:p>
            <a:endParaRPr kumimoji="0" lang="nb-NO" sz="1800" b="0" i="0" u="none" strike="noStrike" kern="1200" cap="none" spc="0" normalizeH="0" baseline="0" noProof="0" dirty="0">
              <a:ln>
                <a:noFill/>
              </a:ln>
              <a:solidFill>
                <a:schemeClr val="accent1"/>
              </a:solidFill>
              <a:effectLst/>
              <a:uLnTx/>
              <a:uFillTx/>
              <a:latin typeface="Gimbal Grotesque"/>
              <a:ea typeface="+mn-ea"/>
              <a:cs typeface="+mn-cs"/>
            </a:endParaRPr>
          </a:p>
          <a:p>
            <a:r>
              <a:rPr kumimoji="0" lang="nb-NO" sz="1800" b="0" i="0" u="none" strike="noStrike" kern="1200" cap="none" spc="0" normalizeH="0" baseline="0" noProof="0" dirty="0">
                <a:ln>
                  <a:noFill/>
                </a:ln>
                <a:solidFill>
                  <a:srgbClr val="050037"/>
                </a:solidFill>
                <a:effectLst/>
                <a:uLnTx/>
                <a:uFillTx/>
                <a:latin typeface="Gimbal Grotesque"/>
                <a:ea typeface="+mn-ea"/>
                <a:cs typeface="+mn-cs"/>
              </a:rPr>
              <a:t>10faktor.no</a:t>
            </a:r>
          </a:p>
          <a:p>
            <a:r>
              <a:rPr kumimoji="0" lang="nb-NO" sz="1800" b="0" i="0" u="none" strike="noStrike" kern="1200" cap="none" spc="0" normalizeH="0" baseline="0" noProof="0" dirty="0">
                <a:ln>
                  <a:noFill/>
                </a:ln>
                <a:solidFill>
                  <a:srgbClr val="050037"/>
                </a:solidFill>
                <a:effectLst/>
                <a:uLnTx/>
                <a:uFillTx/>
                <a:latin typeface="Gimbal Grotesque"/>
                <a:ea typeface="+mn-ea"/>
                <a:cs typeface="+mn-cs"/>
              </a:rPr>
              <a:t>Bedrekommune.no</a:t>
            </a:r>
          </a:p>
          <a:p>
            <a:endParaRPr lang="nb-NO" dirty="0">
              <a:solidFill>
                <a:srgbClr val="050037"/>
              </a:solidFill>
              <a:latin typeface="Gimbal Grotesque"/>
            </a:endParaRPr>
          </a:p>
          <a:p>
            <a:r>
              <a:rPr kumimoji="0" lang="nb-NO" b="0" i="0" u="none" strike="noStrike" kern="1200" cap="none" spc="0" normalizeH="0" baseline="0" noProof="0" dirty="0">
                <a:ln>
                  <a:noFill/>
                </a:ln>
                <a:solidFill>
                  <a:srgbClr val="050037"/>
                </a:solidFill>
                <a:effectLst/>
                <a:uLnTx/>
                <a:uFillTx/>
                <a:latin typeface="Gimbal Grotesque"/>
                <a:ea typeface="+mn-ea"/>
                <a:cs typeface="+mn-cs"/>
              </a:rPr>
              <a:t>Anita Hansen </a:t>
            </a:r>
            <a:r>
              <a:rPr kumimoji="0" lang="nb-NO" b="0" i="1" u="none" strike="noStrike" kern="1200" cap="none" spc="0" normalizeH="0" baseline="0" noProof="0" dirty="0">
                <a:ln>
                  <a:noFill/>
                </a:ln>
                <a:solidFill>
                  <a:srgbClr val="050037"/>
                </a:solidFill>
                <a:effectLst/>
                <a:uLnTx/>
                <a:uFillTx/>
                <a:latin typeface="Gimbal Grotesque"/>
                <a:ea typeface="+mn-ea"/>
                <a:cs typeface="+mn-cs"/>
              </a:rPr>
              <a:t>(kursansvarlig)</a:t>
            </a:r>
            <a:br>
              <a:rPr kumimoji="0" lang="nb-NO" b="0" i="1" u="none" strike="noStrike" kern="1200" cap="none" spc="0" normalizeH="0" baseline="0" noProof="0" dirty="0">
                <a:ln>
                  <a:noFill/>
                </a:ln>
                <a:solidFill>
                  <a:srgbClr val="050037"/>
                </a:solidFill>
                <a:effectLst/>
                <a:uLnTx/>
                <a:uFillTx/>
                <a:latin typeface="Gimbal Grotesque"/>
                <a:ea typeface="+mn-ea"/>
                <a:cs typeface="+mn-cs"/>
              </a:rPr>
            </a:br>
            <a:r>
              <a:rPr kumimoji="0" lang="nb-NO" b="0" i="0" u="none" strike="noStrike" kern="1200" cap="none" spc="0" normalizeH="0" baseline="0" noProof="0" dirty="0">
                <a:ln>
                  <a:noFill/>
                </a:ln>
                <a:solidFill>
                  <a:srgbClr val="050037"/>
                </a:solidFill>
                <a:effectLst/>
                <a:uLnTx/>
                <a:uFillTx/>
                <a:latin typeface="Gimbal Grotesque"/>
                <a:ea typeface="+mn-ea"/>
                <a:cs typeface="+mn-cs"/>
              </a:rPr>
              <a:t>anita.hansen@kf.no</a:t>
            </a:r>
          </a:p>
          <a:p>
            <a:endParaRPr lang="nb-NO" dirty="0">
              <a:solidFill>
                <a:schemeClr val="accent1"/>
              </a:solidFill>
            </a:endParaRPr>
          </a:p>
        </p:txBody>
      </p:sp>
      <p:pic>
        <p:nvPicPr>
          <p:cNvPr id="33" name="Grafikk 32" descr="Kvinneprofil med heldekkende fyll">
            <a:extLst>
              <a:ext uri="{FF2B5EF4-FFF2-40B4-BE49-F238E27FC236}">
                <a16:creationId xmlns:a16="http://schemas.microsoft.com/office/drawing/2014/main" id="{D190B849-6F78-4D1F-83D2-EAC8B78824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94997" y="5647666"/>
            <a:ext cx="468000" cy="468000"/>
          </a:xfrm>
          <a:prstGeom prst="rect">
            <a:avLst/>
          </a:prstGeom>
        </p:spPr>
      </p:pic>
      <p:grpSp>
        <p:nvGrpSpPr>
          <p:cNvPr id="40" name="Gruppe 39">
            <a:extLst>
              <a:ext uri="{FF2B5EF4-FFF2-40B4-BE49-F238E27FC236}">
                <a16:creationId xmlns:a16="http://schemas.microsoft.com/office/drawing/2014/main" id="{9A4EC21C-600D-4713-9336-CE5C34C8A328}"/>
              </a:ext>
            </a:extLst>
          </p:cNvPr>
          <p:cNvGrpSpPr/>
          <p:nvPr/>
        </p:nvGrpSpPr>
        <p:grpSpPr>
          <a:xfrm>
            <a:off x="184643" y="2423175"/>
            <a:ext cx="6441017" cy="4096157"/>
            <a:chOff x="756143" y="2423175"/>
            <a:chExt cx="6441017" cy="4096157"/>
          </a:xfrm>
        </p:grpSpPr>
        <p:pic>
          <p:nvPicPr>
            <p:cNvPr id="37" name="Bilde 36">
              <a:extLst>
                <a:ext uri="{FF2B5EF4-FFF2-40B4-BE49-F238E27FC236}">
                  <a16:creationId xmlns:a16="http://schemas.microsoft.com/office/drawing/2014/main" id="{A3ABBDE8-2343-41EC-8DA9-DA63D52F7D60}"/>
                </a:ext>
              </a:extLst>
            </p:cNvPr>
            <p:cNvPicPr>
              <a:picLocks noChangeAspect="1"/>
            </p:cNvPicPr>
            <p:nvPr/>
          </p:nvPicPr>
          <p:blipFill>
            <a:blip r:embed="rId13"/>
            <a:stretch>
              <a:fillRect/>
            </a:stretch>
          </p:blipFill>
          <p:spPr>
            <a:xfrm>
              <a:off x="1583267" y="2984087"/>
              <a:ext cx="4792133" cy="2969723"/>
            </a:xfrm>
            <a:prstGeom prst="rect">
              <a:avLst/>
            </a:prstGeom>
          </p:spPr>
        </p:pic>
        <p:pic>
          <p:nvPicPr>
            <p:cNvPr id="1028" name="Picture 4" descr="Apple Macbook Pro Laptop Mockup - Gratis bilde på Pixabay">
              <a:extLst>
                <a:ext uri="{FF2B5EF4-FFF2-40B4-BE49-F238E27FC236}">
                  <a16:creationId xmlns:a16="http://schemas.microsoft.com/office/drawing/2014/main" id="{B2B1F740-65B0-4209-81C5-1AFA5B0AED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6143" y="2423175"/>
              <a:ext cx="6441017" cy="4096157"/>
            </a:xfrm>
            <a:prstGeom prst="rect">
              <a:avLst/>
            </a:prstGeom>
            <a:noFill/>
            <a:extLst>
              <a:ext uri="{909E8E84-426E-40DD-AFC4-6F175D3DCCD1}">
                <a14:hiddenFill xmlns:a14="http://schemas.microsoft.com/office/drawing/2010/main">
                  <a:solidFill>
                    <a:srgbClr val="FFFFFF"/>
                  </a:solidFill>
                </a14:hiddenFill>
              </a:ext>
            </a:extLst>
          </p:spPr>
        </p:pic>
        <p:sp>
          <p:nvSpPr>
            <p:cNvPr id="39" name="Plassholder for tekst 3">
              <a:extLst>
                <a:ext uri="{FF2B5EF4-FFF2-40B4-BE49-F238E27FC236}">
                  <a16:creationId xmlns:a16="http://schemas.microsoft.com/office/drawing/2014/main" id="{03573BA8-838F-43D5-964B-EDF88F51600D}"/>
                </a:ext>
              </a:extLst>
            </p:cNvPr>
            <p:cNvSpPr txBox="1">
              <a:spLocks/>
            </p:cNvSpPr>
            <p:nvPr/>
          </p:nvSpPr>
          <p:spPr>
            <a:xfrm>
              <a:off x="2377072" y="3368027"/>
              <a:ext cx="3242005" cy="2731440"/>
            </a:xfrm>
            <a:prstGeom prst="rect">
              <a:avLst/>
            </a:prstGeom>
          </p:spPr>
          <p:txBody>
            <a:bodyPr vert="horz" lIns="0" tIns="0" rIns="0" bIns="0" rtlCol="0">
              <a:normAutofit/>
            </a:bodyPr>
            <a:lstStyle>
              <a:lvl1pPr marL="0" indent="0" algn="ctr" defTabSz="914355" rtl="0" eaLnBrk="1" latinLnBrk="0" hangingPunct="1">
                <a:lnSpc>
                  <a:spcPct val="100000"/>
                </a:lnSpc>
                <a:spcBef>
                  <a:spcPts val="0"/>
                </a:spcBef>
                <a:buFontTx/>
                <a:buNone/>
                <a:defRPr sz="2400" kern="1200">
                  <a:solidFill>
                    <a:schemeClr val="accent1"/>
                  </a:solidFill>
                  <a:latin typeface="Gimbal Grotesque Medium" panose="02000503050000020004" pitchFamily="50" charset="0"/>
                  <a:ea typeface="+mn-ea"/>
                  <a:cs typeface="+mn-cs"/>
                </a:defRPr>
              </a:lvl1pPr>
              <a:lvl2pPr marL="396000" indent="-198000" algn="l" defTabSz="914355" rtl="0" eaLnBrk="1" latinLnBrk="0" hangingPunct="1">
                <a:lnSpc>
                  <a:spcPct val="100000"/>
                </a:lnSpc>
                <a:spcBef>
                  <a:spcPts val="250"/>
                </a:spcBef>
                <a:buFontTx/>
                <a:buBlip>
                  <a:blip r:embed="rId15"/>
                </a:buBlip>
                <a:defRPr sz="2000" b="0" kern="1200">
                  <a:solidFill>
                    <a:schemeClr val="accent1"/>
                  </a:solidFill>
                  <a:latin typeface="+mn-lt"/>
                  <a:ea typeface="+mn-ea"/>
                  <a:cs typeface="+mn-cs"/>
                </a:defRPr>
              </a:lvl2pPr>
              <a:lvl3pPr marL="594000" indent="-198000" algn="l" defTabSz="914355" rtl="0" eaLnBrk="1" latinLnBrk="0" hangingPunct="1">
                <a:lnSpc>
                  <a:spcPct val="100000"/>
                </a:lnSpc>
                <a:spcBef>
                  <a:spcPts val="500"/>
                </a:spcBef>
                <a:buFontTx/>
                <a:buBlip>
                  <a:blip r:embed="rId15"/>
                </a:buBlip>
                <a:defRPr sz="1800" kern="1200">
                  <a:solidFill>
                    <a:schemeClr val="accent1"/>
                  </a:solidFill>
                  <a:latin typeface="+mn-lt"/>
                  <a:ea typeface="+mn-ea"/>
                  <a:cs typeface="+mn-cs"/>
                </a:defRPr>
              </a:lvl3pPr>
              <a:lvl4pPr marL="792000" indent="-198000" algn="l" defTabSz="914355" rtl="0" eaLnBrk="1" latinLnBrk="0" hangingPunct="1">
                <a:lnSpc>
                  <a:spcPct val="100000"/>
                </a:lnSpc>
                <a:spcBef>
                  <a:spcPts val="500"/>
                </a:spcBef>
                <a:buFontTx/>
                <a:buBlip>
                  <a:blip r:embed="rId15"/>
                </a:buBlip>
                <a:defRPr sz="1600" kern="1200">
                  <a:solidFill>
                    <a:schemeClr val="accent1"/>
                  </a:solidFill>
                  <a:latin typeface="+mn-lt"/>
                  <a:ea typeface="+mn-ea"/>
                  <a:cs typeface="+mn-cs"/>
                </a:defRPr>
              </a:lvl4pPr>
              <a:lvl5pPr marL="990000" indent="-198000" algn="l" defTabSz="914355" rtl="0" eaLnBrk="1" latinLnBrk="0" hangingPunct="1">
                <a:lnSpc>
                  <a:spcPct val="100000"/>
                </a:lnSpc>
                <a:spcBef>
                  <a:spcPts val="500"/>
                </a:spcBef>
                <a:buFontTx/>
                <a:buBlip>
                  <a:blip r:embed="rId15"/>
                </a:buBlip>
                <a:defRPr sz="1400" kern="1200">
                  <a:solidFill>
                    <a:schemeClr val="accent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000" dirty="0"/>
                <a:t>KF HJELPER DEG MED:</a:t>
              </a:r>
            </a:p>
            <a:p>
              <a:pPr lvl="1">
                <a:buFont typeface="Arial" panose="020B0604020202020204" pitchFamily="34" charset="0"/>
                <a:buChar char="•"/>
              </a:pPr>
              <a:endParaRPr lang="nb-NO" sz="1600" dirty="0"/>
            </a:p>
            <a:p>
              <a:pPr lvl="1">
                <a:buClr>
                  <a:schemeClr val="accent5"/>
                </a:buClr>
                <a:buFont typeface="Wingdings" panose="05000000000000000000" pitchFamily="2" charset="2"/>
                <a:buChar char="ü"/>
              </a:pPr>
              <a:r>
                <a:rPr lang="nb-NO" sz="1800" dirty="0"/>
                <a:t>Administratorkurs</a:t>
              </a:r>
            </a:p>
            <a:p>
              <a:pPr lvl="1">
                <a:buClr>
                  <a:schemeClr val="accent5"/>
                </a:buClr>
                <a:buFont typeface="Wingdings" panose="05000000000000000000" pitchFamily="2" charset="2"/>
                <a:buChar char="ü"/>
              </a:pPr>
              <a:endParaRPr lang="nb-NO" sz="1800" dirty="0"/>
            </a:p>
            <a:p>
              <a:pPr lvl="1">
                <a:buClr>
                  <a:schemeClr val="accent5"/>
                </a:buClr>
                <a:buFont typeface="Wingdings" panose="05000000000000000000" pitchFamily="2" charset="2"/>
                <a:buChar char="ü"/>
              </a:pPr>
              <a:r>
                <a:rPr lang="nb-NO" sz="1800" dirty="0"/>
                <a:t>Faglig og teknisk </a:t>
              </a:r>
              <a:br>
                <a:rPr lang="nb-NO" sz="1800" dirty="0"/>
              </a:br>
              <a:r>
                <a:rPr lang="nb-NO" sz="1800" dirty="0"/>
                <a:t>veiledere</a:t>
              </a:r>
            </a:p>
            <a:p>
              <a:endParaRPr lang="nb-NO" dirty="0"/>
            </a:p>
            <a:p>
              <a:endParaRPr lang="nb-NO" dirty="0"/>
            </a:p>
            <a:p>
              <a:endParaRPr lang="nb-NO" dirty="0"/>
            </a:p>
          </p:txBody>
        </p:sp>
      </p:grpSp>
      <p:sp>
        <p:nvSpPr>
          <p:cNvPr id="2" name="Plassholder for innhold 10">
            <a:extLst>
              <a:ext uri="{FF2B5EF4-FFF2-40B4-BE49-F238E27FC236}">
                <a16:creationId xmlns:a16="http://schemas.microsoft.com/office/drawing/2014/main" id="{938F3CFB-41DE-C187-5622-D123E8395AE4}"/>
              </a:ext>
            </a:extLst>
          </p:cNvPr>
          <p:cNvSpPr txBox="1">
            <a:spLocks/>
          </p:cNvSpPr>
          <p:nvPr/>
        </p:nvSpPr>
        <p:spPr>
          <a:xfrm>
            <a:off x="7165919" y="1434354"/>
            <a:ext cx="4740331" cy="421252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rgbClr val="0B2B52"/>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rgbClr val="0B2B52"/>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rgbClr val="0B2B52"/>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rgbClr val="0B2B52"/>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nb-NO" sz="1800" i="1" dirty="0">
                <a:solidFill>
                  <a:srgbClr val="050037"/>
                </a:solidFill>
                <a:latin typeface="Gimbal Grotesque"/>
                <a:ea typeface="+mn-ea"/>
              </a:rPr>
              <a:t>HMS-undersøkelsen inneholder spørsmål om fysiske, psykososiale og organisatoriske sider ved arbeidsmiljøet, slik arbeidsmiljøloven krever, og som 10-FAKTOR alene ikke dekker.</a:t>
            </a:r>
            <a:endParaRPr lang="nb-NO" dirty="0"/>
          </a:p>
          <a:p>
            <a:pPr marL="0" indent="0">
              <a:buFont typeface="Arial" panose="020B0604020202020204" pitchFamily="34" charset="0"/>
              <a:buNone/>
            </a:pPr>
            <a:endParaRPr lang="nb-NO" dirty="0"/>
          </a:p>
        </p:txBody>
      </p:sp>
      <p:sp>
        <p:nvSpPr>
          <p:cNvPr id="3" name="Slide Number Placeholder 2">
            <a:extLst>
              <a:ext uri="{FF2B5EF4-FFF2-40B4-BE49-F238E27FC236}">
                <a16:creationId xmlns:a16="http://schemas.microsoft.com/office/drawing/2014/main" id="{568481ED-BC26-49E6-DDAF-DD9878623B1E}"/>
              </a:ext>
            </a:extLst>
          </p:cNvPr>
          <p:cNvSpPr>
            <a:spLocks noGrp="1"/>
          </p:cNvSpPr>
          <p:nvPr>
            <p:ph type="sldNum" sz="quarter" idx="12"/>
          </p:nvPr>
        </p:nvSpPr>
        <p:spPr/>
        <p:txBody>
          <a:bodyPr/>
          <a:lstStyle/>
          <a:p>
            <a:fld id="{5751DFAA-887F-4071-8EAD-E8CA316FCF06}" type="slidenum">
              <a:rPr lang="nb-NO" smtClean="0"/>
              <a:t>20</a:t>
            </a:fld>
            <a:endParaRPr lang="nb-NO"/>
          </a:p>
        </p:txBody>
      </p:sp>
    </p:spTree>
    <p:extLst>
      <p:ext uri="{BB962C8B-B14F-4D97-AF65-F5344CB8AC3E}">
        <p14:creationId xmlns:p14="http://schemas.microsoft.com/office/powerpoint/2010/main" val="3953174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akkeboble: oval 3">
            <a:extLst>
              <a:ext uri="{FF2B5EF4-FFF2-40B4-BE49-F238E27FC236}">
                <a16:creationId xmlns:a16="http://schemas.microsoft.com/office/drawing/2014/main" id="{6033E317-0890-CA5A-48C7-647F786E728B}"/>
              </a:ext>
            </a:extLst>
          </p:cNvPr>
          <p:cNvSpPr/>
          <p:nvPr/>
        </p:nvSpPr>
        <p:spPr>
          <a:xfrm>
            <a:off x="8270386" y="101388"/>
            <a:ext cx="3478270" cy="657817"/>
          </a:xfrm>
          <a:prstGeom prst="wedgeEllipseCallout">
            <a:avLst>
              <a:gd name="adj1" fmla="val -62764"/>
              <a:gd name="adj2" fmla="val 55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Sett i kalender - TIDLIG</a:t>
            </a:r>
          </a:p>
        </p:txBody>
      </p:sp>
      <p:graphicFrame>
        <p:nvGraphicFramePr>
          <p:cNvPr id="2" name="Table 1">
            <a:extLst>
              <a:ext uri="{FF2B5EF4-FFF2-40B4-BE49-F238E27FC236}">
                <a16:creationId xmlns:a16="http://schemas.microsoft.com/office/drawing/2014/main" id="{E350760B-702B-6208-CDBA-0E846D638E4C}"/>
              </a:ext>
            </a:extLst>
          </p:cNvPr>
          <p:cNvGraphicFramePr>
            <a:graphicFrameLocks noGrp="1"/>
          </p:cNvGraphicFramePr>
          <p:nvPr>
            <p:extLst>
              <p:ext uri="{D42A27DB-BD31-4B8C-83A1-F6EECF244321}">
                <p14:modId xmlns:p14="http://schemas.microsoft.com/office/powerpoint/2010/main" val="2539609084"/>
              </p:ext>
            </p:extLst>
          </p:nvPr>
        </p:nvGraphicFramePr>
        <p:xfrm>
          <a:off x="914607" y="90252"/>
          <a:ext cx="10945505" cy="6677496"/>
        </p:xfrm>
        <a:graphic>
          <a:graphicData uri="http://schemas.openxmlformats.org/drawingml/2006/table">
            <a:tbl>
              <a:tblPr firstRow="1" bandRow="1">
                <a:tableStyleId>{5940675A-B579-460E-94D1-54222C63F5DA}</a:tableStyleId>
              </a:tblPr>
              <a:tblGrid>
                <a:gridCol w="6042608">
                  <a:extLst>
                    <a:ext uri="{9D8B030D-6E8A-4147-A177-3AD203B41FA5}">
                      <a16:colId xmlns:a16="http://schemas.microsoft.com/office/drawing/2014/main" val="1095169658"/>
                    </a:ext>
                  </a:extLst>
                </a:gridCol>
                <a:gridCol w="4902897">
                  <a:extLst>
                    <a:ext uri="{9D8B030D-6E8A-4147-A177-3AD203B41FA5}">
                      <a16:colId xmlns:a16="http://schemas.microsoft.com/office/drawing/2014/main" val="1987983448"/>
                    </a:ext>
                  </a:extLst>
                </a:gridCol>
              </a:tblGrid>
              <a:tr h="615011">
                <a:tc>
                  <a:txBody>
                    <a:bodyPr/>
                    <a:lstStyle/>
                    <a:p>
                      <a:r>
                        <a:rPr lang="nb-NO" sz="3600" b="1" dirty="0"/>
                        <a:t>Hva</a:t>
                      </a:r>
                      <a:endParaRPr lang="en-GB" sz="3600" b="1" dirty="0"/>
                    </a:p>
                  </a:txBody>
                  <a:tcPr/>
                </a:tc>
                <a:tc>
                  <a:txBody>
                    <a:bodyPr/>
                    <a:lstStyle/>
                    <a:p>
                      <a:r>
                        <a:rPr lang="nb-NO" sz="3600" b="1" dirty="0"/>
                        <a:t>Når</a:t>
                      </a:r>
                      <a:endParaRPr lang="en-GB" sz="3600" b="1" dirty="0"/>
                    </a:p>
                  </a:txBody>
                  <a:tcPr/>
                </a:tc>
                <a:extLst>
                  <a:ext uri="{0D108BD9-81ED-4DB2-BD59-A6C34878D82A}">
                    <a16:rowId xmlns:a16="http://schemas.microsoft.com/office/drawing/2014/main" val="3584137200"/>
                  </a:ext>
                </a:extLst>
              </a:tr>
              <a:tr h="862488">
                <a:tc>
                  <a:txBody>
                    <a:bodyPr/>
                    <a:lstStyle/>
                    <a:p>
                      <a:r>
                        <a:rPr lang="nb-NO" sz="2800" b="1" dirty="0"/>
                        <a:t>Opplæringssamling ved KSK</a:t>
                      </a:r>
                      <a:endParaRPr lang="en-GB" sz="2800" b="1" dirty="0"/>
                    </a:p>
                  </a:txBody>
                  <a:tcPr/>
                </a:tc>
                <a:tc>
                  <a:txBody>
                    <a:bodyPr/>
                    <a:lstStyle/>
                    <a:p>
                      <a:r>
                        <a:rPr lang="nb-NO" sz="2800" b="1" dirty="0"/>
                        <a:t>18.september: 9-12</a:t>
                      </a:r>
                      <a:endParaRPr lang="en-GB" sz="2800" b="1" dirty="0"/>
                    </a:p>
                  </a:txBody>
                  <a:tcPr/>
                </a:tc>
                <a:extLst>
                  <a:ext uri="{0D108BD9-81ED-4DB2-BD59-A6C34878D82A}">
                    <a16:rowId xmlns:a16="http://schemas.microsoft.com/office/drawing/2014/main" val="4068796866"/>
                  </a:ext>
                </a:extLst>
              </a:tr>
              <a:tr h="862488">
                <a:tc>
                  <a:txBody>
                    <a:bodyPr/>
                    <a:lstStyle/>
                    <a:p>
                      <a:r>
                        <a:rPr lang="nb-NO" sz="2400" i="1" dirty="0"/>
                        <a:t>-opplæring/informasjon til ansatte</a:t>
                      </a:r>
                      <a:endParaRPr lang="en-GB" sz="2400" i="1" dirty="0"/>
                    </a:p>
                  </a:txBody>
                  <a:tcPr/>
                </a:tc>
                <a:tc>
                  <a:txBody>
                    <a:bodyPr/>
                    <a:lstStyle/>
                    <a:p>
                      <a:endParaRPr lang="en-GB" sz="2400" dirty="0"/>
                    </a:p>
                  </a:txBody>
                  <a:tcPr/>
                </a:tc>
                <a:extLst>
                  <a:ext uri="{0D108BD9-81ED-4DB2-BD59-A6C34878D82A}">
                    <a16:rowId xmlns:a16="http://schemas.microsoft.com/office/drawing/2014/main" val="1670067523"/>
                  </a:ext>
                </a:extLst>
              </a:tr>
              <a:tr h="862488">
                <a:tc>
                  <a:txBody>
                    <a:bodyPr/>
                    <a:lstStyle/>
                    <a:p>
                      <a:r>
                        <a:rPr lang="nb-NO" sz="2400" i="1" dirty="0"/>
                        <a:t>Undersøkelsen sendes ut</a:t>
                      </a:r>
                      <a:endParaRPr lang="en-GB" sz="2400" i="1" dirty="0"/>
                    </a:p>
                  </a:txBody>
                  <a:tcPr/>
                </a:tc>
                <a:tc>
                  <a:txBody>
                    <a:bodyPr/>
                    <a:lstStyle/>
                    <a:p>
                      <a:r>
                        <a:rPr lang="nb-NO" sz="2400" i="1" dirty="0">
                          <a:solidFill>
                            <a:srgbClr val="FF0000"/>
                          </a:solidFill>
                        </a:rPr>
                        <a:t>Trolig 20.oktober</a:t>
                      </a:r>
                      <a:endParaRPr lang="en-GB" sz="2400" dirty="0">
                        <a:solidFill>
                          <a:srgbClr val="FF0000"/>
                        </a:solidFill>
                      </a:endParaRPr>
                    </a:p>
                  </a:txBody>
                  <a:tcPr/>
                </a:tc>
                <a:extLst>
                  <a:ext uri="{0D108BD9-81ED-4DB2-BD59-A6C34878D82A}">
                    <a16:rowId xmlns:a16="http://schemas.microsoft.com/office/drawing/2014/main" val="4007432495"/>
                  </a:ext>
                </a:extLst>
              </a:tr>
              <a:tr h="862488">
                <a:tc>
                  <a:txBody>
                    <a:bodyPr/>
                    <a:lstStyle/>
                    <a:p>
                      <a:r>
                        <a:rPr lang="nb-NO" sz="2800" b="1" dirty="0"/>
                        <a:t>Analysesamling ved KSK</a:t>
                      </a:r>
                    </a:p>
                  </a:txBody>
                  <a:tcPr/>
                </a:tc>
                <a:tc>
                  <a:txBody>
                    <a:bodyPr/>
                    <a:lstStyle/>
                    <a:p>
                      <a:r>
                        <a:rPr lang="nb-NO" sz="2800" b="1" dirty="0"/>
                        <a:t>6.november: 9-12</a:t>
                      </a:r>
                      <a:endParaRPr lang="en-GB" sz="2800" b="1" dirty="0"/>
                    </a:p>
                  </a:txBody>
                  <a:tcPr/>
                </a:tc>
                <a:extLst>
                  <a:ext uri="{0D108BD9-81ED-4DB2-BD59-A6C34878D82A}">
                    <a16:rowId xmlns:a16="http://schemas.microsoft.com/office/drawing/2014/main" val="1758749988"/>
                  </a:ext>
                </a:extLst>
              </a:tr>
              <a:tr h="862488">
                <a:tc>
                  <a:txBody>
                    <a:bodyPr/>
                    <a:lstStyle/>
                    <a:p>
                      <a:r>
                        <a:rPr lang="nb-NO" sz="2400" i="1" dirty="0"/>
                        <a:t>-analyse med ansatte</a:t>
                      </a:r>
                      <a:endParaRPr lang="en-GB" sz="2400" i="1" dirty="0"/>
                    </a:p>
                  </a:txBody>
                  <a:tcPr/>
                </a:tc>
                <a:tc>
                  <a:txBody>
                    <a:bodyPr/>
                    <a:lstStyle/>
                    <a:p>
                      <a:endParaRPr lang="en-GB" sz="2400" dirty="0"/>
                    </a:p>
                  </a:txBody>
                  <a:tcPr/>
                </a:tc>
                <a:extLst>
                  <a:ext uri="{0D108BD9-81ED-4DB2-BD59-A6C34878D82A}">
                    <a16:rowId xmlns:a16="http://schemas.microsoft.com/office/drawing/2014/main" val="1259142903"/>
                  </a:ext>
                </a:extLst>
              </a:tr>
              <a:tr h="862488">
                <a:tc>
                  <a:txBody>
                    <a:bodyPr/>
                    <a:lstStyle/>
                    <a:p>
                      <a:r>
                        <a:rPr lang="nb-NO" sz="2800" b="1" dirty="0"/>
                        <a:t>Oppfølgingssamling ved KSK</a:t>
                      </a:r>
                      <a:endParaRPr lang="en-GB" sz="2800" b="1" dirty="0"/>
                    </a:p>
                  </a:txBody>
                  <a:tcPr/>
                </a:tc>
                <a:tc>
                  <a:txBody>
                    <a:bodyPr/>
                    <a:lstStyle/>
                    <a:p>
                      <a:r>
                        <a:rPr lang="nb-NO" sz="2800" b="1" dirty="0"/>
                        <a:t>12.mars: 9-12</a:t>
                      </a:r>
                      <a:endParaRPr lang="en-GB" sz="2800" b="1" dirty="0"/>
                    </a:p>
                  </a:txBody>
                  <a:tcPr/>
                </a:tc>
                <a:extLst>
                  <a:ext uri="{0D108BD9-81ED-4DB2-BD59-A6C34878D82A}">
                    <a16:rowId xmlns:a16="http://schemas.microsoft.com/office/drawing/2014/main" val="1228099068"/>
                  </a:ext>
                </a:extLst>
              </a:tr>
              <a:tr h="862488">
                <a:tc>
                  <a:txBody>
                    <a:bodyPr/>
                    <a:lstStyle/>
                    <a:p>
                      <a:r>
                        <a:rPr lang="nb-NO" sz="2400" i="1" dirty="0"/>
                        <a:t>-oppfølging med ansatte</a:t>
                      </a:r>
                      <a:endParaRPr lang="en-GB" sz="2400" i="1" dirty="0"/>
                    </a:p>
                  </a:txBody>
                  <a:tcPr/>
                </a:tc>
                <a:tc>
                  <a:txBody>
                    <a:bodyPr/>
                    <a:lstStyle/>
                    <a:p>
                      <a:endParaRPr lang="en-GB" sz="2400" dirty="0"/>
                    </a:p>
                  </a:txBody>
                  <a:tcPr/>
                </a:tc>
                <a:extLst>
                  <a:ext uri="{0D108BD9-81ED-4DB2-BD59-A6C34878D82A}">
                    <a16:rowId xmlns:a16="http://schemas.microsoft.com/office/drawing/2014/main" val="2782347207"/>
                  </a:ext>
                </a:extLst>
              </a:tr>
            </a:tbl>
          </a:graphicData>
        </a:graphic>
      </p:graphicFrame>
      <p:sp>
        <p:nvSpPr>
          <p:cNvPr id="6" name="Rectangle: Rounded Corners 5">
            <a:extLst>
              <a:ext uri="{FF2B5EF4-FFF2-40B4-BE49-F238E27FC236}">
                <a16:creationId xmlns:a16="http://schemas.microsoft.com/office/drawing/2014/main" id="{824E08B9-1F9A-37E2-A27C-063D1ED60EAA}"/>
              </a:ext>
            </a:extLst>
          </p:cNvPr>
          <p:cNvSpPr/>
          <p:nvPr/>
        </p:nvSpPr>
        <p:spPr>
          <a:xfrm>
            <a:off x="914400" y="759205"/>
            <a:ext cx="10945504" cy="854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668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A13D170-464A-4379-87C7-87E5DCE9154E}"/>
              </a:ext>
            </a:extLst>
          </p:cNvPr>
          <p:cNvSpPr>
            <a:spLocks noGrp="1"/>
          </p:cNvSpPr>
          <p:nvPr>
            <p:ph type="body" sz="quarter" idx="10"/>
          </p:nvPr>
        </p:nvSpPr>
        <p:spPr>
          <a:xfrm>
            <a:off x="1079375" y="1204141"/>
            <a:ext cx="9966325" cy="3816350"/>
          </a:xfrm>
        </p:spPr>
        <p:txBody>
          <a:bodyPr>
            <a:normAutofit/>
          </a:bodyPr>
          <a:lstStyle/>
          <a:p>
            <a:pPr algn="ctr"/>
            <a:r>
              <a:rPr lang="nb-NO" sz="5400" b="1" dirty="0"/>
              <a:t>Hva har du i din verktøykasse </a:t>
            </a:r>
            <a:r>
              <a:rPr lang="nb-NO" sz="5400" b="1" i="1" dirty="0"/>
              <a:t>nå?</a:t>
            </a:r>
          </a:p>
        </p:txBody>
      </p:sp>
      <p:pic>
        <p:nvPicPr>
          <p:cNvPr id="4" name="Picture 2">
            <a:extLst>
              <a:ext uri="{FF2B5EF4-FFF2-40B4-BE49-F238E27FC236}">
                <a16:creationId xmlns:a16="http://schemas.microsoft.com/office/drawing/2014/main" id="{DBA3A03D-502A-4B2C-BED9-40B5E337F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0008"/>
            <a:ext cx="12192000" cy="59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e 5" descr="Et bilde som inneholder utendørs, person, kvinne&#10;&#10;Automatisk generert beskrivelse">
            <a:extLst>
              <a:ext uri="{FF2B5EF4-FFF2-40B4-BE49-F238E27FC236}">
                <a16:creationId xmlns:a16="http://schemas.microsoft.com/office/drawing/2014/main" id="{88962385-D502-4CE4-8E17-EE0707219415}"/>
              </a:ext>
            </a:extLst>
          </p:cNvPr>
          <p:cNvPicPr>
            <a:picLocks noChangeAspect="1"/>
          </p:cNvPicPr>
          <p:nvPr/>
        </p:nvPicPr>
        <p:blipFill>
          <a:blip r:embed="rId4"/>
          <a:stretch>
            <a:fillRect/>
          </a:stretch>
        </p:blipFill>
        <p:spPr>
          <a:xfrm>
            <a:off x="1016584" y="4592544"/>
            <a:ext cx="2518611" cy="1888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11+ Toolbox Clipart - Preview : Tool Box Clip Art | HDClipartAll">
            <a:extLst>
              <a:ext uri="{FF2B5EF4-FFF2-40B4-BE49-F238E27FC236}">
                <a16:creationId xmlns:a16="http://schemas.microsoft.com/office/drawing/2014/main" id="{301D9088-99A1-CB09-BE66-E7C5725D9E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8981" y="4688379"/>
            <a:ext cx="2587588" cy="173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98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1038564-0F55-479E-8C7E-44E3DD10C5C2}"/>
              </a:ext>
            </a:extLst>
          </p:cNvPr>
          <p:cNvSpPr>
            <a:spLocks noGrp="1"/>
          </p:cNvSpPr>
          <p:nvPr>
            <p:ph type="body" sz="quarter" idx="13"/>
          </p:nvPr>
        </p:nvSpPr>
        <p:spPr/>
        <p:txBody>
          <a:bodyPr/>
          <a:lstStyle/>
          <a:p>
            <a:r>
              <a:rPr lang="nb-NO" dirty="0"/>
              <a:t>Pause til 10.15</a:t>
            </a:r>
          </a:p>
        </p:txBody>
      </p:sp>
      <p:pic>
        <p:nvPicPr>
          <p:cNvPr id="5" name="Bilde 4" descr="Et bilde som inneholder tekst&#10;&#10;Automatisk generert beskrivelse">
            <a:extLst>
              <a:ext uri="{FF2B5EF4-FFF2-40B4-BE49-F238E27FC236}">
                <a16:creationId xmlns:a16="http://schemas.microsoft.com/office/drawing/2014/main" id="{50244840-7057-4CA1-93BC-CD4B8153E7B3}"/>
              </a:ext>
            </a:extLst>
          </p:cNvPr>
          <p:cNvPicPr>
            <a:picLocks noChangeAspect="1"/>
          </p:cNvPicPr>
          <p:nvPr/>
        </p:nvPicPr>
        <p:blipFill>
          <a:blip r:embed="rId4"/>
          <a:stretch>
            <a:fillRect/>
          </a:stretch>
        </p:blipFill>
        <p:spPr>
          <a:xfrm rot="20989583">
            <a:off x="1718126" y="162037"/>
            <a:ext cx="3521706" cy="4411916"/>
          </a:xfrm>
          <a:prstGeom prst="rect">
            <a:avLst/>
          </a:prstGeom>
          <a:ln>
            <a:noFill/>
          </a:ln>
          <a:effectLst>
            <a:softEdge rad="112500"/>
          </a:effectLst>
        </p:spPr>
      </p:pic>
    </p:spTree>
    <p:extLst>
      <p:ext uri="{BB962C8B-B14F-4D97-AF65-F5344CB8AC3E}">
        <p14:creationId xmlns:p14="http://schemas.microsoft.com/office/powerpoint/2010/main" val="3255795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B7DFAF-6B6E-DFCC-AF03-16A975B7F677}"/>
              </a:ext>
            </a:extLst>
          </p:cNvPr>
          <p:cNvSpPr>
            <a:spLocks noGrp="1"/>
          </p:cNvSpPr>
          <p:nvPr>
            <p:ph type="title"/>
          </p:nvPr>
        </p:nvSpPr>
        <p:spPr>
          <a:xfrm>
            <a:off x="677538" y="2035011"/>
            <a:ext cx="11514462" cy="2787978"/>
          </a:xfrm>
        </p:spPr>
        <p:txBody>
          <a:bodyPr>
            <a:noAutofit/>
          </a:bodyPr>
          <a:lstStyle/>
          <a:p>
            <a:pPr>
              <a:spcBef>
                <a:spcPts val="0"/>
              </a:spcBef>
            </a:pPr>
            <a:r>
              <a:rPr lang="nb-NO" sz="5400" i="1" dirty="0">
                <a:solidFill>
                  <a:schemeClr val="accent6">
                    <a:lumMod val="50000"/>
                  </a:schemeClr>
                </a:solidFill>
              </a:rPr>
              <a:t>Hvorfor</a:t>
            </a:r>
            <a:r>
              <a:rPr lang="nb-NO" sz="5400" dirty="0">
                <a:solidFill>
                  <a:schemeClr val="accent6">
                    <a:lumMod val="50000"/>
                  </a:schemeClr>
                </a:solidFill>
              </a:rPr>
              <a:t> skal vi jobbe med 10-FAKTOR?</a:t>
            </a:r>
            <a:br>
              <a:rPr lang="nb-NO" sz="6600" dirty="0">
                <a:solidFill>
                  <a:schemeClr val="accent6">
                    <a:lumMod val="50000"/>
                  </a:schemeClr>
                </a:solidFill>
              </a:rPr>
            </a:br>
            <a:r>
              <a:rPr lang="nb-NO" b="0" dirty="0">
                <a:solidFill>
                  <a:schemeClr val="accent6">
                    <a:lumMod val="50000"/>
                  </a:schemeClr>
                </a:solidFill>
              </a:rPr>
              <a:t>-gi mening</a:t>
            </a:r>
            <a:br>
              <a:rPr lang="nb-NO" sz="7200" dirty="0">
                <a:solidFill>
                  <a:schemeClr val="accent6">
                    <a:lumMod val="50000"/>
                  </a:schemeClr>
                </a:solidFill>
                <a:effectLst/>
                <a:latin typeface="Calibri" panose="020F0502020204030204" pitchFamily="34" charset="0"/>
                <a:ea typeface="Calibri" panose="020F0502020204030204" pitchFamily="34" charset="0"/>
              </a:rPr>
            </a:br>
            <a:endParaRPr lang="nb-NO" sz="7200" dirty="0">
              <a:solidFill>
                <a:schemeClr val="accent6">
                  <a:lumMod val="50000"/>
                </a:schemeClr>
              </a:solidFill>
            </a:endParaRPr>
          </a:p>
        </p:txBody>
      </p:sp>
      <p:sp>
        <p:nvSpPr>
          <p:cNvPr id="6" name="Text Placeholder 5">
            <a:extLst>
              <a:ext uri="{FF2B5EF4-FFF2-40B4-BE49-F238E27FC236}">
                <a16:creationId xmlns:a16="http://schemas.microsoft.com/office/drawing/2014/main" id="{D45D47FA-D8BD-A111-365F-6544571864DE}"/>
              </a:ext>
            </a:extLst>
          </p:cNvPr>
          <p:cNvSpPr>
            <a:spLocks noGrp="1"/>
          </p:cNvSpPr>
          <p:nvPr>
            <p:ph type="body" sz="quarter" idx="13"/>
          </p:nvPr>
        </p:nvSpPr>
        <p:spPr/>
        <p:txBody>
          <a:bodyPr/>
          <a:lstStyle/>
          <a:p>
            <a:endParaRPr lang="en-GB"/>
          </a:p>
        </p:txBody>
      </p:sp>
      <p:pic>
        <p:nvPicPr>
          <p:cNvPr id="3076" name="Picture 4" descr="Best Animations">
            <a:extLst>
              <a:ext uri="{FF2B5EF4-FFF2-40B4-BE49-F238E27FC236}">
                <a16:creationId xmlns:a16="http://schemas.microsoft.com/office/drawing/2014/main" id="{190A6EAB-3C07-DE68-34AA-18C2A5DF5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1707" y="0"/>
            <a:ext cx="1970884" cy="197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077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EEEF356-5813-44B7-9FB4-36D2B9E8A8A7}"/>
              </a:ext>
            </a:extLst>
          </p:cNvPr>
          <p:cNvPicPr>
            <a:picLocks noChangeAspect="1"/>
          </p:cNvPicPr>
          <p:nvPr/>
        </p:nvPicPr>
        <p:blipFill>
          <a:blip r:embed="rId2"/>
          <a:stretch>
            <a:fillRect/>
          </a:stretch>
        </p:blipFill>
        <p:spPr>
          <a:xfrm flipH="1">
            <a:off x="10085219" y="4348914"/>
            <a:ext cx="1915777" cy="2419350"/>
          </a:xfrm>
          <a:prstGeom prst="rect">
            <a:avLst/>
          </a:prstGeom>
        </p:spPr>
      </p:pic>
      <p:sp>
        <p:nvSpPr>
          <p:cNvPr id="4" name="Snakkeboble: rektangel med avrundede hjørner 3">
            <a:extLst>
              <a:ext uri="{FF2B5EF4-FFF2-40B4-BE49-F238E27FC236}">
                <a16:creationId xmlns:a16="http://schemas.microsoft.com/office/drawing/2014/main" id="{32E6317E-90A2-4F7B-86F4-9088B80C21BD}"/>
              </a:ext>
            </a:extLst>
          </p:cNvPr>
          <p:cNvSpPr/>
          <p:nvPr/>
        </p:nvSpPr>
        <p:spPr>
          <a:xfrm>
            <a:off x="361950" y="571500"/>
            <a:ext cx="11290300" cy="3352800"/>
          </a:xfrm>
          <a:prstGeom prst="wedgeRoundRectCallout">
            <a:avLst>
              <a:gd name="adj1" fmla="val 39311"/>
              <a:gd name="adj2" fmla="val 82755"/>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600"/>
              <a:t>GI MENING!</a:t>
            </a:r>
          </a:p>
        </p:txBody>
      </p:sp>
    </p:spTree>
    <p:extLst>
      <p:ext uri="{BB962C8B-B14F-4D97-AF65-F5344CB8AC3E}">
        <p14:creationId xmlns:p14="http://schemas.microsoft.com/office/powerpoint/2010/main" val="3099429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12674" y="321098"/>
            <a:ext cx="9966651" cy="1285069"/>
          </a:xfrm>
        </p:spPr>
        <p:txBody>
          <a:bodyPr>
            <a:normAutofit/>
          </a:bodyPr>
          <a:lstStyle/>
          <a:p>
            <a:pPr algn="ctr"/>
            <a:r>
              <a:rPr lang="nb-NO" sz="6000" b="1"/>
              <a:t>Systemisk forståelse </a:t>
            </a:r>
          </a:p>
        </p:txBody>
      </p:sp>
      <p:sp>
        <p:nvSpPr>
          <p:cNvPr id="3" name="Plassholder for innhold 2"/>
          <p:cNvSpPr>
            <a:spLocks noGrp="1"/>
          </p:cNvSpPr>
          <p:nvPr>
            <p:ph idx="1"/>
          </p:nvPr>
        </p:nvSpPr>
        <p:spPr/>
        <p:txBody>
          <a:bodyPr/>
          <a:lstStyle/>
          <a:p>
            <a:r>
              <a:rPr lang="nb-NO" b="1" dirty="0"/>
              <a:t>Hvorfor?</a:t>
            </a:r>
          </a:p>
          <a:p>
            <a:pPr lvl="1"/>
            <a:r>
              <a:rPr lang="nb-NO" dirty="0"/>
              <a:t>Manglende systemisk forståelse – </a:t>
            </a:r>
            <a:r>
              <a:rPr lang="nb-NO" i="1" dirty="0">
                <a:solidFill>
                  <a:srgbClr val="FF0000"/>
                </a:solidFill>
              </a:rPr>
              <a:t>manglende forståelse for at alt henger sammen med alt</a:t>
            </a:r>
            <a:r>
              <a:rPr lang="nb-NO" dirty="0">
                <a:solidFill>
                  <a:srgbClr val="FF0000"/>
                </a:solidFill>
              </a:rPr>
              <a:t> </a:t>
            </a:r>
            <a:r>
              <a:rPr lang="nb-NO" dirty="0"/>
              <a:t>– er ofte en av de største hindringene for å lykkes med utvikling og endring</a:t>
            </a:r>
          </a:p>
          <a:p>
            <a:pPr lvl="1"/>
            <a:endParaRPr lang="nb-NO"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6140" y="4079451"/>
            <a:ext cx="5674568" cy="245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Sylinder 3"/>
          <p:cNvSpPr txBox="1"/>
          <p:nvPr/>
        </p:nvSpPr>
        <p:spPr>
          <a:xfrm>
            <a:off x="7814855" y="6383013"/>
            <a:ext cx="4267614" cy="307777"/>
          </a:xfrm>
          <a:prstGeom prst="rect">
            <a:avLst/>
          </a:prstGeom>
          <a:noFill/>
        </p:spPr>
        <p:txBody>
          <a:bodyPr wrap="square" rtlCol="0">
            <a:spAutoFit/>
          </a:bodyPr>
          <a:lstStyle/>
          <a:p>
            <a:pPr algn="r"/>
            <a:r>
              <a:rPr lang="nb-NO" sz="1400" dirty="0" err="1"/>
              <a:t>Senge</a:t>
            </a:r>
            <a:r>
              <a:rPr lang="nb-NO" sz="1400" dirty="0"/>
              <a:t>, P (2006):</a:t>
            </a:r>
            <a:r>
              <a:rPr lang="nb-NO" sz="1400" i="1" dirty="0"/>
              <a:t>The Fifth </a:t>
            </a:r>
            <a:r>
              <a:rPr lang="nb-NO" sz="1400" i="1" dirty="0" err="1"/>
              <a:t>Dicipline</a:t>
            </a:r>
            <a:endParaRPr lang="nb-NO" sz="1400" i="1" dirty="0"/>
          </a:p>
        </p:txBody>
      </p:sp>
      <p:pic>
        <p:nvPicPr>
          <p:cNvPr id="2052" name="Picture 4" descr="Helicopter Joypixels GIF - Helicopter Joypixels Chopper - Discover &amp; Share  GIFs">
            <a:extLst>
              <a:ext uri="{FF2B5EF4-FFF2-40B4-BE49-F238E27FC236}">
                <a16:creationId xmlns:a16="http://schemas.microsoft.com/office/drawing/2014/main" id="{4F3BEE80-F4D2-4881-A235-73407024E39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2933" y="41277"/>
            <a:ext cx="2019536" cy="2019536"/>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8F9CB9A2-E5CB-29F3-1024-C154CEF3D054}"/>
              </a:ext>
            </a:extLst>
          </p:cNvPr>
          <p:cNvSpPr txBox="1"/>
          <p:nvPr/>
        </p:nvSpPr>
        <p:spPr>
          <a:xfrm>
            <a:off x="10694126" y="-38278"/>
            <a:ext cx="1584960" cy="369332"/>
          </a:xfrm>
          <a:prstGeom prst="rect">
            <a:avLst/>
          </a:prstGeom>
          <a:noFill/>
        </p:spPr>
        <p:txBody>
          <a:bodyPr wrap="square" rtlCol="0">
            <a:spAutoFit/>
          </a:bodyPr>
          <a:lstStyle/>
          <a:p>
            <a:pPr algn="r"/>
            <a:r>
              <a:rPr lang="nb-NO" i="1" dirty="0">
                <a:highlight>
                  <a:srgbClr val="FFFF00"/>
                </a:highlight>
              </a:rPr>
              <a:t>#gimening</a:t>
            </a:r>
          </a:p>
        </p:txBody>
      </p:sp>
    </p:spTree>
    <p:extLst>
      <p:ext uri="{BB962C8B-B14F-4D97-AF65-F5344CB8AC3E}">
        <p14:creationId xmlns:p14="http://schemas.microsoft.com/office/powerpoint/2010/main" val="3503687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B433CD32-47C9-467A-B8C8-E946517BAC17}"/>
              </a:ext>
            </a:extLst>
          </p:cNvPr>
          <p:cNvSpPr>
            <a:spLocks noGrp="1"/>
          </p:cNvSpPr>
          <p:nvPr>
            <p:ph type="title"/>
          </p:nvPr>
        </p:nvSpPr>
        <p:spPr/>
        <p:txBody>
          <a:bodyPr/>
          <a:lstStyle/>
          <a:p>
            <a:endParaRPr lang="nb-NO"/>
          </a:p>
        </p:txBody>
      </p:sp>
      <p:sp>
        <p:nvSpPr>
          <p:cNvPr id="3" name="Subtitle 2"/>
          <p:cNvSpPr>
            <a:spLocks noGrp="1"/>
          </p:cNvSpPr>
          <p:nvPr>
            <p:ph type="body" sz="quarter" idx="10"/>
          </p:nvPr>
        </p:nvSpPr>
        <p:spPr>
          <a:effectLst>
            <a:glow rad="101600">
              <a:schemeClr val="tx1">
                <a:alpha val="75000"/>
              </a:schemeClr>
            </a:glow>
          </a:effectLst>
        </p:spPr>
        <p:txBody>
          <a:bodyPr>
            <a:normAutofit/>
          </a:bodyPr>
          <a:lstStyle/>
          <a:p>
            <a:pPr>
              <a:spcBef>
                <a:spcPct val="20000"/>
              </a:spcBef>
              <a:defRPr/>
            </a:pPr>
            <a:endParaRPr lang="en-GB" sz="1650" kern="0" dirty="0">
              <a:latin typeface="Arial"/>
            </a:endParaRPr>
          </a:p>
          <a:p>
            <a:pPr algn="l"/>
            <a:endParaRPr lang="en-US" sz="1500" dirty="0">
              <a:latin typeface="Swiss 721 Light" charset="0"/>
              <a:ea typeface="Swiss 721 Light" charset="0"/>
              <a:cs typeface="Swiss 721 Light" charset="0"/>
            </a:endParaRPr>
          </a:p>
        </p:txBody>
      </p:sp>
      <p:pic>
        <p:nvPicPr>
          <p:cNvPr id="4" name="Bilde 3"/>
          <p:cNvPicPr>
            <a:picLocks noChangeAspect="1"/>
          </p:cNvPicPr>
          <p:nvPr/>
        </p:nvPicPr>
        <p:blipFill>
          <a:blip r:embed="rId3"/>
          <a:stretch>
            <a:fillRect/>
          </a:stretch>
        </p:blipFill>
        <p:spPr>
          <a:xfrm>
            <a:off x="0" y="0"/>
            <a:ext cx="12192000" cy="6927276"/>
          </a:xfrm>
          <a:prstGeom prst="rect">
            <a:avLst/>
          </a:prstGeom>
        </p:spPr>
      </p:pic>
    </p:spTree>
    <p:extLst>
      <p:ext uri="{BB962C8B-B14F-4D97-AF65-F5344CB8AC3E}">
        <p14:creationId xmlns:p14="http://schemas.microsoft.com/office/powerpoint/2010/main" val="39909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ildeforklaring formet som en ellipse 5"/>
          <p:cNvSpPr/>
          <p:nvPr/>
        </p:nvSpPr>
        <p:spPr>
          <a:xfrm>
            <a:off x="278690" y="873602"/>
            <a:ext cx="2367792" cy="1817011"/>
          </a:xfrm>
          <a:prstGeom prst="wedgeEllipseCallout">
            <a:avLst>
              <a:gd name="adj1" fmla="val 146570"/>
              <a:gd name="adj2" fmla="val 5833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a:t>Vakt i friminuttet</a:t>
            </a:r>
          </a:p>
        </p:txBody>
      </p:sp>
      <p:sp>
        <p:nvSpPr>
          <p:cNvPr id="2" name="Tittel 1"/>
          <p:cNvSpPr>
            <a:spLocks noGrp="1"/>
          </p:cNvSpPr>
          <p:nvPr>
            <p:ph type="title"/>
          </p:nvPr>
        </p:nvSpPr>
        <p:spPr>
          <a:xfrm>
            <a:off x="701646" y="147452"/>
            <a:ext cx="10788708" cy="1285069"/>
          </a:xfrm>
        </p:spPr>
        <p:txBody>
          <a:bodyPr>
            <a:normAutofit/>
          </a:bodyPr>
          <a:lstStyle/>
          <a:p>
            <a:pPr algn="ctr"/>
            <a:r>
              <a:rPr lang="nb-NO" sz="5400" b="1">
                <a:solidFill>
                  <a:srgbClr val="002060"/>
                </a:solidFill>
              </a:rPr>
              <a:t>Hvordan skal vi komme oss dit?</a:t>
            </a:r>
            <a:br>
              <a:rPr lang="nb-NO" sz="6000" b="1">
                <a:solidFill>
                  <a:srgbClr val="002060"/>
                </a:solidFill>
              </a:rPr>
            </a:br>
            <a:r>
              <a:rPr lang="nb-NO" sz="2800">
                <a:solidFill>
                  <a:srgbClr val="002060"/>
                </a:solidFill>
              </a:rPr>
              <a:t>-systemisk forståelse-</a:t>
            </a:r>
          </a:p>
        </p:txBody>
      </p:sp>
      <p:sp>
        <p:nvSpPr>
          <p:cNvPr id="5" name="TekstSylinder 4"/>
          <p:cNvSpPr txBox="1"/>
          <p:nvPr/>
        </p:nvSpPr>
        <p:spPr>
          <a:xfrm>
            <a:off x="2239238" y="6395357"/>
            <a:ext cx="7324083" cy="338554"/>
          </a:xfrm>
          <a:prstGeom prst="rect">
            <a:avLst/>
          </a:prstGeom>
          <a:noFill/>
        </p:spPr>
        <p:txBody>
          <a:bodyPr wrap="square" rtlCol="0">
            <a:spAutoFit/>
          </a:bodyPr>
          <a:lstStyle/>
          <a:p>
            <a:pPr algn="r"/>
            <a:r>
              <a:rPr lang="nb-NO" sz="1600" dirty="0"/>
              <a:t>Fritt etter Kim, D (2001): </a:t>
            </a:r>
            <a:r>
              <a:rPr lang="nb-NO" sz="1600" i="1" dirty="0" err="1"/>
              <a:t>Organizing</a:t>
            </a:r>
            <a:r>
              <a:rPr lang="nb-NO" sz="1600" i="1" dirty="0"/>
              <a:t> for Learning </a:t>
            </a:r>
            <a:r>
              <a:rPr lang="nb-NO" sz="1600" dirty="0"/>
              <a:t>og </a:t>
            </a:r>
            <a:r>
              <a:rPr lang="nb-NO" sz="1600" dirty="0" err="1"/>
              <a:t>Challenging</a:t>
            </a:r>
            <a:r>
              <a:rPr lang="nb-NO" sz="1600" dirty="0"/>
              <a:t> Learning</a:t>
            </a:r>
          </a:p>
        </p:txBody>
      </p:sp>
      <p:sp>
        <p:nvSpPr>
          <p:cNvPr id="3" name="TekstSylinder 2"/>
          <p:cNvSpPr txBox="1"/>
          <p:nvPr/>
        </p:nvSpPr>
        <p:spPr>
          <a:xfrm flipH="1">
            <a:off x="5542796" y="1883321"/>
            <a:ext cx="962393" cy="369332"/>
          </a:xfrm>
          <a:prstGeom prst="rect">
            <a:avLst/>
          </a:prstGeom>
          <a:noFill/>
        </p:spPr>
        <p:txBody>
          <a:bodyPr wrap="square" rtlCol="0">
            <a:spAutoFit/>
          </a:bodyPr>
          <a:lstStyle/>
          <a:p>
            <a:pPr algn="ctr"/>
            <a:r>
              <a:rPr lang="nb-NO" b="1"/>
              <a:t>Visjon</a:t>
            </a:r>
          </a:p>
        </p:txBody>
      </p:sp>
      <p:sp>
        <p:nvSpPr>
          <p:cNvPr id="7" name="TekstSylinder 6"/>
          <p:cNvSpPr txBox="1"/>
          <p:nvPr/>
        </p:nvSpPr>
        <p:spPr>
          <a:xfrm flipH="1">
            <a:off x="4887484" y="2708920"/>
            <a:ext cx="2273013" cy="369332"/>
          </a:xfrm>
          <a:prstGeom prst="rect">
            <a:avLst/>
          </a:prstGeom>
          <a:noFill/>
        </p:spPr>
        <p:txBody>
          <a:bodyPr wrap="square" rtlCol="0">
            <a:spAutoFit/>
          </a:bodyPr>
          <a:lstStyle/>
          <a:p>
            <a:pPr algn="ctr"/>
            <a:r>
              <a:rPr lang="nb-NO" b="1"/>
              <a:t>Mentale modeller</a:t>
            </a:r>
          </a:p>
        </p:txBody>
      </p:sp>
      <p:sp>
        <p:nvSpPr>
          <p:cNvPr id="9" name="TekstSylinder 8"/>
          <p:cNvSpPr txBox="1"/>
          <p:nvPr/>
        </p:nvSpPr>
        <p:spPr>
          <a:xfrm flipH="1">
            <a:off x="4260714" y="3510131"/>
            <a:ext cx="3670572" cy="369332"/>
          </a:xfrm>
          <a:prstGeom prst="rect">
            <a:avLst/>
          </a:prstGeom>
          <a:noFill/>
        </p:spPr>
        <p:txBody>
          <a:bodyPr wrap="square" rtlCol="0">
            <a:spAutoFit/>
          </a:bodyPr>
          <a:lstStyle/>
          <a:p>
            <a:pPr algn="ctr"/>
            <a:r>
              <a:rPr lang="nb-NO" b="1" dirty="0"/>
              <a:t>System og strukturer</a:t>
            </a:r>
          </a:p>
        </p:txBody>
      </p:sp>
      <p:sp>
        <p:nvSpPr>
          <p:cNvPr id="10" name="TekstSylinder 9"/>
          <p:cNvSpPr txBox="1"/>
          <p:nvPr/>
        </p:nvSpPr>
        <p:spPr>
          <a:xfrm flipH="1">
            <a:off x="4136162" y="4312389"/>
            <a:ext cx="3888433" cy="369332"/>
          </a:xfrm>
          <a:prstGeom prst="rect">
            <a:avLst/>
          </a:prstGeom>
          <a:noFill/>
        </p:spPr>
        <p:txBody>
          <a:bodyPr wrap="square" rtlCol="0">
            <a:spAutoFit/>
          </a:bodyPr>
          <a:lstStyle/>
          <a:p>
            <a:pPr algn="ctr"/>
            <a:r>
              <a:rPr lang="nb-NO" b="1"/>
              <a:t>Atferdsmønstre/praksis</a:t>
            </a:r>
          </a:p>
        </p:txBody>
      </p:sp>
      <p:sp>
        <p:nvSpPr>
          <p:cNvPr id="11" name="TekstSylinder 10"/>
          <p:cNvSpPr txBox="1"/>
          <p:nvPr/>
        </p:nvSpPr>
        <p:spPr>
          <a:xfrm flipH="1">
            <a:off x="4943871" y="5085184"/>
            <a:ext cx="2273013" cy="369332"/>
          </a:xfrm>
          <a:prstGeom prst="rect">
            <a:avLst/>
          </a:prstGeom>
          <a:noFill/>
        </p:spPr>
        <p:txBody>
          <a:bodyPr wrap="square" rtlCol="0">
            <a:spAutoFit/>
          </a:bodyPr>
          <a:lstStyle/>
          <a:p>
            <a:pPr algn="ctr"/>
            <a:r>
              <a:rPr lang="nb-NO" b="1"/>
              <a:t>Hendelser</a:t>
            </a:r>
          </a:p>
        </p:txBody>
      </p:sp>
      <p:sp>
        <p:nvSpPr>
          <p:cNvPr id="12" name="Pil ned 11"/>
          <p:cNvSpPr/>
          <p:nvPr/>
        </p:nvSpPr>
        <p:spPr>
          <a:xfrm>
            <a:off x="5901280" y="2369493"/>
            <a:ext cx="288029" cy="288032"/>
          </a:xfrm>
          <a:prstGeom prst="downArrow">
            <a:avLst/>
          </a:prstGeom>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5" name="Pil ned 14"/>
          <p:cNvSpPr/>
          <p:nvPr/>
        </p:nvSpPr>
        <p:spPr>
          <a:xfrm>
            <a:off x="5901279" y="3219811"/>
            <a:ext cx="288029" cy="288032"/>
          </a:xfrm>
          <a:prstGeom prst="downArrow">
            <a:avLst/>
          </a:prstGeom>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6" name="Pil ned 15"/>
          <p:cNvSpPr/>
          <p:nvPr/>
        </p:nvSpPr>
        <p:spPr>
          <a:xfrm>
            <a:off x="5901279" y="3970283"/>
            <a:ext cx="288029" cy="288032"/>
          </a:xfrm>
          <a:prstGeom prst="downArrow">
            <a:avLst/>
          </a:prstGeom>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7" name="Pil ned 16"/>
          <p:cNvSpPr/>
          <p:nvPr/>
        </p:nvSpPr>
        <p:spPr>
          <a:xfrm>
            <a:off x="5901280" y="4802510"/>
            <a:ext cx="288029" cy="288032"/>
          </a:xfrm>
          <a:prstGeom prst="downArrow">
            <a:avLst/>
          </a:prstGeom>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13" name="Pil opp 12"/>
          <p:cNvSpPr/>
          <p:nvPr/>
        </p:nvSpPr>
        <p:spPr>
          <a:xfrm>
            <a:off x="3094390" y="1782108"/>
            <a:ext cx="1259632" cy="3456384"/>
          </a:xfrm>
          <a:prstGeom prst="upArrow">
            <a:avLst/>
          </a:prstGeom>
          <a:solidFill>
            <a:srgbClr val="FF99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b="1">
                <a:solidFill>
                  <a:srgbClr val="002060"/>
                </a:solidFill>
              </a:rPr>
              <a:t>P</a:t>
            </a:r>
          </a:p>
          <a:p>
            <a:pPr algn="ctr"/>
            <a:r>
              <a:rPr lang="nb-NO" b="1">
                <a:solidFill>
                  <a:srgbClr val="002060"/>
                </a:solidFill>
              </a:rPr>
              <a:t>Å</a:t>
            </a:r>
          </a:p>
          <a:p>
            <a:pPr algn="ctr"/>
            <a:r>
              <a:rPr lang="nb-NO" b="1">
                <a:solidFill>
                  <a:srgbClr val="002060"/>
                </a:solidFill>
              </a:rPr>
              <a:t>V</a:t>
            </a:r>
          </a:p>
          <a:p>
            <a:pPr algn="ctr"/>
            <a:r>
              <a:rPr lang="nb-NO" b="1">
                <a:solidFill>
                  <a:srgbClr val="002060"/>
                </a:solidFill>
              </a:rPr>
              <a:t>I</a:t>
            </a:r>
          </a:p>
          <a:p>
            <a:pPr algn="ctr"/>
            <a:r>
              <a:rPr lang="nb-NO" b="1">
                <a:solidFill>
                  <a:srgbClr val="002060"/>
                </a:solidFill>
              </a:rPr>
              <a:t>R</a:t>
            </a:r>
          </a:p>
          <a:p>
            <a:pPr algn="ctr"/>
            <a:r>
              <a:rPr lang="nb-NO" b="1">
                <a:solidFill>
                  <a:srgbClr val="002060"/>
                </a:solidFill>
              </a:rPr>
              <a:t>K</a:t>
            </a:r>
          </a:p>
          <a:p>
            <a:pPr algn="ctr"/>
            <a:r>
              <a:rPr lang="nb-NO" b="1">
                <a:solidFill>
                  <a:srgbClr val="002060"/>
                </a:solidFill>
              </a:rPr>
              <a:t>N</a:t>
            </a:r>
          </a:p>
          <a:p>
            <a:pPr algn="ctr"/>
            <a:r>
              <a:rPr lang="nb-NO" b="1">
                <a:solidFill>
                  <a:srgbClr val="002060"/>
                </a:solidFill>
              </a:rPr>
              <a:t>I</a:t>
            </a:r>
          </a:p>
          <a:p>
            <a:pPr algn="ctr"/>
            <a:r>
              <a:rPr lang="nb-NO" b="1">
                <a:solidFill>
                  <a:srgbClr val="002060"/>
                </a:solidFill>
              </a:rPr>
              <a:t>N</a:t>
            </a:r>
          </a:p>
          <a:p>
            <a:pPr algn="ctr"/>
            <a:r>
              <a:rPr lang="nb-NO" b="1">
                <a:solidFill>
                  <a:srgbClr val="002060"/>
                </a:solidFill>
              </a:rPr>
              <a:t>G</a:t>
            </a:r>
          </a:p>
        </p:txBody>
      </p:sp>
      <p:sp>
        <p:nvSpPr>
          <p:cNvPr id="14" name="Venstre hakeparentes 13"/>
          <p:cNvSpPr/>
          <p:nvPr/>
        </p:nvSpPr>
        <p:spPr>
          <a:xfrm rot="10800000">
            <a:off x="7160496" y="2009746"/>
            <a:ext cx="576064" cy="1068506"/>
          </a:xfrm>
          <a:prstGeom prst="leftBracket">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nb-NO"/>
          </a:p>
        </p:txBody>
      </p:sp>
      <p:sp>
        <p:nvSpPr>
          <p:cNvPr id="20" name="Venstre hakeparentes 19"/>
          <p:cNvSpPr/>
          <p:nvPr/>
        </p:nvSpPr>
        <p:spPr>
          <a:xfrm rot="10800000">
            <a:off x="7431738" y="2879601"/>
            <a:ext cx="576064" cy="1617454"/>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b-NO"/>
          </a:p>
        </p:txBody>
      </p:sp>
      <p:sp>
        <p:nvSpPr>
          <p:cNvPr id="21" name="Venstre hakeparentes 20"/>
          <p:cNvSpPr/>
          <p:nvPr/>
        </p:nvSpPr>
        <p:spPr>
          <a:xfrm rot="10800000">
            <a:off x="7574612" y="4258316"/>
            <a:ext cx="576064" cy="1027133"/>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nb-NO"/>
          </a:p>
        </p:txBody>
      </p:sp>
      <p:sp>
        <p:nvSpPr>
          <p:cNvPr id="18" name="Ellipse 17"/>
          <p:cNvSpPr/>
          <p:nvPr/>
        </p:nvSpPr>
        <p:spPr>
          <a:xfrm>
            <a:off x="7862642" y="1936373"/>
            <a:ext cx="1903308" cy="772549"/>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b="1">
                <a:solidFill>
                  <a:schemeClr val="bg1"/>
                </a:solidFill>
              </a:rPr>
              <a:t>Hvem?	</a:t>
            </a:r>
          </a:p>
        </p:txBody>
      </p:sp>
      <p:sp>
        <p:nvSpPr>
          <p:cNvPr id="24" name="Ellipse 23"/>
          <p:cNvSpPr/>
          <p:nvPr/>
        </p:nvSpPr>
        <p:spPr>
          <a:xfrm>
            <a:off x="8368879" y="3333413"/>
            <a:ext cx="1656184" cy="640933"/>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b="1">
                <a:solidFill>
                  <a:schemeClr val="bg1"/>
                </a:solidFill>
              </a:rPr>
              <a:t>Hvordan? </a:t>
            </a:r>
          </a:p>
        </p:txBody>
      </p:sp>
      <p:sp>
        <p:nvSpPr>
          <p:cNvPr id="25" name="Ellipse 24"/>
          <p:cNvSpPr/>
          <p:nvPr/>
        </p:nvSpPr>
        <p:spPr>
          <a:xfrm>
            <a:off x="8450060" y="4416236"/>
            <a:ext cx="1480670" cy="772548"/>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b="1">
                <a:solidFill>
                  <a:schemeClr val="bg1"/>
                </a:solidFill>
              </a:rPr>
              <a:t>Hva?</a:t>
            </a:r>
          </a:p>
        </p:txBody>
      </p:sp>
      <p:sp>
        <p:nvSpPr>
          <p:cNvPr id="4" name="Ellipse 3"/>
          <p:cNvSpPr/>
          <p:nvPr/>
        </p:nvSpPr>
        <p:spPr>
          <a:xfrm>
            <a:off x="4907866" y="2663040"/>
            <a:ext cx="2232248" cy="51666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7" name="Ellipse 26">
            <a:extLst>
              <a:ext uri="{FF2B5EF4-FFF2-40B4-BE49-F238E27FC236}">
                <a16:creationId xmlns:a16="http://schemas.microsoft.com/office/drawing/2014/main" id="{EBF4E20A-6829-4DA5-8A9E-A7BF7C17F483}"/>
              </a:ext>
            </a:extLst>
          </p:cNvPr>
          <p:cNvSpPr/>
          <p:nvPr/>
        </p:nvSpPr>
        <p:spPr>
          <a:xfrm>
            <a:off x="9228204" y="1936371"/>
            <a:ext cx="1903308" cy="772549"/>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1600" b="1">
                <a:solidFill>
                  <a:schemeClr val="bg1"/>
                </a:solidFill>
              </a:rPr>
              <a:t>Hvorfor?</a:t>
            </a:r>
          </a:p>
        </p:txBody>
      </p:sp>
      <p:sp>
        <p:nvSpPr>
          <p:cNvPr id="28" name="Bildeforklaring formet som en ellipse 5">
            <a:extLst>
              <a:ext uri="{FF2B5EF4-FFF2-40B4-BE49-F238E27FC236}">
                <a16:creationId xmlns:a16="http://schemas.microsoft.com/office/drawing/2014/main" id="{CF98DE25-D273-42D2-B549-105CB73D6E1E}"/>
              </a:ext>
            </a:extLst>
          </p:cNvPr>
          <p:cNvSpPr/>
          <p:nvPr/>
        </p:nvSpPr>
        <p:spPr>
          <a:xfrm>
            <a:off x="231913" y="873601"/>
            <a:ext cx="2524077" cy="1817011"/>
          </a:xfrm>
          <a:prstGeom prst="wedgeEllipseCallout">
            <a:avLst>
              <a:gd name="adj1" fmla="val 132230"/>
              <a:gd name="adj2" fmla="val 5728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Inkluderende arbeidsmiljø</a:t>
            </a:r>
          </a:p>
        </p:txBody>
      </p:sp>
      <p:sp>
        <p:nvSpPr>
          <p:cNvPr id="32" name="TekstSylinder 31">
            <a:extLst>
              <a:ext uri="{FF2B5EF4-FFF2-40B4-BE49-F238E27FC236}">
                <a16:creationId xmlns:a16="http://schemas.microsoft.com/office/drawing/2014/main" id="{BB9AADAA-2929-BB20-542B-6B9EFA1778A5}"/>
              </a:ext>
            </a:extLst>
          </p:cNvPr>
          <p:cNvSpPr txBox="1"/>
          <p:nvPr/>
        </p:nvSpPr>
        <p:spPr>
          <a:xfrm>
            <a:off x="10694126" y="-38278"/>
            <a:ext cx="1584960" cy="369332"/>
          </a:xfrm>
          <a:prstGeom prst="rect">
            <a:avLst/>
          </a:prstGeom>
          <a:noFill/>
        </p:spPr>
        <p:txBody>
          <a:bodyPr wrap="square" rtlCol="0">
            <a:spAutoFit/>
          </a:bodyPr>
          <a:lstStyle/>
          <a:p>
            <a:pPr algn="r"/>
            <a:r>
              <a:rPr lang="nb-NO" i="1">
                <a:highlight>
                  <a:srgbClr val="FFFF00"/>
                </a:highlight>
              </a:rPr>
              <a:t>#gimening</a:t>
            </a:r>
          </a:p>
        </p:txBody>
      </p:sp>
      <p:pic>
        <p:nvPicPr>
          <p:cNvPr id="8" name="Bilde 7">
            <a:extLst>
              <a:ext uri="{FF2B5EF4-FFF2-40B4-BE49-F238E27FC236}">
                <a16:creationId xmlns:a16="http://schemas.microsoft.com/office/drawing/2014/main" id="{A8FBA58D-9DB4-78B2-CDD2-DC1E410692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79" y="2693785"/>
            <a:ext cx="481214" cy="463364"/>
          </a:xfrm>
          <a:prstGeom prst="rect">
            <a:avLst/>
          </a:prstGeom>
        </p:spPr>
      </p:pic>
      <p:sp>
        <p:nvSpPr>
          <p:cNvPr id="19" name="Bildeforklaring formet som en ellipse 5">
            <a:extLst>
              <a:ext uri="{FF2B5EF4-FFF2-40B4-BE49-F238E27FC236}">
                <a16:creationId xmlns:a16="http://schemas.microsoft.com/office/drawing/2014/main" id="{4C6D20AB-D3EC-D43F-EFDA-51F7F1044FAB}"/>
              </a:ext>
            </a:extLst>
          </p:cNvPr>
          <p:cNvSpPr/>
          <p:nvPr/>
        </p:nvSpPr>
        <p:spPr>
          <a:xfrm>
            <a:off x="242659" y="891909"/>
            <a:ext cx="2524077" cy="1817011"/>
          </a:xfrm>
          <a:prstGeom prst="wedgeEllipseCallout">
            <a:avLst>
              <a:gd name="adj1" fmla="val 133362"/>
              <a:gd name="adj2" fmla="val 5623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Bekjennende</a:t>
            </a:r>
          </a:p>
          <a:p>
            <a:pPr algn="ctr"/>
            <a:r>
              <a:rPr lang="nb-NO" dirty="0"/>
              <a:t>Misjonerende</a:t>
            </a:r>
          </a:p>
          <a:p>
            <a:pPr algn="ctr"/>
            <a:r>
              <a:rPr lang="nb-NO" dirty="0"/>
              <a:t>Tjenende</a:t>
            </a:r>
          </a:p>
          <a:p>
            <a:pPr algn="ctr"/>
            <a:r>
              <a:rPr lang="nb-NO" dirty="0"/>
              <a:t>Åpen</a:t>
            </a:r>
          </a:p>
        </p:txBody>
      </p:sp>
      <p:sp>
        <p:nvSpPr>
          <p:cNvPr id="26" name="TekstSylinder 29">
            <a:extLst>
              <a:ext uri="{FF2B5EF4-FFF2-40B4-BE49-F238E27FC236}">
                <a16:creationId xmlns:a16="http://schemas.microsoft.com/office/drawing/2014/main" id="{87B56982-4341-9152-947B-BAEE4AE95C6B}"/>
              </a:ext>
            </a:extLst>
          </p:cNvPr>
          <p:cNvSpPr txBox="1"/>
          <p:nvPr/>
        </p:nvSpPr>
        <p:spPr>
          <a:xfrm>
            <a:off x="4720957" y="1506175"/>
            <a:ext cx="2648672" cy="830997"/>
          </a:xfrm>
          <a:prstGeom prst="rect">
            <a:avLst/>
          </a:prstGeom>
          <a:solidFill>
            <a:srgbClr val="FFC000"/>
          </a:solidFill>
          <a:ln w="28575">
            <a:solidFill>
              <a:srgbClr val="FFFF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b-NO" sz="2400" b="1" dirty="0">
                <a:solidFill>
                  <a:schemeClr val="accent6">
                    <a:lumMod val="50000"/>
                  </a:schemeClr>
                </a:solidFill>
                <a:latin typeface="Aptos" panose="020B0004020202020204" pitchFamily="34" charset="0"/>
                <a:ea typeface="Calibri" panose="020F0502020204030204" pitchFamily="34" charset="0"/>
              </a:rPr>
              <a:t>Mer himmel på jord</a:t>
            </a:r>
          </a:p>
        </p:txBody>
      </p:sp>
      <p:sp>
        <p:nvSpPr>
          <p:cNvPr id="22" name="Bildeforklaring formet som en ellipse 5">
            <a:extLst>
              <a:ext uri="{FF2B5EF4-FFF2-40B4-BE49-F238E27FC236}">
                <a16:creationId xmlns:a16="http://schemas.microsoft.com/office/drawing/2014/main" id="{C367E8A5-DFB2-09D4-40A2-A7EB8BCA18F7}"/>
              </a:ext>
            </a:extLst>
          </p:cNvPr>
          <p:cNvSpPr/>
          <p:nvPr/>
        </p:nvSpPr>
        <p:spPr>
          <a:xfrm>
            <a:off x="231912" y="873600"/>
            <a:ext cx="2524077" cy="1817011"/>
          </a:xfrm>
          <a:prstGeom prst="wedgeEllipseCallout">
            <a:avLst>
              <a:gd name="adj1" fmla="val 133362"/>
              <a:gd name="adj2" fmla="val 5623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10-FAKTOR i praksis</a:t>
            </a:r>
          </a:p>
        </p:txBody>
      </p:sp>
    </p:spTree>
    <p:extLst>
      <p:ext uri="{BB962C8B-B14F-4D97-AF65-F5344CB8AC3E}">
        <p14:creationId xmlns:p14="http://schemas.microsoft.com/office/powerpoint/2010/main" val="157771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circle(in)">
                                      <p:cBhvr>
                                        <p:cTn id="94" dur="2000"/>
                                        <p:tgtEl>
                                          <p:spTgt spid="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randombar(horizontal)">
                                      <p:cBhvr>
                                        <p:cTn id="99" dur="500"/>
                                        <p:tgtEl>
                                          <p:spTgt spid="6"/>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randombar(horizontal)">
                                      <p:cBhvr>
                                        <p:cTn id="104" dur="500"/>
                                        <p:tgtEl>
                                          <p:spTgt spid="28"/>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animEffect transition="in" filter="randombar(horizontal)">
                                      <p:cBhvr>
                                        <p:cTn id="109" dur="500"/>
                                        <p:tgtEl>
                                          <p:spTgt spid="8"/>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randombar(horizontal)">
                                      <p:cBhvr>
                                        <p:cTn id="114" dur="500"/>
                                        <p:tgtEl>
                                          <p:spTgt spid="26"/>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randombar(horizontal)">
                                      <p:cBhvr>
                                        <p:cTn id="119" dur="500"/>
                                        <p:tgtEl>
                                          <p:spTgt spid="1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22"/>
                                        </p:tgtEl>
                                        <p:attrNameLst>
                                          <p:attrName>style.visibility</p:attrName>
                                        </p:attrNameLst>
                                      </p:cBhvr>
                                      <p:to>
                                        <p:strVal val="visible"/>
                                      </p:to>
                                    </p:set>
                                    <p:animEffect transition="in" filter="randombar(horizontal)">
                                      <p:cBhvr>
                                        <p:cTn id="1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P spid="11" grpId="0"/>
      <p:bldP spid="12" grpId="0" animBg="1"/>
      <p:bldP spid="15" grpId="0" animBg="1"/>
      <p:bldP spid="16" grpId="0" animBg="1"/>
      <p:bldP spid="17" grpId="0" animBg="1"/>
      <p:bldP spid="13" grpId="0" animBg="1"/>
      <p:bldP spid="14" grpId="0" animBg="1"/>
      <p:bldP spid="20" grpId="0" animBg="1"/>
      <p:bldP spid="21" grpId="0" animBg="1"/>
      <p:bldP spid="18" grpId="0" animBg="1"/>
      <p:bldP spid="24" grpId="0" animBg="1"/>
      <p:bldP spid="25" grpId="0" animBg="1"/>
      <p:bldP spid="4" grpId="0" animBg="1"/>
      <p:bldP spid="27" grpId="0" animBg="1"/>
      <p:bldP spid="28" grpId="0" animBg="1"/>
      <p:bldP spid="19" grpId="0" animBg="1"/>
      <p:bldP spid="26" grpId="0" animBg="1"/>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A13D170-464A-4379-87C7-87E5DCE9154E}"/>
              </a:ext>
            </a:extLst>
          </p:cNvPr>
          <p:cNvSpPr>
            <a:spLocks noGrp="1"/>
          </p:cNvSpPr>
          <p:nvPr>
            <p:ph type="body" sz="quarter" idx="10"/>
          </p:nvPr>
        </p:nvSpPr>
        <p:spPr>
          <a:xfrm>
            <a:off x="1112837" y="1520825"/>
            <a:ext cx="9966325" cy="3816350"/>
          </a:xfrm>
        </p:spPr>
        <p:txBody>
          <a:bodyPr>
            <a:normAutofit/>
          </a:bodyPr>
          <a:lstStyle/>
          <a:p>
            <a:pPr algn="ctr"/>
            <a:r>
              <a:rPr lang="nb-NO" sz="7200" b="1"/>
              <a:t>Sammenhenger?</a:t>
            </a:r>
          </a:p>
        </p:txBody>
      </p:sp>
      <p:pic>
        <p:nvPicPr>
          <p:cNvPr id="4" name="Picture 2">
            <a:extLst>
              <a:ext uri="{FF2B5EF4-FFF2-40B4-BE49-F238E27FC236}">
                <a16:creationId xmlns:a16="http://schemas.microsoft.com/office/drawing/2014/main" id="{DBA3A03D-502A-4B2C-BED9-40B5E337F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1" y="2891308"/>
            <a:ext cx="12192000" cy="2491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Sylinder 9">
            <a:extLst>
              <a:ext uri="{FF2B5EF4-FFF2-40B4-BE49-F238E27FC236}">
                <a16:creationId xmlns:a16="http://schemas.microsoft.com/office/drawing/2014/main" id="{52053CCA-0DE3-2165-CC73-F9AC3B1C0365}"/>
              </a:ext>
            </a:extLst>
          </p:cNvPr>
          <p:cNvSpPr txBox="1"/>
          <p:nvPr/>
        </p:nvSpPr>
        <p:spPr>
          <a:xfrm>
            <a:off x="10694126" y="-38278"/>
            <a:ext cx="1584960" cy="369332"/>
          </a:xfrm>
          <a:prstGeom prst="rect">
            <a:avLst/>
          </a:prstGeom>
          <a:noFill/>
        </p:spPr>
        <p:txBody>
          <a:bodyPr wrap="square" rtlCol="0">
            <a:spAutoFit/>
          </a:bodyPr>
          <a:lstStyle/>
          <a:p>
            <a:pPr algn="r"/>
            <a:r>
              <a:rPr lang="nb-NO" i="1" dirty="0">
                <a:highlight>
                  <a:srgbClr val="FFFF00"/>
                </a:highlight>
              </a:rPr>
              <a:t>#gimening</a:t>
            </a:r>
          </a:p>
        </p:txBody>
      </p:sp>
      <p:sp>
        <p:nvSpPr>
          <p:cNvPr id="5" name="TekstSylinder 4">
            <a:extLst>
              <a:ext uri="{FF2B5EF4-FFF2-40B4-BE49-F238E27FC236}">
                <a16:creationId xmlns:a16="http://schemas.microsoft.com/office/drawing/2014/main" id="{C48556BF-E460-ADB1-DEBF-B8D89C5CD550}"/>
              </a:ext>
            </a:extLst>
          </p:cNvPr>
          <p:cNvSpPr txBox="1"/>
          <p:nvPr/>
        </p:nvSpPr>
        <p:spPr>
          <a:xfrm>
            <a:off x="385517" y="3234326"/>
            <a:ext cx="2281286" cy="2185214"/>
          </a:xfrm>
          <a:prstGeom prst="rect">
            <a:avLst/>
          </a:prstGeom>
          <a:solidFill>
            <a:schemeClr val="bg1"/>
          </a:solidFill>
          <a:ln>
            <a:solidFill>
              <a:srgbClr val="082B52"/>
            </a:solidFill>
          </a:ln>
        </p:spPr>
        <p:txBody>
          <a:bodyPr wrap="square" rtlCol="0">
            <a:spAutoFit/>
          </a:bodyPr>
          <a:lstStyle/>
          <a:p>
            <a:pPr algn="ctr"/>
            <a:r>
              <a:rPr lang="nb-NO" sz="4800" b="1" dirty="0"/>
              <a:t>VISJON</a:t>
            </a:r>
          </a:p>
          <a:p>
            <a:pPr algn="ctr"/>
            <a:endParaRPr lang="nb-NO" sz="4800" b="1" dirty="0"/>
          </a:p>
          <a:p>
            <a:pPr algn="ctr"/>
            <a:r>
              <a:rPr lang="nb-NO" sz="3600" b="1" dirty="0"/>
              <a:t>VERDIER</a:t>
            </a:r>
          </a:p>
        </p:txBody>
      </p:sp>
      <p:sp>
        <p:nvSpPr>
          <p:cNvPr id="7" name="TekstSylinder 6">
            <a:extLst>
              <a:ext uri="{FF2B5EF4-FFF2-40B4-BE49-F238E27FC236}">
                <a16:creationId xmlns:a16="http://schemas.microsoft.com/office/drawing/2014/main" id="{62FEFF3B-3F5A-6A2B-5579-13041DBDB60B}"/>
              </a:ext>
            </a:extLst>
          </p:cNvPr>
          <p:cNvSpPr txBox="1"/>
          <p:nvPr/>
        </p:nvSpPr>
        <p:spPr>
          <a:xfrm>
            <a:off x="3063580" y="3172771"/>
            <a:ext cx="4105656" cy="224676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b-NO" sz="2800" b="1" dirty="0"/>
              <a:t>ARBEIDSGIVERPOLITIKK</a:t>
            </a:r>
          </a:p>
          <a:p>
            <a:pPr algn="ctr"/>
            <a:endParaRPr lang="nb-NO" sz="2800" b="1" dirty="0"/>
          </a:p>
          <a:p>
            <a:pPr algn="ctr"/>
            <a:r>
              <a:rPr lang="nb-NO" sz="2800" b="1" dirty="0"/>
              <a:t>STYRINGSDOKUMENT</a:t>
            </a:r>
          </a:p>
          <a:p>
            <a:pPr algn="ctr"/>
            <a:endParaRPr lang="nb-NO" sz="2800" b="1" dirty="0"/>
          </a:p>
          <a:p>
            <a:pPr algn="ctr"/>
            <a:r>
              <a:rPr lang="nb-NO" sz="2800" b="1" dirty="0"/>
              <a:t>SATSNINGSOMRÅDER</a:t>
            </a:r>
          </a:p>
        </p:txBody>
      </p:sp>
      <p:pic>
        <p:nvPicPr>
          <p:cNvPr id="9" name="Bilde 6" descr="Et bilde som inneholder tekst, grafisk design, tegnefilm&#10;&#10;Automatisk generert beskrivelse">
            <a:extLst>
              <a:ext uri="{FF2B5EF4-FFF2-40B4-BE49-F238E27FC236}">
                <a16:creationId xmlns:a16="http://schemas.microsoft.com/office/drawing/2014/main" id="{529A5CC2-6E77-1B1B-2340-EDCBBF4452AF}"/>
              </a:ext>
            </a:extLst>
          </p:cNvPr>
          <p:cNvPicPr>
            <a:picLocks noChangeAspect="1"/>
          </p:cNvPicPr>
          <p:nvPr/>
        </p:nvPicPr>
        <p:blipFill>
          <a:blip r:embed="rId3"/>
          <a:stretch>
            <a:fillRect/>
          </a:stretch>
        </p:blipFill>
        <p:spPr>
          <a:xfrm>
            <a:off x="7515359" y="3146654"/>
            <a:ext cx="4321186" cy="22728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602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C logo and frame icons during recording and filming. Vector. It is ideal for displaying recordings. video recording stock illustrations">
            <a:extLst>
              <a:ext uri="{FF2B5EF4-FFF2-40B4-BE49-F238E27FC236}">
                <a16:creationId xmlns:a16="http://schemas.microsoft.com/office/drawing/2014/main" id="{ECAB76A4-D128-4E97-C452-1FF4AE9A0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2" t="8018" r="4594" b="8016"/>
          <a:stretch>
            <a:fillRect/>
          </a:stretch>
        </p:blipFill>
        <p:spPr bwMode="auto">
          <a:xfrm>
            <a:off x="1112674" y="78316"/>
            <a:ext cx="10861964" cy="670136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44983E66-73ED-A0B7-8567-A4FC3EE7ED34}"/>
              </a:ext>
            </a:extLst>
          </p:cNvPr>
          <p:cNvSpPr>
            <a:spLocks noGrp="1"/>
          </p:cNvSpPr>
          <p:nvPr>
            <p:ph type="body" sz="quarter" idx="10"/>
          </p:nvPr>
        </p:nvSpPr>
        <p:spPr>
          <a:xfrm>
            <a:off x="1870364" y="2482277"/>
            <a:ext cx="9351818" cy="3816350"/>
          </a:xfrm>
        </p:spPr>
        <p:txBody>
          <a:bodyPr>
            <a:normAutofit fontScale="92500" lnSpcReduction="20000"/>
          </a:bodyPr>
          <a:lstStyle/>
          <a:p>
            <a:pPr marL="457200" indent="-457200">
              <a:buFont typeface="Wingdings" panose="05000000000000000000" pitchFamily="2" charset="2"/>
              <a:buChar char="Ø"/>
            </a:pPr>
            <a:r>
              <a:rPr lang="nb-NO" dirty="0"/>
              <a:t>Opptaket blir gjort tilgjengelig i etterkant.</a:t>
            </a:r>
          </a:p>
          <a:p>
            <a:pPr marL="457200" indent="-457200">
              <a:buFont typeface="Wingdings" panose="05000000000000000000" pitchFamily="2" charset="2"/>
              <a:buChar char="Ø"/>
            </a:pPr>
            <a:endParaRPr lang="nb-NO" dirty="0"/>
          </a:p>
          <a:p>
            <a:pPr marL="457200" indent="-457200">
              <a:buFont typeface="Wingdings" panose="05000000000000000000" pitchFamily="2" charset="2"/>
              <a:buChar char="Ø"/>
            </a:pPr>
            <a:r>
              <a:rPr lang="nb-NO" dirty="0"/>
              <a:t>All deling digitalt via </a:t>
            </a:r>
            <a:r>
              <a:rPr lang="nb-NO" dirty="0" err="1"/>
              <a:t>mentimeter</a:t>
            </a:r>
            <a:r>
              <a:rPr lang="nb-NO" dirty="0"/>
              <a:t> er anonym.</a:t>
            </a:r>
          </a:p>
          <a:p>
            <a:pPr marL="457200" indent="-457200">
              <a:buFont typeface="Wingdings" panose="05000000000000000000" pitchFamily="2" charset="2"/>
              <a:buChar char="Ø"/>
            </a:pPr>
            <a:endParaRPr lang="nb-NO" dirty="0"/>
          </a:p>
          <a:p>
            <a:pPr marL="457200" indent="-457200">
              <a:buFont typeface="Wingdings" panose="05000000000000000000" pitchFamily="2" charset="2"/>
              <a:buChar char="Ø"/>
            </a:pPr>
            <a:r>
              <a:rPr lang="nb-NO" dirty="0"/>
              <a:t>Vi deler inn i digitale grupperom underveis – det blir bare opptak fra fellesrommet.</a:t>
            </a:r>
          </a:p>
          <a:p>
            <a:pPr marL="457200" indent="-457200">
              <a:buFont typeface="Wingdings" panose="05000000000000000000" pitchFamily="2" charset="2"/>
              <a:buChar char="Ø"/>
            </a:pPr>
            <a:endParaRPr lang="nb-NO" dirty="0"/>
          </a:p>
          <a:p>
            <a:pPr marL="457200" indent="-457200">
              <a:buFont typeface="Wingdings" panose="05000000000000000000" pitchFamily="2" charset="2"/>
              <a:buChar char="Ø"/>
            </a:pPr>
            <a:r>
              <a:rPr lang="nb-NO" dirty="0"/>
              <a:t>Dere kan stille spørsmål underveis i chat, som bli besvart i pauser eller i etterkant.</a:t>
            </a:r>
            <a:endParaRPr lang="en-GB" dirty="0"/>
          </a:p>
        </p:txBody>
      </p:sp>
      <p:sp>
        <p:nvSpPr>
          <p:cNvPr id="11" name="Title 1">
            <a:extLst>
              <a:ext uri="{FF2B5EF4-FFF2-40B4-BE49-F238E27FC236}">
                <a16:creationId xmlns:a16="http://schemas.microsoft.com/office/drawing/2014/main" id="{3AC71830-A7AD-DD45-676E-70355E47C84F}"/>
              </a:ext>
            </a:extLst>
          </p:cNvPr>
          <p:cNvSpPr>
            <a:spLocks noGrp="1"/>
          </p:cNvSpPr>
          <p:nvPr>
            <p:ph type="title"/>
          </p:nvPr>
        </p:nvSpPr>
        <p:spPr>
          <a:xfrm>
            <a:off x="1666857" y="-23295"/>
            <a:ext cx="9966651" cy="835687"/>
          </a:xfrm>
        </p:spPr>
        <p:txBody>
          <a:bodyPr>
            <a:noAutofit/>
          </a:bodyPr>
          <a:lstStyle/>
          <a:p>
            <a:pPr algn="ctr"/>
            <a:r>
              <a:rPr lang="nb-NO" sz="4800" dirty="0"/>
              <a:t>Kurset blir tatt opp!</a:t>
            </a:r>
            <a:endParaRPr lang="en-GB" sz="4800" dirty="0"/>
          </a:p>
        </p:txBody>
      </p:sp>
    </p:spTree>
    <p:extLst>
      <p:ext uri="{BB962C8B-B14F-4D97-AF65-F5344CB8AC3E}">
        <p14:creationId xmlns:p14="http://schemas.microsoft.com/office/powerpoint/2010/main" val="533953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A13D170-464A-4379-87C7-87E5DCE9154E}"/>
              </a:ext>
            </a:extLst>
          </p:cNvPr>
          <p:cNvSpPr>
            <a:spLocks noGrp="1"/>
          </p:cNvSpPr>
          <p:nvPr>
            <p:ph type="body" sz="quarter" idx="10"/>
          </p:nvPr>
        </p:nvSpPr>
        <p:spPr>
          <a:xfrm>
            <a:off x="1112837" y="1038648"/>
            <a:ext cx="9966325" cy="3816350"/>
          </a:xfrm>
        </p:spPr>
        <p:txBody>
          <a:bodyPr>
            <a:normAutofit/>
          </a:bodyPr>
          <a:lstStyle/>
          <a:p>
            <a:pPr algn="ctr"/>
            <a:r>
              <a:rPr lang="nb-NO" sz="7200" b="1" dirty="0"/>
              <a:t>Sammenhenger?</a:t>
            </a:r>
          </a:p>
        </p:txBody>
      </p:sp>
      <p:pic>
        <p:nvPicPr>
          <p:cNvPr id="4" name="Picture 2">
            <a:extLst>
              <a:ext uri="{FF2B5EF4-FFF2-40B4-BE49-F238E27FC236}">
                <a16:creationId xmlns:a16="http://schemas.microsoft.com/office/drawing/2014/main" id="{DBA3A03D-502A-4B2C-BED9-40B5E337F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1" y="2019931"/>
            <a:ext cx="12192000" cy="4053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Sylinder 9">
            <a:extLst>
              <a:ext uri="{FF2B5EF4-FFF2-40B4-BE49-F238E27FC236}">
                <a16:creationId xmlns:a16="http://schemas.microsoft.com/office/drawing/2014/main" id="{52053CCA-0DE3-2165-CC73-F9AC3B1C0365}"/>
              </a:ext>
            </a:extLst>
          </p:cNvPr>
          <p:cNvSpPr txBox="1"/>
          <p:nvPr/>
        </p:nvSpPr>
        <p:spPr>
          <a:xfrm>
            <a:off x="10694126" y="-38278"/>
            <a:ext cx="1584960" cy="369332"/>
          </a:xfrm>
          <a:prstGeom prst="rect">
            <a:avLst/>
          </a:prstGeom>
          <a:noFill/>
        </p:spPr>
        <p:txBody>
          <a:bodyPr wrap="square" rtlCol="0">
            <a:spAutoFit/>
          </a:bodyPr>
          <a:lstStyle/>
          <a:p>
            <a:pPr algn="r"/>
            <a:r>
              <a:rPr lang="nb-NO" i="1" dirty="0">
                <a:highlight>
                  <a:srgbClr val="FFFF00"/>
                </a:highlight>
              </a:rPr>
              <a:t>#gimening</a:t>
            </a:r>
          </a:p>
        </p:txBody>
      </p:sp>
      <p:pic>
        <p:nvPicPr>
          <p:cNvPr id="8" name="Bilde 6" descr="Et bilde som inneholder tekst, grafisk design, tegnefilm&#10;&#10;Automatisk generert beskrivelse">
            <a:extLst>
              <a:ext uri="{FF2B5EF4-FFF2-40B4-BE49-F238E27FC236}">
                <a16:creationId xmlns:a16="http://schemas.microsoft.com/office/drawing/2014/main" id="{CBE49122-9B22-B346-BFA9-9477B13AFEAE}"/>
              </a:ext>
            </a:extLst>
          </p:cNvPr>
          <p:cNvPicPr>
            <a:picLocks noChangeAspect="1"/>
          </p:cNvPicPr>
          <p:nvPr/>
        </p:nvPicPr>
        <p:blipFill>
          <a:blip r:embed="rId3"/>
          <a:stretch>
            <a:fillRect/>
          </a:stretch>
        </p:blipFill>
        <p:spPr>
          <a:xfrm>
            <a:off x="7345450" y="3076845"/>
            <a:ext cx="4736840" cy="249151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C0B653D5-D513-88C9-A875-7A957A29D90E}"/>
              </a:ext>
            </a:extLst>
          </p:cNvPr>
          <p:cNvPicPr>
            <a:picLocks noChangeAspect="1"/>
          </p:cNvPicPr>
          <p:nvPr/>
        </p:nvPicPr>
        <p:blipFill>
          <a:blip r:embed="rId4"/>
          <a:stretch>
            <a:fillRect/>
          </a:stretch>
        </p:blipFill>
        <p:spPr>
          <a:xfrm>
            <a:off x="3202609" y="3076846"/>
            <a:ext cx="3812108" cy="262991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6F477AA-5BC5-73D6-6DA3-4ADD13B7D5FA}"/>
              </a:ext>
            </a:extLst>
          </p:cNvPr>
          <p:cNvPicPr>
            <a:picLocks noChangeAspect="1"/>
          </p:cNvPicPr>
          <p:nvPr/>
        </p:nvPicPr>
        <p:blipFill>
          <a:blip r:embed="rId5"/>
          <a:stretch>
            <a:fillRect/>
          </a:stretch>
        </p:blipFill>
        <p:spPr>
          <a:xfrm>
            <a:off x="346607" y="2019931"/>
            <a:ext cx="2588358" cy="3644020"/>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95BD5169-5E12-6AFA-3F7D-EC31832C4B32}"/>
              </a:ext>
            </a:extLst>
          </p:cNvPr>
          <p:cNvSpPr txBox="1"/>
          <p:nvPr/>
        </p:nvSpPr>
        <p:spPr>
          <a:xfrm>
            <a:off x="788510" y="4434357"/>
            <a:ext cx="1704551"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GB" sz="1200" dirty="0" err="1"/>
              <a:t>Hovedfunnet</a:t>
            </a:r>
            <a:r>
              <a:rPr lang="en-GB" sz="1200" dirty="0"/>
              <a:t> er at </a:t>
            </a:r>
            <a:r>
              <a:rPr lang="en-GB" sz="1200" i="1" dirty="0" err="1"/>
              <a:t>arbeidsmiljø</a:t>
            </a:r>
            <a:r>
              <a:rPr lang="en-GB" sz="1200" i="1" dirty="0"/>
              <a:t> </a:t>
            </a:r>
            <a:r>
              <a:rPr lang="en-GB" sz="1200" i="1" dirty="0" err="1"/>
              <a:t>og</a:t>
            </a:r>
            <a:r>
              <a:rPr lang="en-GB" sz="1200" i="1" dirty="0"/>
              <a:t> </a:t>
            </a:r>
            <a:r>
              <a:rPr lang="en-GB" sz="1200" i="1" dirty="0" err="1"/>
              <a:t>kvalitet</a:t>
            </a:r>
            <a:r>
              <a:rPr lang="en-GB" sz="1200" i="1" dirty="0"/>
              <a:t> er to sider </a:t>
            </a:r>
            <a:r>
              <a:rPr lang="en-GB" sz="1200" i="1" dirty="0" err="1"/>
              <a:t>av</a:t>
            </a:r>
            <a:r>
              <a:rPr lang="en-GB" sz="1200" i="1" dirty="0"/>
              <a:t> </a:t>
            </a:r>
            <a:r>
              <a:rPr lang="en-GB" sz="1200" i="1" dirty="0" err="1"/>
              <a:t>samme</a:t>
            </a:r>
            <a:r>
              <a:rPr lang="en-GB" sz="1200" i="1" dirty="0"/>
              <a:t> </a:t>
            </a:r>
            <a:r>
              <a:rPr lang="en-GB" sz="1200" i="1" dirty="0" err="1"/>
              <a:t>sak</a:t>
            </a:r>
            <a:r>
              <a:rPr lang="en-GB" sz="1200" i="1" dirty="0"/>
              <a:t> </a:t>
            </a:r>
            <a:r>
              <a:rPr lang="en-GB" sz="1200" dirty="0" err="1"/>
              <a:t>nemlig</a:t>
            </a:r>
            <a:r>
              <a:rPr lang="en-GB" sz="1200" dirty="0"/>
              <a:t> </a:t>
            </a:r>
            <a:r>
              <a:rPr lang="en-GB" sz="1200" dirty="0" err="1"/>
              <a:t>organisering</a:t>
            </a:r>
            <a:r>
              <a:rPr lang="en-GB" sz="1200" dirty="0"/>
              <a:t>, </a:t>
            </a:r>
            <a:r>
              <a:rPr lang="en-GB" sz="1200" dirty="0" err="1"/>
              <a:t>planlegging</a:t>
            </a:r>
            <a:r>
              <a:rPr lang="en-GB" sz="1200" dirty="0"/>
              <a:t> </a:t>
            </a:r>
            <a:r>
              <a:rPr lang="en-GB" sz="1200" dirty="0" err="1"/>
              <a:t>og</a:t>
            </a:r>
            <a:r>
              <a:rPr lang="en-GB" sz="1200" dirty="0"/>
              <a:t> </a:t>
            </a:r>
            <a:r>
              <a:rPr lang="en-GB" sz="1200" dirty="0" err="1"/>
              <a:t>gjennomføring</a:t>
            </a:r>
            <a:endParaRPr lang="en-GB" sz="1200" dirty="0"/>
          </a:p>
        </p:txBody>
      </p:sp>
      <p:sp>
        <p:nvSpPr>
          <p:cNvPr id="7" name="Title 6">
            <a:extLst>
              <a:ext uri="{FF2B5EF4-FFF2-40B4-BE49-F238E27FC236}">
                <a16:creationId xmlns:a16="http://schemas.microsoft.com/office/drawing/2014/main" id="{2E694C34-960E-E07F-F61F-9DF66E46F398}"/>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34382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BA135E-B387-0051-88C2-B8E297D3924A}"/>
              </a:ext>
            </a:extLst>
          </p:cNvPr>
          <p:cNvPicPr>
            <a:picLocks noChangeAspect="1"/>
          </p:cNvPicPr>
          <p:nvPr/>
        </p:nvPicPr>
        <p:blipFill>
          <a:blip r:embed="rId2"/>
          <a:stretch>
            <a:fillRect/>
          </a:stretch>
        </p:blipFill>
        <p:spPr>
          <a:xfrm>
            <a:off x="3544824" y="0"/>
            <a:ext cx="5102352" cy="6858000"/>
          </a:xfrm>
          <a:prstGeom prst="rect">
            <a:avLst/>
          </a:prstGeom>
        </p:spPr>
      </p:pic>
      <p:sp>
        <p:nvSpPr>
          <p:cNvPr id="4" name="Rectangle: Rounded Corners 3">
            <a:extLst>
              <a:ext uri="{FF2B5EF4-FFF2-40B4-BE49-F238E27FC236}">
                <a16:creationId xmlns:a16="http://schemas.microsoft.com/office/drawing/2014/main" id="{290A5022-A8CA-710C-A2BA-0CE8220D6803}"/>
              </a:ext>
            </a:extLst>
          </p:cNvPr>
          <p:cNvSpPr/>
          <p:nvPr/>
        </p:nvSpPr>
        <p:spPr>
          <a:xfrm>
            <a:off x="6096000" y="4433455"/>
            <a:ext cx="2438400" cy="78970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Bilde 6" descr="Et bilde som inneholder tekst, grafisk design, tegnefilm&#10;&#10;Automatisk generert beskrivelse">
            <a:extLst>
              <a:ext uri="{FF2B5EF4-FFF2-40B4-BE49-F238E27FC236}">
                <a16:creationId xmlns:a16="http://schemas.microsoft.com/office/drawing/2014/main" id="{F0D2D89D-D40B-5B28-1F13-3CBB785BC620}"/>
              </a:ext>
            </a:extLst>
          </p:cNvPr>
          <p:cNvPicPr>
            <a:picLocks noChangeAspect="1"/>
          </p:cNvPicPr>
          <p:nvPr/>
        </p:nvPicPr>
        <p:blipFill>
          <a:blip r:embed="rId3"/>
          <a:stretch>
            <a:fillRect/>
          </a:stretch>
        </p:blipFill>
        <p:spPr>
          <a:xfrm>
            <a:off x="8747694" y="4433455"/>
            <a:ext cx="3237614" cy="17029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93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C6F43CC-4F29-46B8-9A2C-BB2E89884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513" y="1815154"/>
            <a:ext cx="12266224" cy="3439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tel 1">
            <a:extLst>
              <a:ext uri="{FF2B5EF4-FFF2-40B4-BE49-F238E27FC236}">
                <a16:creationId xmlns:a16="http://schemas.microsoft.com/office/drawing/2014/main" id="{BC0F8B80-4889-47BF-BDBC-6F2E297EB2EB}"/>
              </a:ext>
            </a:extLst>
          </p:cNvPr>
          <p:cNvSpPr>
            <a:spLocks noGrp="1"/>
          </p:cNvSpPr>
          <p:nvPr>
            <p:ph type="title"/>
          </p:nvPr>
        </p:nvSpPr>
        <p:spPr>
          <a:xfrm>
            <a:off x="1112674" y="0"/>
            <a:ext cx="9966651" cy="1285069"/>
          </a:xfrm>
        </p:spPr>
        <p:txBody>
          <a:bodyPr>
            <a:noAutofit/>
          </a:bodyPr>
          <a:lstStyle/>
          <a:p>
            <a:r>
              <a:rPr lang="nb-NO" sz="3600" dirty="0"/>
              <a:t>Sammenhenger visjon, verdier og 10-FAKTOR?</a:t>
            </a:r>
          </a:p>
        </p:txBody>
      </p:sp>
      <p:pic>
        <p:nvPicPr>
          <p:cNvPr id="9" name="Bilde 8">
            <a:extLst>
              <a:ext uri="{FF2B5EF4-FFF2-40B4-BE49-F238E27FC236}">
                <a16:creationId xmlns:a16="http://schemas.microsoft.com/office/drawing/2014/main" id="{3695DEAD-4306-49C7-9041-C10F7A90ABB5}"/>
              </a:ext>
            </a:extLst>
          </p:cNvPr>
          <p:cNvPicPr>
            <a:picLocks noChangeAspect="1"/>
          </p:cNvPicPr>
          <p:nvPr/>
        </p:nvPicPr>
        <p:blipFill>
          <a:blip r:embed="rId3"/>
          <a:stretch>
            <a:fillRect/>
          </a:stretch>
        </p:blipFill>
        <p:spPr>
          <a:xfrm>
            <a:off x="7106614" y="1929942"/>
            <a:ext cx="4888332" cy="2752343"/>
          </a:xfrm>
          <a:prstGeom prst="rect">
            <a:avLst/>
          </a:prstGeom>
          <a:ln>
            <a:noFill/>
          </a:ln>
          <a:effectLst>
            <a:outerShdw blurRad="292100" dist="139700" dir="2700000" algn="tl" rotWithShape="0">
              <a:srgbClr val="333333">
                <a:alpha val="65000"/>
              </a:srgbClr>
            </a:outerShdw>
          </a:effectLst>
        </p:spPr>
      </p:pic>
      <p:sp>
        <p:nvSpPr>
          <p:cNvPr id="7" name="TekstSylinder 6">
            <a:extLst>
              <a:ext uri="{FF2B5EF4-FFF2-40B4-BE49-F238E27FC236}">
                <a16:creationId xmlns:a16="http://schemas.microsoft.com/office/drawing/2014/main" id="{F7557223-F8FB-4089-9AD4-ECC1B2998D9D}"/>
              </a:ext>
            </a:extLst>
          </p:cNvPr>
          <p:cNvSpPr txBox="1"/>
          <p:nvPr/>
        </p:nvSpPr>
        <p:spPr>
          <a:xfrm>
            <a:off x="273661" y="2153482"/>
            <a:ext cx="2960991" cy="2123658"/>
          </a:xfrm>
          <a:prstGeom prst="rect">
            <a:avLst/>
          </a:prstGeom>
          <a:ln w="38100"/>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nb-NO" sz="4400" dirty="0"/>
              <a:t>Mer himmel på jord</a:t>
            </a:r>
          </a:p>
        </p:txBody>
      </p:sp>
      <p:sp>
        <p:nvSpPr>
          <p:cNvPr id="3" name="TekstSylinder 2">
            <a:extLst>
              <a:ext uri="{FF2B5EF4-FFF2-40B4-BE49-F238E27FC236}">
                <a16:creationId xmlns:a16="http://schemas.microsoft.com/office/drawing/2014/main" id="{BF586B51-7A5F-0FA0-EB13-38C63CFC543C}"/>
              </a:ext>
            </a:extLst>
          </p:cNvPr>
          <p:cNvSpPr txBox="1"/>
          <p:nvPr/>
        </p:nvSpPr>
        <p:spPr>
          <a:xfrm>
            <a:off x="10916240" y="0"/>
            <a:ext cx="1459560" cy="369332"/>
          </a:xfrm>
          <a:prstGeom prst="rect">
            <a:avLst/>
          </a:prstGeom>
          <a:noFill/>
        </p:spPr>
        <p:txBody>
          <a:bodyPr wrap="square" rtlCol="0">
            <a:spAutoFit/>
          </a:bodyPr>
          <a:lstStyle/>
          <a:p>
            <a:r>
              <a:rPr lang="nb-NO" i="1" dirty="0">
                <a:highlight>
                  <a:srgbClr val="FFFF00"/>
                </a:highlight>
              </a:rPr>
              <a:t>#eksempel</a:t>
            </a:r>
          </a:p>
        </p:txBody>
      </p:sp>
      <p:sp>
        <p:nvSpPr>
          <p:cNvPr id="4" name="Rectangle 3">
            <a:extLst>
              <a:ext uri="{FF2B5EF4-FFF2-40B4-BE49-F238E27FC236}">
                <a16:creationId xmlns:a16="http://schemas.microsoft.com/office/drawing/2014/main" id="{7D5518D7-8E09-6446-1485-03EDDBBDB18D}"/>
              </a:ext>
            </a:extLst>
          </p:cNvPr>
          <p:cNvSpPr/>
          <p:nvPr/>
        </p:nvSpPr>
        <p:spPr>
          <a:xfrm>
            <a:off x="3380908" y="2200645"/>
            <a:ext cx="3579450" cy="2210938"/>
          </a:xfrm>
          <a:prstGeom prst="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dirty="0">
                <a:solidFill>
                  <a:srgbClr val="002060"/>
                </a:solidFill>
              </a:rPr>
              <a:t>Bekjennende</a:t>
            </a:r>
          </a:p>
          <a:p>
            <a:pPr algn="ctr"/>
            <a:r>
              <a:rPr lang="nb-NO" sz="3600" dirty="0">
                <a:solidFill>
                  <a:srgbClr val="002060"/>
                </a:solidFill>
              </a:rPr>
              <a:t>Misjonerende</a:t>
            </a:r>
          </a:p>
          <a:p>
            <a:pPr algn="ctr"/>
            <a:r>
              <a:rPr lang="nb-NO" sz="3600" dirty="0">
                <a:solidFill>
                  <a:srgbClr val="002060"/>
                </a:solidFill>
              </a:rPr>
              <a:t>Tjenende</a:t>
            </a:r>
          </a:p>
          <a:p>
            <a:pPr algn="ctr"/>
            <a:r>
              <a:rPr lang="nb-NO" sz="3600" dirty="0">
                <a:solidFill>
                  <a:srgbClr val="002060"/>
                </a:solidFill>
              </a:rPr>
              <a:t>Åpen</a:t>
            </a:r>
          </a:p>
        </p:txBody>
      </p:sp>
    </p:spTree>
    <p:extLst>
      <p:ext uri="{BB962C8B-B14F-4D97-AF65-F5344CB8AC3E}">
        <p14:creationId xmlns:p14="http://schemas.microsoft.com/office/powerpoint/2010/main" val="272257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BD41C-7167-026F-A20E-24960D22F60A}"/>
            </a:ext>
          </a:extLst>
        </p:cNvPr>
        <p:cNvGrpSpPr/>
        <p:nvPr/>
      </p:nvGrpSpPr>
      <p:grpSpPr>
        <a:xfrm>
          <a:off x="0" y="0"/>
          <a:ext cx="0" cy="0"/>
          <a:chOff x="0" y="0"/>
          <a:chExt cx="0" cy="0"/>
        </a:xfrm>
      </p:grpSpPr>
      <p:pic>
        <p:nvPicPr>
          <p:cNvPr id="1026" name="x_x_Bilde 2">
            <a:extLst>
              <a:ext uri="{FF2B5EF4-FFF2-40B4-BE49-F238E27FC236}">
                <a16:creationId xmlns:a16="http://schemas.microsoft.com/office/drawing/2014/main" id="{93A065C0-7D6F-48DB-B118-6B7032782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380" y="467339"/>
            <a:ext cx="9146981" cy="639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a:extLst>
              <a:ext uri="{FF2B5EF4-FFF2-40B4-BE49-F238E27FC236}">
                <a16:creationId xmlns:a16="http://schemas.microsoft.com/office/drawing/2014/main" id="{C78AD61F-12A1-7931-8D56-8DD12FC57677}"/>
              </a:ext>
            </a:extLst>
          </p:cNvPr>
          <p:cNvSpPr txBox="1"/>
          <p:nvPr/>
        </p:nvSpPr>
        <p:spPr>
          <a:xfrm>
            <a:off x="7688857" y="6072056"/>
            <a:ext cx="1628763" cy="261610"/>
          </a:xfrm>
          <a:prstGeom prst="rect">
            <a:avLst/>
          </a:prstGeom>
          <a:noFill/>
        </p:spPr>
        <p:txBody>
          <a:bodyPr wrap="square" rtlCol="0">
            <a:spAutoFit/>
          </a:bodyPr>
          <a:lstStyle/>
          <a:p>
            <a:r>
              <a:rPr lang="nb-NO" sz="1100" i="1"/>
              <a:t>Stephanie Helland, 2022</a:t>
            </a:r>
          </a:p>
        </p:txBody>
      </p:sp>
      <p:sp>
        <p:nvSpPr>
          <p:cNvPr id="2" name="Tankeboble: sky 1">
            <a:extLst>
              <a:ext uri="{FF2B5EF4-FFF2-40B4-BE49-F238E27FC236}">
                <a16:creationId xmlns:a16="http://schemas.microsoft.com/office/drawing/2014/main" id="{01EA9258-1DAA-FA55-4333-43BE985D3622}"/>
              </a:ext>
            </a:extLst>
          </p:cNvPr>
          <p:cNvSpPr/>
          <p:nvPr/>
        </p:nvSpPr>
        <p:spPr>
          <a:xfrm>
            <a:off x="0" y="261106"/>
            <a:ext cx="3314700" cy="2215393"/>
          </a:xfrm>
          <a:prstGeom prst="cloudCallout">
            <a:avLst>
              <a:gd name="adj1" fmla="val 76646"/>
              <a:gd name="adj2" fmla="val 2805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i="1" dirty="0"/>
              <a:t>Hvordan </a:t>
            </a:r>
            <a:r>
              <a:rPr lang="nb-NO" dirty="0"/>
              <a:t>identifisere, bruke og utvikle mitt potensiale?</a:t>
            </a:r>
          </a:p>
        </p:txBody>
      </p:sp>
      <p:sp>
        <p:nvSpPr>
          <p:cNvPr id="5" name="Tankeboble: sky 4">
            <a:extLst>
              <a:ext uri="{FF2B5EF4-FFF2-40B4-BE49-F238E27FC236}">
                <a16:creationId xmlns:a16="http://schemas.microsoft.com/office/drawing/2014/main" id="{3793252F-BB75-DD44-489B-300CD16E27D7}"/>
              </a:ext>
            </a:extLst>
          </p:cNvPr>
          <p:cNvSpPr/>
          <p:nvPr/>
        </p:nvSpPr>
        <p:spPr>
          <a:xfrm>
            <a:off x="132197" y="2476500"/>
            <a:ext cx="2472267" cy="2112485"/>
          </a:xfrm>
          <a:prstGeom prst="cloudCallout">
            <a:avLst>
              <a:gd name="adj1" fmla="val 112730"/>
              <a:gd name="adj2" fmla="val -7468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i="1" dirty="0"/>
              <a:t>Hvordan </a:t>
            </a:r>
            <a:r>
              <a:rPr lang="nb-NO" dirty="0"/>
              <a:t>identifisere, bruke og utvikle andres potensiale?</a:t>
            </a:r>
          </a:p>
        </p:txBody>
      </p:sp>
      <p:sp>
        <p:nvSpPr>
          <p:cNvPr id="6" name="TekstSylinder 5">
            <a:extLst>
              <a:ext uri="{FF2B5EF4-FFF2-40B4-BE49-F238E27FC236}">
                <a16:creationId xmlns:a16="http://schemas.microsoft.com/office/drawing/2014/main" id="{EBE264BE-9A68-F117-8C31-19AE38A1E1AA}"/>
              </a:ext>
            </a:extLst>
          </p:cNvPr>
          <p:cNvSpPr txBox="1"/>
          <p:nvPr/>
        </p:nvSpPr>
        <p:spPr>
          <a:xfrm>
            <a:off x="10757647" y="-25115"/>
            <a:ext cx="1900518" cy="369332"/>
          </a:xfrm>
          <a:prstGeom prst="rect">
            <a:avLst/>
          </a:prstGeom>
          <a:noFill/>
        </p:spPr>
        <p:txBody>
          <a:bodyPr wrap="square" rtlCol="0">
            <a:spAutoFit/>
          </a:bodyPr>
          <a:lstStyle/>
          <a:p>
            <a:r>
              <a:rPr lang="nb-NO" i="1">
                <a:highlight>
                  <a:srgbClr val="FFFF00"/>
                </a:highlight>
              </a:rPr>
              <a:t>#mestringstro</a:t>
            </a:r>
          </a:p>
        </p:txBody>
      </p:sp>
      <p:sp>
        <p:nvSpPr>
          <p:cNvPr id="3" name="TekstSylinder 9">
            <a:extLst>
              <a:ext uri="{FF2B5EF4-FFF2-40B4-BE49-F238E27FC236}">
                <a16:creationId xmlns:a16="http://schemas.microsoft.com/office/drawing/2014/main" id="{BE5CAC38-4D33-4CD6-123A-E07A533AF36A}"/>
              </a:ext>
            </a:extLst>
          </p:cNvPr>
          <p:cNvSpPr txBox="1"/>
          <p:nvPr/>
        </p:nvSpPr>
        <p:spPr>
          <a:xfrm>
            <a:off x="11003745" y="6577727"/>
            <a:ext cx="1287532" cy="307777"/>
          </a:xfrm>
          <a:prstGeom prst="rect">
            <a:avLst/>
          </a:prstGeom>
          <a:noFill/>
        </p:spPr>
        <p:txBody>
          <a:bodyPr wrap="none" rtlCol="0">
            <a:spAutoFit/>
          </a:bodyPr>
          <a:lstStyle/>
          <a:p>
            <a:pPr algn="r"/>
            <a:r>
              <a:rPr lang="nb-NO" sz="1400" dirty="0">
                <a:effectLst/>
                <a:latin typeface="Times New Roman" panose="02020603050405020304" pitchFamily="18" charset="0"/>
                <a:ea typeface="Times New Roman" panose="02020603050405020304" pitchFamily="18" charset="0"/>
              </a:rPr>
              <a:t>Bandura, 1995 </a:t>
            </a:r>
            <a:endParaRPr lang="nb-NO" sz="1350" i="1" dirty="0"/>
          </a:p>
        </p:txBody>
      </p:sp>
    </p:spTree>
    <p:extLst>
      <p:ext uri="{BB962C8B-B14F-4D97-AF65-F5344CB8AC3E}">
        <p14:creationId xmlns:p14="http://schemas.microsoft.com/office/powerpoint/2010/main" val="332422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F95C2-3F7C-7CFE-761F-3057C9A8D1AE}"/>
              </a:ext>
            </a:extLst>
          </p:cNvPr>
          <p:cNvPicPr>
            <a:picLocks noChangeAspect="1"/>
          </p:cNvPicPr>
          <p:nvPr/>
        </p:nvPicPr>
        <p:blipFill>
          <a:blip r:embed="rId2"/>
          <a:srcRect l="10489" t="1966" r="7693" b="-1966"/>
          <a:stretch>
            <a:fillRect/>
          </a:stretch>
        </p:blipFill>
        <p:spPr>
          <a:xfrm>
            <a:off x="8950035" y="3905303"/>
            <a:ext cx="3241965" cy="2758978"/>
          </a:xfrm>
          <a:prstGeom prst="rect">
            <a:avLst/>
          </a:prstGeom>
        </p:spPr>
      </p:pic>
      <p:sp>
        <p:nvSpPr>
          <p:cNvPr id="10" name="Speech Bubble: Rectangle with Corners Rounded 9">
            <a:extLst>
              <a:ext uri="{FF2B5EF4-FFF2-40B4-BE49-F238E27FC236}">
                <a16:creationId xmlns:a16="http://schemas.microsoft.com/office/drawing/2014/main" id="{6DE6A337-3784-FC2D-BD53-CF4758846959}"/>
              </a:ext>
            </a:extLst>
          </p:cNvPr>
          <p:cNvSpPr/>
          <p:nvPr/>
        </p:nvSpPr>
        <p:spPr>
          <a:xfrm>
            <a:off x="99588" y="193719"/>
            <a:ext cx="9695575" cy="5860717"/>
          </a:xfrm>
          <a:prstGeom prst="wedgeRoundRectCallout">
            <a:avLst>
              <a:gd name="adj1" fmla="val 49541"/>
              <a:gd name="adj2" fmla="val 53836"/>
              <a:gd name="adj3" fmla="val 1666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rgbClr val="FF0000"/>
                </a:solidFill>
                <a:effectLst/>
                <a:latin typeface="+mj-lt"/>
              </a:rPr>
              <a:t>De beste resultatene oppnås av </a:t>
            </a:r>
            <a:r>
              <a:rPr lang="nb-NO" b="1" i="1" dirty="0">
                <a:solidFill>
                  <a:srgbClr val="FF0000"/>
                </a:solidFill>
                <a:effectLst/>
                <a:latin typeface="+mj-lt"/>
              </a:rPr>
              <a:t>ledere som satser på at medarbeiderne skal oppleve at </a:t>
            </a:r>
          </a:p>
          <a:p>
            <a:pPr algn="ctr"/>
            <a:r>
              <a:rPr lang="nb-NO" sz="2000" b="1" i="1" dirty="0">
                <a:solidFill>
                  <a:srgbClr val="FF0000"/>
                </a:solidFill>
                <a:effectLst/>
                <a:latin typeface="+mj-lt"/>
              </a:rPr>
              <a:t>de mestrer jobben godt.</a:t>
            </a:r>
          </a:p>
          <a:p>
            <a:endParaRPr lang="nb-NO" sz="1400" dirty="0">
              <a:latin typeface="+mj-lt"/>
            </a:endParaRPr>
          </a:p>
          <a:p>
            <a:r>
              <a:rPr lang="nb-NO" sz="1600" b="1" i="1" dirty="0">
                <a:solidFill>
                  <a:srgbClr val="FF0000"/>
                </a:solidFill>
                <a:effectLst/>
                <a:highlight>
                  <a:srgbClr val="FEFEFE"/>
                </a:highlight>
                <a:latin typeface="+mj-lt"/>
              </a:rPr>
              <a:t>Mestring er en forutsetning for gode resultater</a:t>
            </a:r>
            <a:r>
              <a:rPr lang="nb-NO" sz="1600" b="0" i="1" dirty="0">
                <a:solidFill>
                  <a:srgbClr val="0A0A0A"/>
                </a:solidFill>
                <a:effectLst/>
                <a:highlight>
                  <a:srgbClr val="FEFEFE"/>
                </a:highlight>
                <a:latin typeface="+mj-lt"/>
              </a:rPr>
              <a:t>.</a:t>
            </a:r>
            <a:r>
              <a:rPr lang="nb-NO" sz="1600" b="0" i="0" dirty="0">
                <a:solidFill>
                  <a:srgbClr val="0A0A0A"/>
                </a:solidFill>
                <a:effectLst/>
                <a:highlight>
                  <a:srgbClr val="FEFEFE"/>
                </a:highlight>
                <a:latin typeface="+mj-lt"/>
              </a:rPr>
              <a:t> </a:t>
            </a:r>
            <a:r>
              <a:rPr lang="nb-NO" sz="1400" b="0" i="0" dirty="0">
                <a:solidFill>
                  <a:srgbClr val="0A0A0A"/>
                </a:solidFill>
                <a:effectLst/>
                <a:highlight>
                  <a:srgbClr val="FEFEFE"/>
                </a:highlight>
                <a:latin typeface="+mj-lt"/>
              </a:rPr>
              <a:t>Mestring er også et grunnleggende psykologisk behov. Vi har alle behov for å oppleve at vi kan håndtere de oppgavene og utfordringene vi møter. At vi kan noe og duger til noe. At vi lykkes med det vi prøver oss på. Og at vi får hentet ut noe av det beste i oss selv.</a:t>
            </a:r>
          </a:p>
          <a:p>
            <a:endParaRPr lang="nb-NO" sz="1400" dirty="0">
              <a:solidFill>
                <a:srgbClr val="0A0A0A"/>
              </a:solidFill>
              <a:highlight>
                <a:srgbClr val="FEFEFE"/>
              </a:highlight>
              <a:latin typeface="+mj-lt"/>
            </a:endParaRPr>
          </a:p>
          <a:p>
            <a:r>
              <a:rPr lang="nb-NO" sz="1400" b="0" i="0" dirty="0">
                <a:solidFill>
                  <a:srgbClr val="0A0A0A"/>
                </a:solidFill>
                <a:effectLst/>
                <a:highlight>
                  <a:srgbClr val="FEFEFE"/>
                </a:highlight>
                <a:latin typeface="+mj-lt"/>
              </a:rPr>
              <a:t>Min egen og mange andres forskning viser at </a:t>
            </a:r>
            <a:r>
              <a:rPr lang="nb-NO" sz="1600" b="0" i="1" dirty="0">
                <a:solidFill>
                  <a:srgbClr val="FF0000"/>
                </a:solidFill>
                <a:effectLst/>
                <a:highlight>
                  <a:srgbClr val="FEFEFE"/>
                </a:highlight>
                <a:latin typeface="+mj-lt"/>
              </a:rPr>
              <a:t>medarbeidere som opplever «høy mestring», blir mer motiverte og lojale mot sin leder og mot organisasjonen</a:t>
            </a:r>
            <a:r>
              <a:rPr lang="nb-NO" sz="1600" b="0" i="0" dirty="0">
                <a:solidFill>
                  <a:srgbClr val="FF0000"/>
                </a:solidFill>
                <a:effectLst/>
                <a:highlight>
                  <a:srgbClr val="FEFEFE"/>
                </a:highlight>
                <a:latin typeface="+mj-lt"/>
              </a:rPr>
              <a:t>.</a:t>
            </a:r>
            <a:r>
              <a:rPr lang="nb-NO" sz="1400" b="0" i="0" dirty="0">
                <a:solidFill>
                  <a:srgbClr val="0A0A0A"/>
                </a:solidFill>
                <a:effectLst/>
                <a:highlight>
                  <a:srgbClr val="FEFEFE"/>
                </a:highlight>
                <a:latin typeface="+mj-lt"/>
              </a:rPr>
              <a:t> I tillegg får de bedre livskvalitet og en mer robust helse. </a:t>
            </a:r>
            <a:r>
              <a:rPr lang="nb-NO" sz="1600" b="1" i="1" dirty="0">
                <a:solidFill>
                  <a:srgbClr val="FF0000"/>
                </a:solidFill>
                <a:effectLst/>
                <a:highlight>
                  <a:srgbClr val="FEFEFE"/>
                </a:highlight>
                <a:latin typeface="+mj-lt"/>
              </a:rPr>
              <a:t>Det viser seg også i lavere sykefravær.</a:t>
            </a:r>
            <a:endParaRPr lang="nb-NO" sz="1600" b="1" i="1" dirty="0">
              <a:solidFill>
                <a:srgbClr val="FF0000"/>
              </a:solidFill>
              <a:effectLst/>
              <a:latin typeface="+mj-lt"/>
            </a:endParaRPr>
          </a:p>
          <a:p>
            <a:endParaRPr lang="nb-NO" sz="1400" b="0" i="0" dirty="0">
              <a:solidFill>
                <a:srgbClr val="0A0A0A"/>
              </a:solidFill>
              <a:effectLst/>
              <a:highlight>
                <a:srgbClr val="FEFEFE"/>
              </a:highlight>
              <a:latin typeface="+mj-lt"/>
            </a:endParaRPr>
          </a:p>
          <a:p>
            <a:r>
              <a:rPr lang="nb-NO" sz="1400" b="0" i="0" dirty="0">
                <a:solidFill>
                  <a:srgbClr val="0A0A0A"/>
                </a:solidFill>
                <a:effectLst/>
                <a:highlight>
                  <a:srgbClr val="FEFEFE"/>
                </a:highlight>
                <a:latin typeface="+mj-lt"/>
              </a:rPr>
              <a:t>Kjernen i mestringsledelse er å </a:t>
            </a:r>
            <a:r>
              <a:rPr lang="nb-NO" sz="1400" b="0" i="1" dirty="0">
                <a:solidFill>
                  <a:srgbClr val="FF0000"/>
                </a:solidFill>
                <a:effectLst/>
                <a:highlight>
                  <a:srgbClr val="FEFEFE"/>
                </a:highlight>
                <a:latin typeface="+mj-lt"/>
              </a:rPr>
              <a:t>legge til rette for at medarbeiderne skal utvikle seg og mestre sine roller og arbeidsoppgaver best mulig, ut fra sine egne forutsetninger.</a:t>
            </a:r>
            <a:r>
              <a:rPr lang="nb-NO" sz="1400" b="0" i="0" dirty="0">
                <a:solidFill>
                  <a:srgbClr val="FF0000"/>
                </a:solidFill>
                <a:effectLst/>
                <a:highlight>
                  <a:srgbClr val="FEFEFE"/>
                </a:highlight>
                <a:latin typeface="+mj-lt"/>
              </a:rPr>
              <a:t> </a:t>
            </a:r>
            <a:r>
              <a:rPr lang="nb-NO" sz="1400" b="0" i="0" dirty="0">
                <a:solidFill>
                  <a:srgbClr val="0A0A0A"/>
                </a:solidFill>
                <a:effectLst/>
                <a:highlight>
                  <a:srgbClr val="FEFEFE"/>
                </a:highlight>
                <a:latin typeface="+mj-lt"/>
              </a:rPr>
              <a:t>Tillit, autonomi, gode relasjoner og skreddersøm til hver enkelt medarbeider er viktige elementer.</a:t>
            </a:r>
          </a:p>
          <a:p>
            <a:endParaRPr lang="nb-NO" sz="1400" dirty="0">
              <a:solidFill>
                <a:srgbClr val="0A0A0A"/>
              </a:solidFill>
              <a:highlight>
                <a:srgbClr val="FEFEFE"/>
              </a:highlight>
              <a:latin typeface="+mj-lt"/>
            </a:endParaRPr>
          </a:p>
          <a:p>
            <a:r>
              <a:rPr lang="nb-NO" sz="1400" b="0" i="1" dirty="0">
                <a:solidFill>
                  <a:srgbClr val="0A0A0A"/>
                </a:solidFill>
                <a:effectLst/>
                <a:highlight>
                  <a:srgbClr val="FEFEFE"/>
                </a:highlight>
                <a:latin typeface="+mj-lt"/>
              </a:rPr>
              <a:t>Et annet avgjørende element er å bidra til </a:t>
            </a:r>
            <a:r>
              <a:rPr lang="nb-NO" sz="1600" b="1" i="1" dirty="0">
                <a:solidFill>
                  <a:srgbClr val="FF0000"/>
                </a:solidFill>
                <a:effectLst/>
                <a:highlight>
                  <a:srgbClr val="FEFEFE"/>
                </a:highlight>
                <a:latin typeface="+mj-lt"/>
              </a:rPr>
              <a:t>et mestringsorientert arbeidsklima</a:t>
            </a:r>
            <a:r>
              <a:rPr lang="nb-NO" sz="1400" b="0" i="0" dirty="0">
                <a:solidFill>
                  <a:srgbClr val="0A0A0A"/>
                </a:solidFill>
                <a:effectLst/>
                <a:highlight>
                  <a:srgbClr val="FEFEFE"/>
                </a:highlight>
                <a:latin typeface="+mj-lt"/>
              </a:rPr>
              <a:t>. Et slikt arbeidsklima innebærer at medarbeiderne selv ønsker å gjøre hverandre gode fremfor å konkurrere om å være best. I et godt mestringsklima, deler medarbeidere kompetanse med hverandre, slik at både hver enkelt medarbeider og gruppen som helhet mestrer og yter bedre.</a:t>
            </a:r>
          </a:p>
          <a:p>
            <a:endParaRPr lang="nb-NO" sz="1400" dirty="0">
              <a:solidFill>
                <a:srgbClr val="0A0A0A"/>
              </a:solidFill>
              <a:highlight>
                <a:srgbClr val="FEFEFE"/>
              </a:highlight>
              <a:latin typeface="+mj-lt"/>
            </a:endParaRPr>
          </a:p>
          <a:p>
            <a:pPr algn="ctr"/>
            <a:r>
              <a:rPr lang="nb-NO" sz="1400" b="0" i="0" dirty="0">
                <a:solidFill>
                  <a:srgbClr val="0A0A0A"/>
                </a:solidFill>
                <a:effectLst/>
                <a:highlight>
                  <a:srgbClr val="FEFEFE"/>
                </a:highlight>
                <a:latin typeface="+mj-lt"/>
              </a:rPr>
              <a:t>Mestringsorienterte ledere får større påvirkningskraft gjennom personlige maktbaser som respekt og tillit, informasjon, kompetanse og saklige argumenter. Undersøkelser fra tusenvis av norske ledere og medarbeidere, viser at </a:t>
            </a:r>
            <a:r>
              <a:rPr lang="nb-NO" sz="1600" b="1" i="1" dirty="0">
                <a:solidFill>
                  <a:srgbClr val="FF0000"/>
                </a:solidFill>
                <a:effectLst/>
                <a:highlight>
                  <a:srgbClr val="FEFEFE"/>
                </a:highlight>
                <a:latin typeface="+mj-lt"/>
              </a:rPr>
              <a:t>mestringsledelse gir best resultater både for enkeltmedarbeideren, arbeidsgruppen og organisasjonen som helhet.</a:t>
            </a:r>
            <a:endParaRPr lang="en-GB" sz="1400" b="1" i="1" dirty="0">
              <a:solidFill>
                <a:srgbClr val="FF0000"/>
              </a:solidFill>
              <a:latin typeface="+mj-lt"/>
            </a:endParaRPr>
          </a:p>
        </p:txBody>
      </p:sp>
      <p:sp>
        <p:nvSpPr>
          <p:cNvPr id="12" name="TextBox 11">
            <a:extLst>
              <a:ext uri="{FF2B5EF4-FFF2-40B4-BE49-F238E27FC236}">
                <a16:creationId xmlns:a16="http://schemas.microsoft.com/office/drawing/2014/main" id="{6432011E-2E36-05AF-90C7-CD07B651C14D}"/>
              </a:ext>
            </a:extLst>
          </p:cNvPr>
          <p:cNvSpPr txBox="1"/>
          <p:nvPr/>
        </p:nvSpPr>
        <p:spPr>
          <a:xfrm>
            <a:off x="2985381" y="6479615"/>
            <a:ext cx="6423432" cy="369332"/>
          </a:xfrm>
          <a:prstGeom prst="rect">
            <a:avLst/>
          </a:prstGeom>
          <a:noFill/>
        </p:spPr>
        <p:txBody>
          <a:bodyPr wrap="square">
            <a:spAutoFit/>
          </a:bodyPr>
          <a:lstStyle/>
          <a:p>
            <a:r>
              <a:rPr lang="en-GB" dirty="0" err="1">
                <a:hlinkClick r:id="rId3"/>
              </a:rPr>
              <a:t>Mestrer</a:t>
            </a:r>
            <a:r>
              <a:rPr lang="en-GB" dirty="0">
                <a:hlinkClick r:id="rId3"/>
              </a:rPr>
              <a:t> du </a:t>
            </a:r>
            <a:r>
              <a:rPr lang="en-GB" dirty="0" err="1">
                <a:hlinkClick r:id="rId3"/>
              </a:rPr>
              <a:t>ledelse</a:t>
            </a:r>
            <a:r>
              <a:rPr lang="en-GB" dirty="0">
                <a:hlinkClick r:id="rId3"/>
              </a:rPr>
              <a:t>? - ledernytt.no</a:t>
            </a:r>
            <a:endParaRPr lang="en-GB" dirty="0"/>
          </a:p>
        </p:txBody>
      </p:sp>
      <p:sp>
        <p:nvSpPr>
          <p:cNvPr id="14" name="TextBox 13">
            <a:extLst>
              <a:ext uri="{FF2B5EF4-FFF2-40B4-BE49-F238E27FC236}">
                <a16:creationId xmlns:a16="http://schemas.microsoft.com/office/drawing/2014/main" id="{9D2FC34E-823C-2254-3EC6-34E59CE75524}"/>
              </a:ext>
            </a:extLst>
          </p:cNvPr>
          <p:cNvSpPr txBox="1"/>
          <p:nvPr/>
        </p:nvSpPr>
        <p:spPr>
          <a:xfrm>
            <a:off x="5820247" y="6591046"/>
            <a:ext cx="6423432" cy="276999"/>
          </a:xfrm>
          <a:prstGeom prst="rect">
            <a:avLst/>
          </a:prstGeom>
          <a:noFill/>
        </p:spPr>
        <p:txBody>
          <a:bodyPr wrap="square">
            <a:spAutoFit/>
          </a:bodyPr>
          <a:lstStyle/>
          <a:p>
            <a:pPr algn="r"/>
            <a:r>
              <a:rPr lang="en-GB" sz="1200" b="1" i="0" dirty="0" err="1">
                <a:solidFill>
                  <a:srgbClr val="0A0A0A"/>
                </a:solidFill>
                <a:effectLst/>
                <a:highlight>
                  <a:srgbClr val="FEFEFE"/>
                </a:highlight>
                <a:latin typeface="KievitSlabPro"/>
              </a:rPr>
              <a:t>Tekst</a:t>
            </a:r>
            <a:r>
              <a:rPr lang="en-GB" sz="1200" b="1" i="0" dirty="0">
                <a:solidFill>
                  <a:srgbClr val="0A0A0A"/>
                </a:solidFill>
                <a:effectLst/>
                <a:highlight>
                  <a:srgbClr val="FEFEFE"/>
                </a:highlight>
                <a:latin typeface="KievitSlabPro"/>
              </a:rPr>
              <a:t>: Linda Lai,</a:t>
            </a:r>
            <a:r>
              <a:rPr lang="en-GB" sz="1200" b="0" i="0" dirty="0">
                <a:solidFill>
                  <a:srgbClr val="0A0A0A"/>
                </a:solidFill>
                <a:effectLst/>
                <a:highlight>
                  <a:srgbClr val="FEFEFE"/>
                </a:highlight>
                <a:latin typeface="KievitSlabPro"/>
              </a:rPr>
              <a:t> Professor i </a:t>
            </a:r>
            <a:r>
              <a:rPr lang="en-GB" sz="1200" b="0" i="0" dirty="0" err="1">
                <a:solidFill>
                  <a:srgbClr val="0A0A0A"/>
                </a:solidFill>
                <a:effectLst/>
                <a:highlight>
                  <a:srgbClr val="FEFEFE"/>
                </a:highlight>
                <a:latin typeface="KievitSlabPro"/>
              </a:rPr>
              <a:t>organisasjonspsykologi</a:t>
            </a:r>
            <a:r>
              <a:rPr lang="en-GB" sz="1200" b="0" i="0" dirty="0">
                <a:solidFill>
                  <a:srgbClr val="0A0A0A"/>
                </a:solidFill>
                <a:effectLst/>
                <a:highlight>
                  <a:srgbClr val="FEFEFE"/>
                </a:highlight>
                <a:latin typeface="KievitSlabPro"/>
              </a:rPr>
              <a:t> </a:t>
            </a:r>
            <a:r>
              <a:rPr lang="en-GB" sz="1200" b="0" i="0" dirty="0" err="1">
                <a:solidFill>
                  <a:srgbClr val="0A0A0A"/>
                </a:solidFill>
                <a:effectLst/>
                <a:highlight>
                  <a:srgbClr val="FEFEFE"/>
                </a:highlight>
                <a:latin typeface="KievitSlabPro"/>
              </a:rPr>
              <a:t>ved</a:t>
            </a:r>
            <a:r>
              <a:rPr lang="en-GB" sz="1200" b="0" i="0" dirty="0">
                <a:solidFill>
                  <a:srgbClr val="0A0A0A"/>
                </a:solidFill>
                <a:effectLst/>
                <a:highlight>
                  <a:srgbClr val="FEFEFE"/>
                </a:highlight>
                <a:latin typeface="KievitSlabPro"/>
              </a:rPr>
              <a:t> </a:t>
            </a:r>
            <a:r>
              <a:rPr lang="en-GB" sz="1200" b="0" i="0" u="none" strike="noStrike" dirty="0" err="1">
                <a:solidFill>
                  <a:srgbClr val="1B3AF2"/>
                </a:solidFill>
                <a:effectLst/>
                <a:highlight>
                  <a:srgbClr val="FEFEFE"/>
                </a:highlight>
                <a:latin typeface="KievitSlabPro"/>
                <a:hlinkClick r:id="rId4"/>
              </a:rPr>
              <a:t>Handelshøyskolen</a:t>
            </a:r>
            <a:r>
              <a:rPr lang="en-GB" sz="1200" b="0" i="0" u="none" strike="noStrike" dirty="0">
                <a:solidFill>
                  <a:srgbClr val="1B3AF2"/>
                </a:solidFill>
                <a:effectLst/>
                <a:highlight>
                  <a:srgbClr val="FEFEFE"/>
                </a:highlight>
                <a:latin typeface="KievitSlabPro"/>
                <a:hlinkClick r:id="rId4"/>
              </a:rPr>
              <a:t> BI</a:t>
            </a:r>
            <a:r>
              <a:rPr lang="en-GB" sz="1200" b="0" i="0" dirty="0">
                <a:solidFill>
                  <a:srgbClr val="0A0A0A"/>
                </a:solidFill>
                <a:effectLst/>
                <a:highlight>
                  <a:srgbClr val="FEFEFE"/>
                </a:highlight>
                <a:latin typeface="KievitSlabPro"/>
              </a:rPr>
              <a:t>.</a:t>
            </a:r>
            <a:endParaRPr lang="en-GB" sz="1200" dirty="0"/>
          </a:p>
        </p:txBody>
      </p:sp>
    </p:spTree>
    <p:extLst>
      <p:ext uri="{BB962C8B-B14F-4D97-AF65-F5344CB8AC3E}">
        <p14:creationId xmlns:p14="http://schemas.microsoft.com/office/powerpoint/2010/main" val="161846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7" dur="500"/>
                                        <p:tgtEl>
                                          <p:spTgt spid="10">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7" end="7"/>
                                            </p:txEl>
                                          </p:spTgt>
                                        </p:tgtEl>
                                        <p:attrNameLst>
                                          <p:attrName>style.visibility</p:attrName>
                                        </p:attrNameLst>
                                      </p:cBhvr>
                                      <p:to>
                                        <p:strVal val="visible"/>
                                      </p:to>
                                    </p:set>
                                    <p:animEffect transition="in" filter="randombar(horizontal)">
                                      <p:cBhvr>
                                        <p:cTn id="17" dur="500"/>
                                        <p:tgtEl>
                                          <p:spTgt spid="10">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9" end="9"/>
                                            </p:txEl>
                                          </p:spTgt>
                                        </p:tgtEl>
                                        <p:attrNameLst>
                                          <p:attrName>style.visibility</p:attrName>
                                        </p:attrNameLst>
                                      </p:cBhvr>
                                      <p:to>
                                        <p:strVal val="visible"/>
                                      </p:to>
                                    </p:set>
                                    <p:animEffect transition="in" filter="randombar(horizontal)">
                                      <p:cBhvr>
                                        <p:cTn id="22" dur="500"/>
                                        <p:tgtEl>
                                          <p:spTgt spid="10">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11" end="11"/>
                                            </p:txEl>
                                          </p:spTgt>
                                        </p:tgtEl>
                                        <p:attrNameLst>
                                          <p:attrName>style.visibility</p:attrName>
                                        </p:attrNameLst>
                                      </p:cBhvr>
                                      <p:to>
                                        <p:strVal val="visible"/>
                                      </p:to>
                                    </p:set>
                                    <p:animEffect transition="in" filter="randombar(horizontal)">
                                      <p:cBhvr>
                                        <p:cTn id="27"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12674" y="169654"/>
            <a:ext cx="9966651" cy="1285069"/>
          </a:xfrm>
        </p:spPr>
        <p:txBody>
          <a:bodyPr>
            <a:normAutofit fontScale="90000"/>
          </a:bodyPr>
          <a:lstStyle/>
          <a:p>
            <a:pPr algn="ctr"/>
            <a:r>
              <a:rPr lang="nb-NO" sz="6700" b="1" dirty="0"/>
              <a:t>Refleksjonskort</a:t>
            </a:r>
            <a:br>
              <a:rPr lang="nb-NO" sz="4400" b="1" dirty="0"/>
            </a:br>
            <a:r>
              <a:rPr lang="nb-NO" dirty="0"/>
              <a:t>-fremmer felles </a:t>
            </a:r>
            <a:r>
              <a:rPr lang="nb-NO" b="1" dirty="0">
                <a:solidFill>
                  <a:srgbClr val="FF0000"/>
                </a:solidFill>
              </a:rPr>
              <a:t>forståelse</a:t>
            </a:r>
            <a:r>
              <a:rPr lang="nb-NO" dirty="0"/>
              <a:t>-</a:t>
            </a:r>
          </a:p>
        </p:txBody>
      </p:sp>
      <p:pic>
        <p:nvPicPr>
          <p:cNvPr id="4" name="Plassholder for innhold 3"/>
          <p:cNvPicPr>
            <a:picLocks noGrp="1" noChangeAspect="1"/>
          </p:cNvPicPr>
          <p:nvPr>
            <p:ph idx="4294967295"/>
          </p:nvPr>
        </p:nvPicPr>
        <p:blipFill>
          <a:blip r:embed="rId3"/>
          <a:stretch>
            <a:fillRect/>
          </a:stretch>
        </p:blipFill>
        <p:spPr>
          <a:xfrm rot="21059063">
            <a:off x="757534" y="1888470"/>
            <a:ext cx="4513263" cy="2878137"/>
          </a:xfrm>
          <a:prstGeom prst="rect">
            <a:avLst/>
          </a:prstGeom>
          <a:effectLst>
            <a:outerShdw blurRad="50800" dist="38100" dir="5400000" algn="t" rotWithShape="0">
              <a:prstClr val="black">
                <a:alpha val="40000"/>
              </a:prstClr>
            </a:outerShdw>
          </a:effectLst>
        </p:spPr>
      </p:pic>
      <p:pic>
        <p:nvPicPr>
          <p:cNvPr id="3" name="Bilde 2"/>
          <p:cNvPicPr>
            <a:picLocks noChangeAspect="1"/>
          </p:cNvPicPr>
          <p:nvPr/>
        </p:nvPicPr>
        <p:blipFill>
          <a:blip r:embed="rId4"/>
          <a:stretch>
            <a:fillRect/>
          </a:stretch>
        </p:blipFill>
        <p:spPr>
          <a:xfrm rot="618200">
            <a:off x="6493073" y="1845463"/>
            <a:ext cx="4617015" cy="2748337"/>
          </a:xfrm>
          <a:prstGeom prst="rect">
            <a:avLst/>
          </a:prstGeom>
        </p:spPr>
      </p:pic>
      <p:sp>
        <p:nvSpPr>
          <p:cNvPr id="8" name="TekstSylinder 7">
            <a:extLst>
              <a:ext uri="{FF2B5EF4-FFF2-40B4-BE49-F238E27FC236}">
                <a16:creationId xmlns:a16="http://schemas.microsoft.com/office/drawing/2014/main" id="{9E54CCFA-4E29-4E77-8E89-3A322795F83E}"/>
              </a:ext>
            </a:extLst>
          </p:cNvPr>
          <p:cNvSpPr txBox="1"/>
          <p:nvPr/>
        </p:nvSpPr>
        <p:spPr>
          <a:xfrm>
            <a:off x="9456841" y="5498432"/>
            <a:ext cx="2648597" cy="369332"/>
          </a:xfrm>
          <a:prstGeom prst="rect">
            <a:avLst/>
          </a:prstGeom>
          <a:noFill/>
        </p:spPr>
        <p:txBody>
          <a:bodyPr wrap="square" rtlCol="0">
            <a:spAutoFit/>
          </a:bodyPr>
          <a:lstStyle/>
          <a:p>
            <a:pPr algn="r"/>
            <a:r>
              <a:rPr lang="nb-NO"/>
              <a:t>Bergen kommune, HR</a:t>
            </a:r>
          </a:p>
        </p:txBody>
      </p:sp>
      <p:pic>
        <p:nvPicPr>
          <p:cNvPr id="7" name="Bilde 6">
            <a:extLst>
              <a:ext uri="{FF2B5EF4-FFF2-40B4-BE49-F238E27FC236}">
                <a16:creationId xmlns:a16="http://schemas.microsoft.com/office/drawing/2014/main" id="{2CAA9059-34B1-409A-924B-D734394761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72191" y="5802040"/>
            <a:ext cx="1119809" cy="929139"/>
          </a:xfrm>
          <a:prstGeom prst="rect">
            <a:avLst/>
          </a:prstGeom>
          <a:ln>
            <a:noFill/>
          </a:ln>
          <a:effectLst>
            <a:softEdge rad="112500"/>
          </a:effectLst>
        </p:spPr>
      </p:pic>
      <p:pic>
        <p:nvPicPr>
          <p:cNvPr id="9" name="Bilde 8">
            <a:extLst>
              <a:ext uri="{FF2B5EF4-FFF2-40B4-BE49-F238E27FC236}">
                <a16:creationId xmlns:a16="http://schemas.microsoft.com/office/drawing/2014/main" id="{CB5AB944-29B6-4E63-9CEA-03A1DB6510D8}"/>
              </a:ext>
            </a:extLst>
          </p:cNvPr>
          <p:cNvPicPr>
            <a:picLocks noChangeAspect="1"/>
          </p:cNvPicPr>
          <p:nvPr/>
        </p:nvPicPr>
        <p:blipFill>
          <a:blip r:embed="rId6"/>
          <a:stretch>
            <a:fillRect/>
          </a:stretch>
        </p:blipFill>
        <p:spPr>
          <a:xfrm>
            <a:off x="3267210" y="3307871"/>
            <a:ext cx="5710989" cy="3490049"/>
          </a:xfrm>
          <a:prstGeom prst="rect">
            <a:avLst/>
          </a:prstGeom>
          <a:ln w="28575">
            <a:solidFill>
              <a:srgbClr val="FF0000"/>
            </a:solidFill>
          </a:ln>
        </p:spPr>
      </p:pic>
      <p:sp>
        <p:nvSpPr>
          <p:cNvPr id="5" name="Tankeboble: sky 4">
            <a:extLst>
              <a:ext uri="{FF2B5EF4-FFF2-40B4-BE49-F238E27FC236}">
                <a16:creationId xmlns:a16="http://schemas.microsoft.com/office/drawing/2014/main" id="{EB1549DE-F7DC-4F14-AD43-ED5092628E30}"/>
              </a:ext>
            </a:extLst>
          </p:cNvPr>
          <p:cNvSpPr/>
          <p:nvPr/>
        </p:nvSpPr>
        <p:spPr>
          <a:xfrm>
            <a:off x="7753350" y="4337138"/>
            <a:ext cx="4352088" cy="1530626"/>
          </a:xfrm>
          <a:prstGeom prst="cloudCallout">
            <a:avLst>
              <a:gd name="adj1" fmla="val 35217"/>
              <a:gd name="adj2" fmla="val 52759"/>
            </a:avLst>
          </a:prstGeom>
          <a:solidFill>
            <a:srgbClr val="F7941D"/>
          </a:solid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400" dirty="0"/>
              <a:t>Og hva er min rolle? </a:t>
            </a:r>
          </a:p>
          <a:p>
            <a:pPr algn="ctr"/>
            <a:r>
              <a:rPr lang="nb-NO" sz="2400" dirty="0"/>
              <a:t>Hva gjør jeg?</a:t>
            </a:r>
          </a:p>
        </p:txBody>
      </p:sp>
    </p:spTree>
    <p:extLst>
      <p:ext uri="{BB962C8B-B14F-4D97-AF65-F5344CB8AC3E}">
        <p14:creationId xmlns:p14="http://schemas.microsoft.com/office/powerpoint/2010/main" val="4452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D910-43E6-FC15-F239-F56E2C47DDCD}"/>
            </a:ext>
          </a:extLst>
        </p:cNvPr>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0016916A-228C-5F3D-37E7-190F00777D10}"/>
              </a:ext>
            </a:extLst>
          </p:cNvPr>
          <p:cNvSpPr>
            <a:spLocks noGrp="1"/>
          </p:cNvSpPr>
          <p:nvPr>
            <p:ph type="body" sz="quarter" idx="10"/>
          </p:nvPr>
        </p:nvSpPr>
        <p:spPr>
          <a:xfrm>
            <a:off x="1079375" y="1204141"/>
            <a:ext cx="9966325" cy="3816350"/>
          </a:xfrm>
        </p:spPr>
        <p:txBody>
          <a:bodyPr>
            <a:normAutofit/>
          </a:bodyPr>
          <a:lstStyle/>
          <a:p>
            <a:pPr algn="ctr"/>
            <a:r>
              <a:rPr lang="nb-NO" sz="5400" b="1" dirty="0"/>
              <a:t>Hva har du i din verktøykasse </a:t>
            </a:r>
            <a:r>
              <a:rPr lang="nb-NO" sz="5400" b="1" i="1" dirty="0"/>
              <a:t>nå?</a:t>
            </a:r>
          </a:p>
        </p:txBody>
      </p:sp>
      <p:pic>
        <p:nvPicPr>
          <p:cNvPr id="4" name="Picture 2">
            <a:extLst>
              <a:ext uri="{FF2B5EF4-FFF2-40B4-BE49-F238E27FC236}">
                <a16:creationId xmlns:a16="http://schemas.microsoft.com/office/drawing/2014/main" id="{66D5221B-9B86-112D-4F0A-4C6DE8DC1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40008"/>
            <a:ext cx="12192000" cy="59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e 5" descr="Et bilde som inneholder utendørs, person, kvinne&#10;&#10;Automatisk generert beskrivelse">
            <a:extLst>
              <a:ext uri="{FF2B5EF4-FFF2-40B4-BE49-F238E27FC236}">
                <a16:creationId xmlns:a16="http://schemas.microsoft.com/office/drawing/2014/main" id="{32CC0FA2-BE7A-A7FC-B159-509EE346CECF}"/>
              </a:ext>
            </a:extLst>
          </p:cNvPr>
          <p:cNvPicPr>
            <a:picLocks noChangeAspect="1"/>
          </p:cNvPicPr>
          <p:nvPr/>
        </p:nvPicPr>
        <p:blipFill>
          <a:blip r:embed="rId4"/>
          <a:stretch>
            <a:fillRect/>
          </a:stretch>
        </p:blipFill>
        <p:spPr>
          <a:xfrm>
            <a:off x="1016584" y="4592544"/>
            <a:ext cx="2518611" cy="1888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descr="11+ Toolbox Clipart - Preview : Tool Box Clip Art | HDClipartAll">
            <a:extLst>
              <a:ext uri="{FF2B5EF4-FFF2-40B4-BE49-F238E27FC236}">
                <a16:creationId xmlns:a16="http://schemas.microsoft.com/office/drawing/2014/main" id="{913536B6-8946-F2A2-1B9E-C8CA199CD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8981" y="4688379"/>
            <a:ext cx="2587588" cy="173181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184321F5-E763-13C5-FDE4-68A92AAAD0C2}"/>
              </a:ext>
            </a:extLst>
          </p:cNvPr>
          <p:cNvSpPr/>
          <p:nvPr/>
        </p:nvSpPr>
        <p:spPr>
          <a:xfrm>
            <a:off x="4343400" y="4425696"/>
            <a:ext cx="4114712" cy="1888958"/>
          </a:xfrm>
          <a:prstGeom prst="wedgeEllipseCallout">
            <a:avLst>
              <a:gd name="adj1" fmla="val -63278"/>
              <a:gd name="adj2" fmla="val 77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Reflekter i digitale grupperom ca. 10 minutt</a:t>
            </a:r>
            <a:endParaRPr lang="en-GB" dirty="0"/>
          </a:p>
        </p:txBody>
      </p:sp>
    </p:spTree>
    <p:extLst>
      <p:ext uri="{BB962C8B-B14F-4D97-AF65-F5344CB8AC3E}">
        <p14:creationId xmlns:p14="http://schemas.microsoft.com/office/powerpoint/2010/main" val="46278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B18F543-2B77-6AA2-0B04-9434A77A3738}"/>
              </a:ext>
            </a:extLst>
          </p:cNvPr>
          <p:cNvSpPr>
            <a:spLocks noGrp="1"/>
          </p:cNvSpPr>
          <p:nvPr>
            <p:ph type="title"/>
          </p:nvPr>
        </p:nvSpPr>
        <p:spPr>
          <a:xfrm>
            <a:off x="488888" y="2103620"/>
            <a:ext cx="11703112" cy="2787978"/>
          </a:xfrm>
        </p:spPr>
        <p:txBody>
          <a:bodyPr>
            <a:normAutofit fontScale="90000"/>
          </a:bodyPr>
          <a:lstStyle/>
          <a:p>
            <a:pPr marL="0" indent="0">
              <a:lnSpc>
                <a:spcPct val="100000"/>
              </a:lnSpc>
              <a:spcBef>
                <a:spcPts val="0"/>
              </a:spcBef>
            </a:pPr>
            <a:r>
              <a:rPr lang="nb-NO" sz="6700" i="1" dirty="0">
                <a:solidFill>
                  <a:schemeClr val="accent6">
                    <a:lumMod val="50000"/>
                  </a:schemeClr>
                </a:solidFill>
              </a:rPr>
              <a:t>Hvordan</a:t>
            </a:r>
            <a:r>
              <a:rPr lang="nb-NO" sz="6700" dirty="0">
                <a:solidFill>
                  <a:schemeClr val="accent6">
                    <a:lumMod val="50000"/>
                  </a:schemeClr>
                </a:solidFill>
              </a:rPr>
              <a:t> skal vi jobbe med 10-FAKTOR?</a:t>
            </a:r>
            <a:br>
              <a:rPr lang="nb-NO" sz="4400" dirty="0">
                <a:solidFill>
                  <a:schemeClr val="accent6">
                    <a:lumMod val="50000"/>
                  </a:schemeClr>
                </a:solidFill>
              </a:rPr>
            </a:br>
            <a:r>
              <a:rPr lang="nb-NO" sz="4400" dirty="0">
                <a:solidFill>
                  <a:schemeClr val="accent6">
                    <a:lumMod val="50000"/>
                  </a:schemeClr>
                </a:solidFill>
              </a:rPr>
              <a:t>-involver</a:t>
            </a:r>
            <a:br>
              <a:rPr lang="nb-NO" sz="4400" dirty="0">
                <a:solidFill>
                  <a:srgbClr val="0070C0"/>
                </a:solidFill>
              </a:rPr>
            </a:br>
            <a:br>
              <a:rPr lang="nb-NO" sz="4400" dirty="0">
                <a:solidFill>
                  <a:srgbClr val="0070C0"/>
                </a:solidFill>
              </a:rPr>
            </a:br>
            <a:endParaRPr lang="nb-NO" dirty="0"/>
          </a:p>
        </p:txBody>
      </p:sp>
      <p:sp>
        <p:nvSpPr>
          <p:cNvPr id="6" name="Text Placeholder 5">
            <a:extLst>
              <a:ext uri="{FF2B5EF4-FFF2-40B4-BE49-F238E27FC236}">
                <a16:creationId xmlns:a16="http://schemas.microsoft.com/office/drawing/2014/main" id="{96D5FD38-2313-A768-02B0-19C04EADDC00}"/>
              </a:ext>
            </a:extLst>
          </p:cNvPr>
          <p:cNvSpPr>
            <a:spLocks noGrp="1"/>
          </p:cNvSpPr>
          <p:nvPr>
            <p:ph type="body" sz="quarter" idx="13"/>
          </p:nvPr>
        </p:nvSpPr>
        <p:spPr/>
        <p:txBody>
          <a:bodyPr/>
          <a:lstStyle/>
          <a:p>
            <a:endParaRPr lang="en-GB"/>
          </a:p>
        </p:txBody>
      </p:sp>
      <p:pic>
        <p:nvPicPr>
          <p:cNvPr id="8" name="Picture 2" descr="Cardio by Aaron Torrez on Dribbble">
            <a:extLst>
              <a:ext uri="{FF2B5EF4-FFF2-40B4-BE49-F238E27FC236}">
                <a16:creationId xmlns:a16="http://schemas.microsoft.com/office/drawing/2014/main" id="{D96D6769-273E-29E4-CAAB-E5D7D436623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959318" y="83220"/>
            <a:ext cx="2134299" cy="160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87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EEEF356-5813-44B7-9FB4-36D2B9E8A8A7}"/>
              </a:ext>
            </a:extLst>
          </p:cNvPr>
          <p:cNvPicPr>
            <a:picLocks noChangeAspect="1"/>
          </p:cNvPicPr>
          <p:nvPr/>
        </p:nvPicPr>
        <p:blipFill>
          <a:blip r:embed="rId2"/>
          <a:stretch>
            <a:fillRect/>
          </a:stretch>
        </p:blipFill>
        <p:spPr>
          <a:xfrm flipH="1">
            <a:off x="10085219" y="4348914"/>
            <a:ext cx="1915777" cy="2419350"/>
          </a:xfrm>
          <a:prstGeom prst="rect">
            <a:avLst/>
          </a:prstGeom>
        </p:spPr>
      </p:pic>
      <p:sp>
        <p:nvSpPr>
          <p:cNvPr id="4" name="Snakkeboble: rektangel med avrundede hjørner 3">
            <a:extLst>
              <a:ext uri="{FF2B5EF4-FFF2-40B4-BE49-F238E27FC236}">
                <a16:creationId xmlns:a16="http://schemas.microsoft.com/office/drawing/2014/main" id="{32E6317E-90A2-4F7B-86F4-9088B80C21BD}"/>
              </a:ext>
            </a:extLst>
          </p:cNvPr>
          <p:cNvSpPr/>
          <p:nvPr/>
        </p:nvSpPr>
        <p:spPr>
          <a:xfrm>
            <a:off x="361950" y="571500"/>
            <a:ext cx="11290300" cy="3352800"/>
          </a:xfrm>
          <a:prstGeom prst="wedgeRoundRectCallout">
            <a:avLst>
              <a:gd name="adj1" fmla="val 39311"/>
              <a:gd name="adj2" fmla="val 82755"/>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600"/>
              <a:t>INVOLVER!</a:t>
            </a:r>
          </a:p>
        </p:txBody>
      </p:sp>
    </p:spTree>
    <p:extLst>
      <p:ext uri="{BB962C8B-B14F-4D97-AF65-F5344CB8AC3E}">
        <p14:creationId xmlns:p14="http://schemas.microsoft.com/office/powerpoint/2010/main" val="283081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6C475BB-1FDE-452D-8FE6-ACCC842377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534" y="5359967"/>
            <a:ext cx="1805447" cy="1498033"/>
          </a:xfrm>
          <a:prstGeom prst="rect">
            <a:avLst/>
          </a:prstGeom>
          <a:ln>
            <a:noFill/>
          </a:ln>
          <a:effectLst>
            <a:softEdge rad="112500"/>
          </a:effectLst>
        </p:spPr>
      </p:pic>
      <p:sp>
        <p:nvSpPr>
          <p:cNvPr id="5" name="Tankeboble: sky 4">
            <a:extLst>
              <a:ext uri="{FF2B5EF4-FFF2-40B4-BE49-F238E27FC236}">
                <a16:creationId xmlns:a16="http://schemas.microsoft.com/office/drawing/2014/main" id="{7DB80356-27D0-4190-A0DB-72FD2C76D0BA}"/>
              </a:ext>
            </a:extLst>
          </p:cNvPr>
          <p:cNvSpPr/>
          <p:nvPr/>
        </p:nvSpPr>
        <p:spPr>
          <a:xfrm>
            <a:off x="1" y="223736"/>
            <a:ext cx="11717424" cy="4834647"/>
          </a:xfrm>
          <a:prstGeom prst="cloudCallout">
            <a:avLst>
              <a:gd name="adj1" fmla="val 40079"/>
              <a:gd name="adj2" fmla="val 61695"/>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5400" dirty="0"/>
              <a:t>Har du noen gang vært i et møte som ikke var optimalt effektivt?  </a:t>
            </a:r>
          </a:p>
        </p:txBody>
      </p:sp>
      <p:sp>
        <p:nvSpPr>
          <p:cNvPr id="6" name="Tankeboble: sky 5">
            <a:extLst>
              <a:ext uri="{FF2B5EF4-FFF2-40B4-BE49-F238E27FC236}">
                <a16:creationId xmlns:a16="http://schemas.microsoft.com/office/drawing/2014/main" id="{4229BC6B-D224-4E75-8C53-2B895C5253EA}"/>
              </a:ext>
            </a:extLst>
          </p:cNvPr>
          <p:cNvSpPr/>
          <p:nvPr/>
        </p:nvSpPr>
        <p:spPr>
          <a:xfrm>
            <a:off x="2175029" y="3780263"/>
            <a:ext cx="6882457" cy="2129883"/>
          </a:xfrm>
          <a:prstGeom prst="cloudCallout">
            <a:avLst>
              <a:gd name="adj1" fmla="val 78328"/>
              <a:gd name="adj2" fmla="val 46478"/>
            </a:avLst>
          </a:prstGeom>
          <a:solidFill>
            <a:schemeClr val="accent4"/>
          </a:solidFill>
          <a:ln w="28575">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2400" b="1" dirty="0"/>
          </a:p>
          <a:p>
            <a:pPr algn="ctr"/>
            <a:r>
              <a:rPr lang="nb-NO" sz="2400" b="1" dirty="0"/>
              <a:t>Hva var det som gjorde at det ikke var optimalt effektivt?</a:t>
            </a:r>
          </a:p>
          <a:p>
            <a:pPr algn="ctr"/>
            <a:endParaRPr lang="nb-NO" dirty="0"/>
          </a:p>
        </p:txBody>
      </p:sp>
    </p:spTree>
    <p:extLst>
      <p:ext uri="{BB962C8B-B14F-4D97-AF65-F5344CB8AC3E}">
        <p14:creationId xmlns:p14="http://schemas.microsoft.com/office/powerpoint/2010/main" val="4371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 linea gif 4 » GIF Download">
            <a:extLst>
              <a:ext uri="{FF2B5EF4-FFF2-40B4-BE49-F238E27FC236}">
                <a16:creationId xmlns:a16="http://schemas.microsoft.com/office/drawing/2014/main" id="{E151E46E-2ABB-2E9F-E864-F553CC80AE3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80195" y="119679"/>
            <a:ext cx="7231609" cy="57852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564FF4-2FF8-7B7E-EEDC-BEBB6723EFC1}"/>
              </a:ext>
            </a:extLst>
          </p:cNvPr>
          <p:cNvSpPr txBox="1"/>
          <p:nvPr/>
        </p:nvSpPr>
        <p:spPr>
          <a:xfrm>
            <a:off x="3074626" y="6013608"/>
            <a:ext cx="6422994" cy="646331"/>
          </a:xfrm>
          <a:prstGeom prst="rect">
            <a:avLst/>
          </a:prstGeom>
          <a:noFill/>
        </p:spPr>
        <p:txBody>
          <a:bodyPr wrap="square">
            <a:spAutoFit/>
          </a:bodyPr>
          <a:lstStyle/>
          <a:p>
            <a:pPr algn="ctr"/>
            <a:r>
              <a:rPr lang="nb-NO" sz="3600" dirty="0"/>
              <a:t>10-FAKTOR i praksis</a:t>
            </a:r>
          </a:p>
        </p:txBody>
      </p:sp>
    </p:spTree>
    <p:extLst>
      <p:ext uri="{BB962C8B-B14F-4D97-AF65-F5344CB8AC3E}">
        <p14:creationId xmlns:p14="http://schemas.microsoft.com/office/powerpoint/2010/main" val="31486118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F097E1-2C97-475E-BE34-C7365E8850F1}"/>
              </a:ext>
            </a:extLst>
          </p:cNvPr>
          <p:cNvSpPr>
            <a:spLocks noGrp="1"/>
          </p:cNvSpPr>
          <p:nvPr>
            <p:ph type="title"/>
          </p:nvPr>
        </p:nvSpPr>
        <p:spPr>
          <a:xfrm>
            <a:off x="1009100" y="161053"/>
            <a:ext cx="9966651" cy="1285069"/>
          </a:xfrm>
        </p:spPr>
        <p:txBody>
          <a:bodyPr>
            <a:normAutofit/>
          </a:bodyPr>
          <a:lstStyle/>
          <a:p>
            <a:pPr algn="ctr"/>
            <a:r>
              <a:rPr lang="nb-NO" sz="4800" b="1"/>
              <a:t>Det gode, effektive, lærende møte?</a:t>
            </a:r>
          </a:p>
        </p:txBody>
      </p:sp>
      <p:pic>
        <p:nvPicPr>
          <p:cNvPr id="5" name="Plassholder for innhold 4">
            <a:extLst>
              <a:ext uri="{FF2B5EF4-FFF2-40B4-BE49-F238E27FC236}">
                <a16:creationId xmlns:a16="http://schemas.microsoft.com/office/drawing/2014/main" id="{DB64658F-31C5-45CE-B6D8-5D4B9C982415}"/>
              </a:ext>
            </a:extLst>
          </p:cNvPr>
          <p:cNvPicPr>
            <a:picLocks noGrp="1" noChangeAspect="1"/>
          </p:cNvPicPr>
          <p:nvPr>
            <p:ph idx="1"/>
          </p:nvPr>
        </p:nvPicPr>
        <p:blipFill>
          <a:blip r:embed="rId3"/>
          <a:stretch>
            <a:fillRect/>
          </a:stretch>
        </p:blipFill>
        <p:spPr>
          <a:xfrm>
            <a:off x="1815344" y="1189609"/>
            <a:ext cx="8561311" cy="4855926"/>
          </a:xfrm>
          <a:prstGeom prst="rect">
            <a:avLst/>
          </a:prstGeom>
          <a:ln>
            <a:noFill/>
          </a:ln>
          <a:effectLst>
            <a:outerShdw blurRad="292100" dist="139700" dir="2700000" algn="tl" rotWithShape="0">
              <a:srgbClr val="333333">
                <a:alpha val="65000"/>
              </a:srgbClr>
            </a:outerShdw>
          </a:effectLst>
        </p:spPr>
      </p:pic>
      <p:sp>
        <p:nvSpPr>
          <p:cNvPr id="4" name="Rektangel 3">
            <a:extLst>
              <a:ext uri="{FF2B5EF4-FFF2-40B4-BE49-F238E27FC236}">
                <a16:creationId xmlns:a16="http://schemas.microsoft.com/office/drawing/2014/main" id="{4858FA78-1552-40ED-9CB1-C35DFEE0C83B}"/>
              </a:ext>
            </a:extLst>
          </p:cNvPr>
          <p:cNvSpPr/>
          <p:nvPr/>
        </p:nvSpPr>
        <p:spPr>
          <a:xfrm>
            <a:off x="3205529" y="6148768"/>
            <a:ext cx="6096000" cy="553998"/>
          </a:xfrm>
          <a:prstGeom prst="rect">
            <a:avLst/>
          </a:prstGeom>
        </p:spPr>
        <p:txBody>
          <a:bodyPr>
            <a:spAutoFit/>
          </a:bodyPr>
          <a:lstStyle/>
          <a:p>
            <a:pPr algn="ctr"/>
            <a:r>
              <a:rPr lang="nb-NO" sz="1100" dirty="0">
                <a:hlinkClick r:id="rId4"/>
              </a:rPr>
              <a:t>https://www.facebook.com/NRKUnderholdning/videos/605272610206287</a:t>
            </a:r>
            <a:endParaRPr lang="nb-NO" sz="1100" dirty="0"/>
          </a:p>
          <a:p>
            <a:pPr algn="ctr"/>
            <a:endParaRPr lang="nb-NO" dirty="0"/>
          </a:p>
        </p:txBody>
      </p:sp>
      <p:sp>
        <p:nvSpPr>
          <p:cNvPr id="3" name="Tankeboble: sky 2">
            <a:extLst>
              <a:ext uri="{FF2B5EF4-FFF2-40B4-BE49-F238E27FC236}">
                <a16:creationId xmlns:a16="http://schemas.microsoft.com/office/drawing/2014/main" id="{419187DF-FCD3-4036-92FA-3FA1AC6F702C}"/>
              </a:ext>
            </a:extLst>
          </p:cNvPr>
          <p:cNvSpPr/>
          <p:nvPr/>
        </p:nvSpPr>
        <p:spPr>
          <a:xfrm>
            <a:off x="10376655" y="1260787"/>
            <a:ext cx="1796244" cy="3385225"/>
          </a:xfrm>
          <a:prstGeom prst="cloudCallout">
            <a:avLst>
              <a:gd name="adj1" fmla="val -255327"/>
              <a:gd name="adj2" fmla="val -21695"/>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Hvilke av de 10 faktorene mangler her?</a:t>
            </a:r>
          </a:p>
        </p:txBody>
      </p:sp>
    </p:spTree>
    <p:extLst>
      <p:ext uri="{BB962C8B-B14F-4D97-AF65-F5344CB8AC3E}">
        <p14:creationId xmlns:p14="http://schemas.microsoft.com/office/powerpoint/2010/main" val="1700425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49415" y="-161335"/>
            <a:ext cx="10262798" cy="1285069"/>
          </a:xfrm>
        </p:spPr>
        <p:txBody>
          <a:bodyPr>
            <a:normAutofit/>
          </a:bodyPr>
          <a:lstStyle/>
          <a:p>
            <a:pPr algn="ctr"/>
            <a:r>
              <a:rPr lang="nb-NO" b="1" dirty="0">
                <a:solidFill>
                  <a:srgbClr val="002060"/>
                </a:solidFill>
              </a:rPr>
              <a:t>Klassiske utfordringer og energilekkasjer</a:t>
            </a:r>
            <a:endParaRPr lang="nb-NO" dirty="0">
              <a:solidFill>
                <a:srgbClr val="002060"/>
              </a:solidFill>
            </a:endParaRPr>
          </a:p>
        </p:txBody>
      </p:sp>
      <p:sp>
        <p:nvSpPr>
          <p:cNvPr id="3" name="Plassholder for innhold 2"/>
          <p:cNvSpPr>
            <a:spLocks noGrp="1"/>
          </p:cNvSpPr>
          <p:nvPr>
            <p:ph idx="1"/>
          </p:nvPr>
        </p:nvSpPr>
        <p:spPr>
          <a:xfrm>
            <a:off x="1112674" y="1252528"/>
            <a:ext cx="9966651" cy="4591867"/>
          </a:xfrm>
        </p:spPr>
        <p:txBody>
          <a:bodyPr>
            <a:normAutofit fontScale="25000" lnSpcReduction="20000"/>
          </a:bodyPr>
          <a:lstStyle/>
          <a:p>
            <a:pPr lvl="0">
              <a:lnSpc>
                <a:spcPct val="120000"/>
              </a:lnSpc>
              <a:spcBef>
                <a:spcPts val="0"/>
              </a:spcBef>
            </a:pPr>
            <a:r>
              <a:rPr lang="nb-NO" sz="6400" b="1" i="1" dirty="0">
                <a:solidFill>
                  <a:srgbClr val="002060"/>
                </a:solidFill>
              </a:rPr>
              <a:t>Intensjon med og fokus i møtet </a:t>
            </a:r>
            <a:r>
              <a:rPr lang="nb-NO" sz="6400" dirty="0">
                <a:solidFill>
                  <a:srgbClr val="002060"/>
                </a:solidFill>
              </a:rPr>
              <a:t>(hva snakker vi om, hva er målet, hva blir vi enige om og hva er veien videre?)</a:t>
            </a:r>
          </a:p>
          <a:p>
            <a:pPr lvl="0">
              <a:lnSpc>
                <a:spcPct val="120000"/>
              </a:lnSpc>
              <a:spcBef>
                <a:spcPts val="0"/>
              </a:spcBef>
            </a:pPr>
            <a:r>
              <a:rPr lang="nb-NO" sz="6400" dirty="0">
                <a:solidFill>
                  <a:srgbClr val="FF6600"/>
                </a:solidFill>
              </a:rPr>
              <a:t>#mestringsorientert ledelse</a:t>
            </a:r>
          </a:p>
          <a:p>
            <a:pPr marL="0" indent="0">
              <a:lnSpc>
                <a:spcPct val="120000"/>
              </a:lnSpc>
              <a:spcBef>
                <a:spcPts val="0"/>
              </a:spcBef>
              <a:buNone/>
            </a:pPr>
            <a:endParaRPr lang="nb-NO" sz="6400" dirty="0">
              <a:solidFill>
                <a:srgbClr val="002060"/>
              </a:solidFill>
            </a:endParaRPr>
          </a:p>
          <a:p>
            <a:pPr lvl="0">
              <a:lnSpc>
                <a:spcPct val="120000"/>
              </a:lnSpc>
              <a:spcBef>
                <a:spcPts val="0"/>
              </a:spcBef>
            </a:pPr>
            <a:r>
              <a:rPr lang="nb-NO" sz="6400" b="1" i="1" dirty="0">
                <a:solidFill>
                  <a:srgbClr val="002060"/>
                </a:solidFill>
              </a:rPr>
              <a:t>Rammefaktorer og forventninger </a:t>
            </a:r>
            <a:r>
              <a:rPr lang="nb-NO" sz="6400" b="1" dirty="0">
                <a:solidFill>
                  <a:srgbClr val="002060"/>
                </a:solidFill>
              </a:rPr>
              <a:t> </a:t>
            </a:r>
            <a:r>
              <a:rPr lang="nb-NO" sz="6400" dirty="0">
                <a:solidFill>
                  <a:srgbClr val="002060"/>
                </a:solidFill>
              </a:rPr>
              <a:t>(hva er ok og ikke ok å gjøre i et (leder)møte?)</a:t>
            </a:r>
          </a:p>
          <a:p>
            <a:pPr lvl="0">
              <a:lnSpc>
                <a:spcPct val="120000"/>
              </a:lnSpc>
              <a:spcBef>
                <a:spcPts val="0"/>
              </a:spcBef>
            </a:pPr>
            <a:r>
              <a:rPr lang="nb-NO" sz="6400" dirty="0">
                <a:solidFill>
                  <a:srgbClr val="FF6600"/>
                </a:solidFill>
              </a:rPr>
              <a:t>#rolleklarhet</a:t>
            </a:r>
          </a:p>
          <a:p>
            <a:pPr marL="0" indent="0">
              <a:lnSpc>
                <a:spcPct val="120000"/>
              </a:lnSpc>
              <a:spcBef>
                <a:spcPts val="0"/>
              </a:spcBef>
              <a:buNone/>
            </a:pPr>
            <a:endParaRPr lang="nb-NO" sz="6400" dirty="0">
              <a:solidFill>
                <a:srgbClr val="002060"/>
              </a:solidFill>
            </a:endParaRPr>
          </a:p>
          <a:p>
            <a:pPr lvl="0">
              <a:lnSpc>
                <a:spcPct val="120000"/>
              </a:lnSpc>
              <a:spcBef>
                <a:spcPts val="0"/>
              </a:spcBef>
            </a:pPr>
            <a:r>
              <a:rPr lang="nb-NO" sz="6400" b="1" i="1" dirty="0">
                <a:solidFill>
                  <a:srgbClr val="002060"/>
                </a:solidFill>
              </a:rPr>
              <a:t>Gruppetekning</a:t>
            </a:r>
            <a:r>
              <a:rPr lang="nb-NO" sz="6400" dirty="0">
                <a:solidFill>
                  <a:srgbClr val="002060"/>
                </a:solidFill>
              </a:rPr>
              <a:t> (man tenker for likt)</a:t>
            </a:r>
          </a:p>
          <a:p>
            <a:pPr marL="0" lvl="0" indent="0">
              <a:lnSpc>
                <a:spcPct val="120000"/>
              </a:lnSpc>
              <a:spcBef>
                <a:spcPts val="0"/>
              </a:spcBef>
              <a:buNone/>
            </a:pPr>
            <a:r>
              <a:rPr lang="nb-NO" sz="6400" dirty="0">
                <a:solidFill>
                  <a:srgbClr val="FF6600"/>
                </a:solidFill>
              </a:rPr>
              <a:t>#mestringsklima</a:t>
            </a:r>
          </a:p>
          <a:p>
            <a:pPr marL="0" indent="0">
              <a:lnSpc>
                <a:spcPct val="120000"/>
              </a:lnSpc>
              <a:spcBef>
                <a:spcPts val="0"/>
              </a:spcBef>
              <a:buNone/>
            </a:pPr>
            <a:endParaRPr lang="nb-NO" sz="6400" dirty="0">
              <a:solidFill>
                <a:srgbClr val="002060"/>
              </a:solidFill>
            </a:endParaRPr>
          </a:p>
          <a:p>
            <a:pPr lvl="0">
              <a:lnSpc>
                <a:spcPct val="120000"/>
              </a:lnSpc>
              <a:spcBef>
                <a:spcPts val="0"/>
              </a:spcBef>
            </a:pPr>
            <a:r>
              <a:rPr lang="nb-NO" sz="6400" b="1" i="1" dirty="0">
                <a:solidFill>
                  <a:srgbClr val="002060"/>
                </a:solidFill>
              </a:rPr>
              <a:t>Tilbakemeldinger</a:t>
            </a:r>
            <a:r>
              <a:rPr lang="nb-NO" sz="6400" dirty="0">
                <a:solidFill>
                  <a:srgbClr val="002060"/>
                </a:solidFill>
              </a:rPr>
              <a:t> (redd for å si fra konstruktiv – «feil» blir vedvarende)</a:t>
            </a:r>
          </a:p>
          <a:p>
            <a:pPr marL="0" lvl="0" indent="0">
              <a:lnSpc>
                <a:spcPct val="120000"/>
              </a:lnSpc>
              <a:spcBef>
                <a:spcPts val="0"/>
              </a:spcBef>
              <a:buNone/>
            </a:pPr>
            <a:r>
              <a:rPr lang="nb-NO" sz="6400" dirty="0">
                <a:solidFill>
                  <a:srgbClr val="FF6600"/>
                </a:solidFill>
              </a:rPr>
              <a:t>#mestringsklima</a:t>
            </a:r>
          </a:p>
          <a:p>
            <a:pPr marL="0" indent="0">
              <a:lnSpc>
                <a:spcPct val="120000"/>
              </a:lnSpc>
              <a:spcBef>
                <a:spcPts val="0"/>
              </a:spcBef>
              <a:buNone/>
            </a:pPr>
            <a:endParaRPr lang="nb-NO" sz="6400" dirty="0">
              <a:solidFill>
                <a:srgbClr val="002060"/>
              </a:solidFill>
            </a:endParaRPr>
          </a:p>
          <a:p>
            <a:pPr lvl="0">
              <a:lnSpc>
                <a:spcPct val="120000"/>
              </a:lnSpc>
              <a:spcBef>
                <a:spcPts val="0"/>
              </a:spcBef>
            </a:pPr>
            <a:r>
              <a:rPr lang="nb-NO" sz="6400" b="1" i="1" dirty="0">
                <a:solidFill>
                  <a:srgbClr val="002060"/>
                </a:solidFill>
              </a:rPr>
              <a:t>Innovasjon</a:t>
            </a:r>
            <a:r>
              <a:rPr lang="nb-NO" sz="6400" i="1" dirty="0">
                <a:solidFill>
                  <a:srgbClr val="002060"/>
                </a:solidFill>
              </a:rPr>
              <a:t> </a:t>
            </a:r>
            <a:r>
              <a:rPr lang="nb-NO" sz="6400" dirty="0">
                <a:solidFill>
                  <a:srgbClr val="002060"/>
                </a:solidFill>
              </a:rPr>
              <a:t>(redd for å prøve nytt i praksis – man unngår verdifull læring)</a:t>
            </a:r>
          </a:p>
          <a:p>
            <a:pPr marL="0" indent="0">
              <a:lnSpc>
                <a:spcPct val="120000"/>
              </a:lnSpc>
              <a:spcBef>
                <a:spcPts val="0"/>
              </a:spcBef>
              <a:buNone/>
            </a:pPr>
            <a:r>
              <a:rPr lang="nb-NO" sz="6400" dirty="0">
                <a:solidFill>
                  <a:srgbClr val="FF6600"/>
                </a:solidFill>
              </a:rPr>
              <a:t>#mestringsorientert ledelse</a:t>
            </a:r>
          </a:p>
          <a:p>
            <a:pPr marL="0" indent="0">
              <a:lnSpc>
                <a:spcPct val="120000"/>
              </a:lnSpc>
              <a:spcBef>
                <a:spcPts val="0"/>
              </a:spcBef>
              <a:buNone/>
            </a:pPr>
            <a:endParaRPr lang="nb-NO" sz="6400" dirty="0">
              <a:solidFill>
                <a:srgbClr val="FF6600"/>
              </a:solidFill>
            </a:endParaRPr>
          </a:p>
          <a:p>
            <a:pPr marL="0" indent="0">
              <a:lnSpc>
                <a:spcPct val="120000"/>
              </a:lnSpc>
              <a:spcBef>
                <a:spcPts val="0"/>
              </a:spcBef>
              <a:buNone/>
            </a:pPr>
            <a:r>
              <a:rPr lang="nb-NO" sz="6400" b="1" i="1" dirty="0">
                <a:solidFill>
                  <a:srgbClr val="082B52"/>
                </a:solidFill>
              </a:rPr>
              <a:t>Utsjekk underveis </a:t>
            </a:r>
            <a:r>
              <a:rPr lang="nb-NO" sz="6400" i="1" dirty="0">
                <a:solidFill>
                  <a:srgbClr val="082B52"/>
                </a:solidFill>
              </a:rPr>
              <a:t>(hva er vi enige om så langt)</a:t>
            </a:r>
          </a:p>
          <a:p>
            <a:pPr marL="0" indent="0">
              <a:lnSpc>
                <a:spcPct val="120000"/>
              </a:lnSpc>
              <a:spcBef>
                <a:spcPts val="0"/>
              </a:spcBef>
              <a:buNone/>
            </a:pPr>
            <a:r>
              <a:rPr lang="nb-NO" sz="6400" dirty="0">
                <a:solidFill>
                  <a:srgbClr val="FF6600"/>
                </a:solidFill>
              </a:rPr>
              <a:t>#rolleklarhet</a:t>
            </a:r>
          </a:p>
          <a:p>
            <a:pPr marL="0" indent="0">
              <a:lnSpc>
                <a:spcPct val="120000"/>
              </a:lnSpc>
              <a:spcBef>
                <a:spcPts val="0"/>
              </a:spcBef>
              <a:buNone/>
            </a:pPr>
            <a:endParaRPr lang="nb-NO" sz="6400" dirty="0">
              <a:solidFill>
                <a:srgbClr val="002060"/>
              </a:solidFill>
            </a:endParaRPr>
          </a:p>
          <a:p>
            <a:pPr>
              <a:lnSpc>
                <a:spcPct val="120000"/>
              </a:lnSpc>
              <a:spcBef>
                <a:spcPts val="0"/>
              </a:spcBef>
            </a:pPr>
            <a:r>
              <a:rPr lang="nb-NO" sz="6400" b="1" i="1" dirty="0">
                <a:solidFill>
                  <a:srgbClr val="002060"/>
                </a:solidFill>
              </a:rPr>
              <a:t>Mangel på konklusjoner </a:t>
            </a:r>
            <a:r>
              <a:rPr lang="nb-NO" sz="6400" dirty="0">
                <a:solidFill>
                  <a:srgbClr val="002060"/>
                </a:solidFill>
              </a:rPr>
              <a:t>i sakene som diskuteres (neste steg og ansvarliggjøring)</a:t>
            </a:r>
          </a:p>
          <a:p>
            <a:pPr>
              <a:lnSpc>
                <a:spcPct val="120000"/>
              </a:lnSpc>
              <a:spcBef>
                <a:spcPts val="0"/>
              </a:spcBef>
            </a:pPr>
            <a:r>
              <a:rPr lang="nb-NO" sz="6400" dirty="0">
                <a:solidFill>
                  <a:srgbClr val="FF6600"/>
                </a:solidFill>
              </a:rPr>
              <a:t>#rolleklarhet</a:t>
            </a:r>
          </a:p>
          <a:p>
            <a:pPr marL="0" indent="0">
              <a:buNone/>
            </a:pPr>
            <a:endParaRPr lang="nb-NO" dirty="0">
              <a:solidFill>
                <a:srgbClr val="002060"/>
              </a:solidFill>
            </a:endParaRPr>
          </a:p>
          <a:p>
            <a:endParaRPr lang="nb-NO" dirty="0"/>
          </a:p>
        </p:txBody>
      </p:sp>
      <p:sp>
        <p:nvSpPr>
          <p:cNvPr id="5" name="TekstSylinder 4"/>
          <p:cNvSpPr txBox="1"/>
          <p:nvPr/>
        </p:nvSpPr>
        <p:spPr>
          <a:xfrm>
            <a:off x="5739319" y="6310718"/>
            <a:ext cx="6452681" cy="430887"/>
          </a:xfrm>
          <a:prstGeom prst="rect">
            <a:avLst/>
          </a:prstGeom>
          <a:noFill/>
        </p:spPr>
        <p:txBody>
          <a:bodyPr wrap="square" rtlCol="0">
            <a:spAutoFit/>
          </a:bodyPr>
          <a:lstStyle/>
          <a:p>
            <a:pPr algn="r"/>
            <a:r>
              <a:rPr lang="nb-NO" sz="1050" dirty="0"/>
              <a:t>Bang og Midelfart (2012): </a:t>
            </a:r>
            <a:r>
              <a:rPr lang="nb-NO" sz="1050" i="1" dirty="0"/>
              <a:t>Effektive ledergrupper</a:t>
            </a:r>
          </a:p>
          <a:p>
            <a:pPr algn="r"/>
            <a:r>
              <a:rPr lang="en-US" sz="1050" dirty="0"/>
              <a:t>Vennebo </a:t>
            </a:r>
            <a:r>
              <a:rPr lang="en-US" sz="1050" dirty="0" err="1"/>
              <a:t>og</a:t>
            </a:r>
            <a:r>
              <a:rPr lang="en-US" sz="1050" dirty="0"/>
              <a:t> Aas (2020): </a:t>
            </a:r>
            <a:r>
              <a:rPr lang="en-US" sz="1050" i="1" dirty="0"/>
              <a:t>Leading professional group discussions: A challenge for principals? </a:t>
            </a:r>
            <a:endParaRPr lang="nb-NO" sz="1050" i="1"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400" y="2614313"/>
            <a:ext cx="4319673" cy="25772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Sylinder 7">
            <a:extLst>
              <a:ext uri="{FF2B5EF4-FFF2-40B4-BE49-F238E27FC236}">
                <a16:creationId xmlns:a16="http://schemas.microsoft.com/office/drawing/2014/main" id="{B94C98A0-5449-45CA-A99F-AE68DA8C5865}"/>
              </a:ext>
            </a:extLst>
          </p:cNvPr>
          <p:cNvSpPr txBox="1"/>
          <p:nvPr/>
        </p:nvSpPr>
        <p:spPr>
          <a:xfrm>
            <a:off x="10439400" y="-32541"/>
            <a:ext cx="1995214" cy="369332"/>
          </a:xfrm>
          <a:prstGeom prst="rect">
            <a:avLst/>
          </a:prstGeom>
          <a:noFill/>
        </p:spPr>
        <p:txBody>
          <a:bodyPr wrap="square" rtlCol="0">
            <a:spAutoFit/>
          </a:bodyPr>
          <a:lstStyle/>
          <a:p>
            <a:r>
              <a:rPr lang="nb-NO" i="1" dirty="0">
                <a:highlight>
                  <a:srgbClr val="FFFF00"/>
                </a:highlight>
              </a:rPr>
              <a:t>#hvaer10FAKTOR</a:t>
            </a:r>
          </a:p>
        </p:txBody>
      </p:sp>
      <p:sp>
        <p:nvSpPr>
          <p:cNvPr id="4" name="Tankeboble: sky 3">
            <a:extLst>
              <a:ext uri="{FF2B5EF4-FFF2-40B4-BE49-F238E27FC236}">
                <a16:creationId xmlns:a16="http://schemas.microsoft.com/office/drawing/2014/main" id="{273E611E-0147-10FB-F4CB-54A383EB6E97}"/>
              </a:ext>
            </a:extLst>
          </p:cNvPr>
          <p:cNvSpPr/>
          <p:nvPr/>
        </p:nvSpPr>
        <p:spPr>
          <a:xfrm>
            <a:off x="8604985" y="1722922"/>
            <a:ext cx="2945331" cy="762597"/>
          </a:xfrm>
          <a:prstGeom prst="cloudCallout">
            <a:avLst>
              <a:gd name="adj1" fmla="val -26715"/>
              <a:gd name="adj2" fmla="val 83957"/>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Hva er din hovedutfordring?</a:t>
            </a:r>
          </a:p>
        </p:txBody>
      </p:sp>
    </p:spTree>
    <p:extLst>
      <p:ext uri="{BB962C8B-B14F-4D97-AF65-F5344CB8AC3E}">
        <p14:creationId xmlns:p14="http://schemas.microsoft.com/office/powerpoint/2010/main" val="423489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fade">
                                      <p:cBhvr>
                                        <p:cTn id="52" dur="500"/>
                                        <p:tgtEl>
                                          <p:spTgt spid="3">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animEffect transition="in" filter="fade">
                                      <p:cBhvr>
                                        <p:cTn id="57" dur="500"/>
                                        <p:tgtEl>
                                          <p:spTgt spid="3">
                                            <p:txEl>
                                              <p:pRg st="15" end="1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6" end="16"/>
                                            </p:txEl>
                                          </p:spTgt>
                                        </p:tgtEl>
                                        <p:attrNameLst>
                                          <p:attrName>style.visibility</p:attrName>
                                        </p:attrNameLst>
                                      </p:cBhvr>
                                      <p:to>
                                        <p:strVal val="visible"/>
                                      </p:to>
                                    </p:set>
                                    <p:animEffect transition="in" filter="fade">
                                      <p:cBhvr>
                                        <p:cTn id="62" dur="500"/>
                                        <p:tgtEl>
                                          <p:spTgt spid="3">
                                            <p:txEl>
                                              <p:pRg st="16" end="1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animEffect transition="in" filter="fade">
                                      <p:cBhvr>
                                        <p:cTn id="67" dur="500"/>
                                        <p:tgtEl>
                                          <p:spTgt spid="3">
                                            <p:txEl>
                                              <p:pRg st="18" end="1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9" end="19"/>
                                            </p:txEl>
                                          </p:spTgt>
                                        </p:tgtEl>
                                        <p:attrNameLst>
                                          <p:attrName>style.visibility</p:attrName>
                                        </p:attrNameLst>
                                      </p:cBhvr>
                                      <p:to>
                                        <p:strVal val="visible"/>
                                      </p:to>
                                    </p:set>
                                    <p:animEffect transition="in" filter="fade">
                                      <p:cBhvr>
                                        <p:cTn id="72"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AB627BC-98F7-4F87-BC39-D25AD6E36865}"/>
              </a:ext>
            </a:extLst>
          </p:cNvPr>
          <p:cNvSpPr>
            <a:spLocks noGrp="1"/>
          </p:cNvSpPr>
          <p:nvPr>
            <p:ph type="title"/>
          </p:nvPr>
        </p:nvSpPr>
        <p:spPr>
          <a:xfrm>
            <a:off x="979323" y="205000"/>
            <a:ext cx="9966651" cy="1285069"/>
          </a:xfrm>
        </p:spPr>
        <p:txBody>
          <a:bodyPr>
            <a:normAutofit/>
          </a:bodyPr>
          <a:lstStyle/>
          <a:p>
            <a:r>
              <a:rPr lang="nb-NO" sz="4800" dirty="0"/>
              <a:t>Oppskrift for godt møte?</a:t>
            </a:r>
          </a:p>
        </p:txBody>
      </p:sp>
      <p:sp>
        <p:nvSpPr>
          <p:cNvPr id="3" name="Plassholder for innhold 2">
            <a:extLst>
              <a:ext uri="{FF2B5EF4-FFF2-40B4-BE49-F238E27FC236}">
                <a16:creationId xmlns:a16="http://schemas.microsoft.com/office/drawing/2014/main" id="{592EEC40-6D2E-4433-8802-99A6E8046226}"/>
              </a:ext>
            </a:extLst>
          </p:cNvPr>
          <p:cNvSpPr>
            <a:spLocks noGrp="1"/>
          </p:cNvSpPr>
          <p:nvPr>
            <p:ph idx="1"/>
          </p:nvPr>
        </p:nvSpPr>
        <p:spPr>
          <a:xfrm>
            <a:off x="1112674" y="1407460"/>
            <a:ext cx="10945975" cy="4981308"/>
          </a:xfrm>
        </p:spPr>
        <p:txBody>
          <a:bodyPr>
            <a:normAutofit lnSpcReduction="10000"/>
          </a:bodyPr>
          <a:lstStyle/>
          <a:p>
            <a:pPr>
              <a:lnSpc>
                <a:spcPct val="100000"/>
              </a:lnSpc>
              <a:spcBef>
                <a:spcPts val="0"/>
              </a:spcBef>
            </a:pPr>
            <a:r>
              <a:rPr lang="nb-NO" sz="2000" b="1" dirty="0"/>
              <a:t>Innsjekk: </a:t>
            </a:r>
            <a:r>
              <a:rPr lang="nb-NO" sz="2000" dirty="0"/>
              <a:t>Ramme inn: hva skal vi snakke om og hvorfor </a:t>
            </a:r>
          </a:p>
          <a:p>
            <a:pPr>
              <a:lnSpc>
                <a:spcPct val="100000"/>
              </a:lnSpc>
              <a:spcBef>
                <a:spcPts val="0"/>
              </a:spcBef>
            </a:pPr>
            <a:r>
              <a:rPr lang="nb-NO" sz="2000" dirty="0">
                <a:solidFill>
                  <a:srgbClr val="FF0000"/>
                </a:solidFill>
              </a:rPr>
              <a:t>#gimening #mestringsorientertledelse</a:t>
            </a:r>
          </a:p>
          <a:p>
            <a:pPr>
              <a:lnSpc>
                <a:spcPct val="100000"/>
              </a:lnSpc>
              <a:spcBef>
                <a:spcPts val="0"/>
              </a:spcBef>
            </a:pPr>
            <a:endParaRPr lang="nb-NO" sz="2000" dirty="0"/>
          </a:p>
          <a:p>
            <a:pPr>
              <a:lnSpc>
                <a:spcPct val="100000"/>
              </a:lnSpc>
              <a:spcBef>
                <a:spcPts val="0"/>
              </a:spcBef>
            </a:pPr>
            <a:r>
              <a:rPr lang="nb-NO" sz="2000" b="1" dirty="0"/>
              <a:t>Anerkjenne: </a:t>
            </a:r>
            <a:r>
              <a:rPr lang="nb-NO" sz="2000" dirty="0"/>
              <a:t>Se deltakerne </a:t>
            </a:r>
          </a:p>
          <a:p>
            <a:pPr>
              <a:lnSpc>
                <a:spcPct val="100000"/>
              </a:lnSpc>
              <a:spcBef>
                <a:spcPts val="0"/>
              </a:spcBef>
            </a:pPr>
            <a:r>
              <a:rPr lang="nb-NO" sz="2000" dirty="0">
                <a:solidFill>
                  <a:srgbClr val="FF0000"/>
                </a:solidFill>
              </a:rPr>
              <a:t>#tilhørighet #mestringsklima #psykologisktrygghet</a:t>
            </a:r>
          </a:p>
          <a:p>
            <a:pPr>
              <a:lnSpc>
                <a:spcPct val="100000"/>
              </a:lnSpc>
              <a:spcBef>
                <a:spcPts val="0"/>
              </a:spcBef>
            </a:pPr>
            <a:endParaRPr lang="nb-NO" sz="2000" dirty="0"/>
          </a:p>
          <a:p>
            <a:pPr>
              <a:lnSpc>
                <a:spcPct val="100000"/>
              </a:lnSpc>
              <a:spcBef>
                <a:spcPts val="0"/>
              </a:spcBef>
            </a:pPr>
            <a:r>
              <a:rPr lang="nb-NO" sz="2000" b="1" dirty="0"/>
              <a:t>Innhold: </a:t>
            </a:r>
            <a:r>
              <a:rPr lang="nb-NO" sz="2000" dirty="0"/>
              <a:t>Saker som speiler mål og intensjon</a:t>
            </a:r>
          </a:p>
          <a:p>
            <a:pPr>
              <a:lnSpc>
                <a:spcPct val="100000"/>
              </a:lnSpc>
              <a:spcBef>
                <a:spcPts val="0"/>
              </a:spcBef>
            </a:pPr>
            <a:r>
              <a:rPr lang="nb-NO" sz="2000" dirty="0">
                <a:solidFill>
                  <a:srgbClr val="FF0000"/>
                </a:solidFill>
              </a:rPr>
              <a:t>#nytteverdi #mestringstro</a:t>
            </a:r>
          </a:p>
          <a:p>
            <a:pPr>
              <a:lnSpc>
                <a:spcPct val="100000"/>
              </a:lnSpc>
              <a:spcBef>
                <a:spcPts val="0"/>
              </a:spcBef>
            </a:pPr>
            <a:endParaRPr lang="nb-NO" sz="2000" dirty="0"/>
          </a:p>
          <a:p>
            <a:pPr>
              <a:lnSpc>
                <a:spcPct val="100000"/>
              </a:lnSpc>
              <a:spcBef>
                <a:spcPts val="0"/>
              </a:spcBef>
            </a:pPr>
            <a:r>
              <a:rPr lang="nb-NO" sz="2000" b="1" dirty="0"/>
              <a:t>Forventninger: </a:t>
            </a:r>
            <a:r>
              <a:rPr lang="nb-NO" sz="2000" dirty="0"/>
              <a:t>Klar bestilling, klart oppdrag </a:t>
            </a:r>
          </a:p>
          <a:p>
            <a:pPr>
              <a:lnSpc>
                <a:spcPct val="100000"/>
              </a:lnSpc>
              <a:spcBef>
                <a:spcPts val="0"/>
              </a:spcBef>
            </a:pPr>
            <a:r>
              <a:rPr lang="nb-NO" sz="2000" dirty="0">
                <a:solidFill>
                  <a:srgbClr val="FF0000"/>
                </a:solidFill>
              </a:rPr>
              <a:t>#mestringtro  #rolleklarhet</a:t>
            </a:r>
          </a:p>
          <a:p>
            <a:pPr>
              <a:lnSpc>
                <a:spcPct val="100000"/>
              </a:lnSpc>
              <a:spcBef>
                <a:spcPts val="0"/>
              </a:spcBef>
            </a:pPr>
            <a:endParaRPr lang="nb-NO" sz="2000" b="1" dirty="0"/>
          </a:p>
          <a:p>
            <a:pPr>
              <a:lnSpc>
                <a:spcPct val="100000"/>
              </a:lnSpc>
              <a:spcBef>
                <a:spcPts val="0"/>
              </a:spcBef>
            </a:pPr>
            <a:r>
              <a:rPr lang="nb-NO" sz="2000" b="1" dirty="0"/>
              <a:t>Oppsummering: </a:t>
            </a:r>
            <a:r>
              <a:rPr lang="nb-NO" sz="2000" dirty="0"/>
              <a:t>Hva er vi enige om så langt?</a:t>
            </a:r>
          </a:p>
          <a:p>
            <a:pPr>
              <a:lnSpc>
                <a:spcPct val="100000"/>
              </a:lnSpc>
              <a:spcBef>
                <a:spcPts val="0"/>
              </a:spcBef>
            </a:pPr>
            <a:r>
              <a:rPr lang="nb-NO" sz="2000" dirty="0"/>
              <a:t> </a:t>
            </a:r>
            <a:r>
              <a:rPr lang="nb-NO" sz="2000" dirty="0">
                <a:solidFill>
                  <a:srgbClr val="FF0000"/>
                </a:solidFill>
              </a:rPr>
              <a:t>#fellesforståelse #rolleklarhet</a:t>
            </a:r>
          </a:p>
          <a:p>
            <a:pPr>
              <a:lnSpc>
                <a:spcPct val="100000"/>
              </a:lnSpc>
              <a:spcBef>
                <a:spcPts val="0"/>
              </a:spcBef>
            </a:pPr>
            <a:endParaRPr lang="nb-NO" sz="2000" dirty="0"/>
          </a:p>
          <a:p>
            <a:pPr>
              <a:lnSpc>
                <a:spcPct val="100000"/>
              </a:lnSpc>
              <a:spcBef>
                <a:spcPts val="0"/>
              </a:spcBef>
            </a:pPr>
            <a:r>
              <a:rPr lang="nb-NO" sz="2000" b="1" dirty="0"/>
              <a:t>Utsjekk: </a:t>
            </a:r>
            <a:r>
              <a:rPr lang="nb-NO" sz="2000" dirty="0"/>
              <a:t>Hva er neste steg? Når? Hvordan? </a:t>
            </a:r>
          </a:p>
          <a:p>
            <a:pPr>
              <a:lnSpc>
                <a:spcPct val="100000"/>
              </a:lnSpc>
              <a:spcBef>
                <a:spcPts val="0"/>
              </a:spcBef>
            </a:pPr>
            <a:r>
              <a:rPr lang="nb-NO" sz="2000" dirty="0">
                <a:solidFill>
                  <a:srgbClr val="FF0000"/>
                </a:solidFill>
              </a:rPr>
              <a:t>#ansvarliggjøring #rolleklarhet #mestringsorientertledelse</a:t>
            </a:r>
          </a:p>
        </p:txBody>
      </p:sp>
      <p:pic>
        <p:nvPicPr>
          <p:cNvPr id="4098" name="Picture 2" descr="Konfirmantåret på en kveld">
            <a:extLst>
              <a:ext uri="{FF2B5EF4-FFF2-40B4-BE49-F238E27FC236}">
                <a16:creationId xmlns:a16="http://schemas.microsoft.com/office/drawing/2014/main" id="{E0E55F6C-35B3-4591-B4AA-BB9E7E12650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5973" y="2423595"/>
            <a:ext cx="3826027" cy="4434405"/>
          </a:xfrm>
          <a:prstGeom prst="rect">
            <a:avLst/>
          </a:prstGeom>
          <a:noFill/>
          <a:extLst>
            <a:ext uri="{909E8E84-426E-40DD-AFC4-6F175D3DCCD1}">
              <a14:hiddenFill xmlns:a14="http://schemas.microsoft.com/office/drawing/2010/main">
                <a:solidFill>
                  <a:srgbClr val="FFFFFF"/>
                </a:solidFill>
              </a14:hiddenFill>
            </a:ext>
          </a:extLst>
        </p:spPr>
      </p:pic>
      <p:sp>
        <p:nvSpPr>
          <p:cNvPr id="4" name="Tankeboble: sky 3">
            <a:extLst>
              <a:ext uri="{FF2B5EF4-FFF2-40B4-BE49-F238E27FC236}">
                <a16:creationId xmlns:a16="http://schemas.microsoft.com/office/drawing/2014/main" id="{85109D7B-3F6F-179B-5DC1-0647AE5B4ED0}"/>
              </a:ext>
            </a:extLst>
          </p:cNvPr>
          <p:cNvSpPr/>
          <p:nvPr/>
        </p:nvSpPr>
        <p:spPr>
          <a:xfrm>
            <a:off x="7372940" y="205000"/>
            <a:ext cx="4819060" cy="2372256"/>
          </a:xfrm>
          <a:prstGeom prst="cloudCallout">
            <a:avLst>
              <a:gd name="adj1" fmla="val 21412"/>
              <a:gd name="adj2" fmla="val 8838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Hva er du best på av dette?</a:t>
            </a:r>
          </a:p>
          <a:p>
            <a:pPr algn="ctr"/>
            <a:endParaRPr lang="nb-NO" dirty="0"/>
          </a:p>
          <a:p>
            <a:pPr algn="ctr"/>
            <a:r>
              <a:rPr lang="nb-NO" dirty="0"/>
              <a:t>Hva er ditt viktigste neste steg?</a:t>
            </a:r>
          </a:p>
        </p:txBody>
      </p:sp>
    </p:spTree>
    <p:extLst>
      <p:ext uri="{BB962C8B-B14F-4D97-AF65-F5344CB8AC3E}">
        <p14:creationId xmlns:p14="http://schemas.microsoft.com/office/powerpoint/2010/main" val="256252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F1038564-0F55-479E-8C7E-44E3DD10C5C2}"/>
              </a:ext>
            </a:extLst>
          </p:cNvPr>
          <p:cNvSpPr>
            <a:spLocks noGrp="1"/>
          </p:cNvSpPr>
          <p:nvPr>
            <p:ph type="body" sz="quarter" idx="13"/>
          </p:nvPr>
        </p:nvSpPr>
        <p:spPr/>
        <p:txBody>
          <a:bodyPr/>
          <a:lstStyle/>
          <a:p>
            <a:r>
              <a:rPr lang="nb-NO" dirty="0"/>
              <a:t>Pause til 11.20</a:t>
            </a:r>
          </a:p>
        </p:txBody>
      </p:sp>
      <p:pic>
        <p:nvPicPr>
          <p:cNvPr id="5" name="Bilde 4" descr="Et bilde som inneholder tekst&#10;&#10;Automatisk generert beskrivelse">
            <a:extLst>
              <a:ext uri="{FF2B5EF4-FFF2-40B4-BE49-F238E27FC236}">
                <a16:creationId xmlns:a16="http://schemas.microsoft.com/office/drawing/2014/main" id="{50244840-7057-4CA1-93BC-CD4B8153E7B3}"/>
              </a:ext>
            </a:extLst>
          </p:cNvPr>
          <p:cNvPicPr>
            <a:picLocks noChangeAspect="1"/>
          </p:cNvPicPr>
          <p:nvPr/>
        </p:nvPicPr>
        <p:blipFill>
          <a:blip r:embed="rId4"/>
          <a:stretch>
            <a:fillRect/>
          </a:stretch>
        </p:blipFill>
        <p:spPr>
          <a:xfrm rot="20989583">
            <a:off x="1718126" y="162037"/>
            <a:ext cx="3521706" cy="4411916"/>
          </a:xfrm>
          <a:prstGeom prst="rect">
            <a:avLst/>
          </a:prstGeom>
          <a:ln>
            <a:noFill/>
          </a:ln>
          <a:effectLst>
            <a:softEdge rad="112500"/>
          </a:effectLst>
        </p:spPr>
      </p:pic>
    </p:spTree>
    <p:extLst>
      <p:ext uri="{BB962C8B-B14F-4D97-AF65-F5344CB8AC3E}">
        <p14:creationId xmlns:p14="http://schemas.microsoft.com/office/powerpoint/2010/main" val="10054809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B04F1A-307A-BF20-2648-B064E18A220C}"/>
              </a:ext>
            </a:extLst>
          </p:cNvPr>
          <p:cNvSpPr>
            <a:spLocks noGrp="1"/>
          </p:cNvSpPr>
          <p:nvPr>
            <p:ph type="title"/>
          </p:nvPr>
        </p:nvSpPr>
        <p:spPr>
          <a:xfrm>
            <a:off x="851417" y="157882"/>
            <a:ext cx="9966651" cy="660723"/>
          </a:xfrm>
        </p:spPr>
        <p:txBody>
          <a:bodyPr>
            <a:normAutofit fontScale="90000"/>
          </a:bodyPr>
          <a:lstStyle/>
          <a:p>
            <a:r>
              <a:rPr lang="nb-NO"/>
              <a:t>Nøkkelstikkord i 10-FAKTOR arbeidet</a:t>
            </a:r>
          </a:p>
        </p:txBody>
      </p:sp>
      <p:sp>
        <p:nvSpPr>
          <p:cNvPr id="4" name="Snakkeboble: rektangel med avrundede hjørner 3">
            <a:extLst>
              <a:ext uri="{FF2B5EF4-FFF2-40B4-BE49-F238E27FC236}">
                <a16:creationId xmlns:a16="http://schemas.microsoft.com/office/drawing/2014/main" id="{044E939A-C1B1-C034-436A-0FD6B5034F2C}"/>
              </a:ext>
            </a:extLst>
          </p:cNvPr>
          <p:cNvSpPr/>
          <p:nvPr/>
        </p:nvSpPr>
        <p:spPr>
          <a:xfrm>
            <a:off x="2786744" y="1127204"/>
            <a:ext cx="5799908" cy="1285069"/>
          </a:xfrm>
          <a:prstGeom prst="wedgeRoundRectCallout">
            <a:avLst>
              <a:gd name="adj1" fmla="val -14827"/>
              <a:gd name="adj2" fmla="val 69954"/>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000"/>
              <a:t>Forklar</a:t>
            </a:r>
          </a:p>
        </p:txBody>
      </p:sp>
      <p:sp>
        <p:nvSpPr>
          <p:cNvPr id="5" name="Snakkeboble: rektangel med avrundede hjørner 4">
            <a:extLst>
              <a:ext uri="{FF2B5EF4-FFF2-40B4-BE49-F238E27FC236}">
                <a16:creationId xmlns:a16="http://schemas.microsoft.com/office/drawing/2014/main" id="{913985A6-8F27-9959-B4ED-01F7A3423434}"/>
              </a:ext>
            </a:extLst>
          </p:cNvPr>
          <p:cNvSpPr/>
          <p:nvPr/>
        </p:nvSpPr>
        <p:spPr>
          <a:xfrm>
            <a:off x="2786744" y="2860487"/>
            <a:ext cx="5799908" cy="1285069"/>
          </a:xfrm>
          <a:prstGeom prst="wedgeRoundRectCallout">
            <a:avLst>
              <a:gd name="adj1" fmla="val -14827"/>
              <a:gd name="adj2" fmla="val 69954"/>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000"/>
              <a:t>Gi mening</a:t>
            </a:r>
          </a:p>
        </p:txBody>
      </p:sp>
      <p:sp>
        <p:nvSpPr>
          <p:cNvPr id="6" name="Snakkeboble: rektangel med avrundede hjørner 5">
            <a:extLst>
              <a:ext uri="{FF2B5EF4-FFF2-40B4-BE49-F238E27FC236}">
                <a16:creationId xmlns:a16="http://schemas.microsoft.com/office/drawing/2014/main" id="{B35014F9-76B5-215E-3EBF-26556ED6F509}"/>
              </a:ext>
            </a:extLst>
          </p:cNvPr>
          <p:cNvSpPr/>
          <p:nvPr/>
        </p:nvSpPr>
        <p:spPr>
          <a:xfrm>
            <a:off x="2786744" y="4593770"/>
            <a:ext cx="5799908" cy="1285069"/>
          </a:xfrm>
          <a:prstGeom prst="wedgeRoundRectCallout">
            <a:avLst>
              <a:gd name="adj1" fmla="val -14827"/>
              <a:gd name="adj2" fmla="val 69954"/>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000"/>
              <a:t>Involver</a:t>
            </a:r>
          </a:p>
        </p:txBody>
      </p:sp>
      <p:pic>
        <p:nvPicPr>
          <p:cNvPr id="7" name="Bilde 6">
            <a:extLst>
              <a:ext uri="{FF2B5EF4-FFF2-40B4-BE49-F238E27FC236}">
                <a16:creationId xmlns:a16="http://schemas.microsoft.com/office/drawing/2014/main" id="{D9AB5550-BDD6-61BC-F8CD-0BFCA24034D7}"/>
              </a:ext>
            </a:extLst>
          </p:cNvPr>
          <p:cNvPicPr>
            <a:picLocks noChangeAspect="1"/>
          </p:cNvPicPr>
          <p:nvPr/>
        </p:nvPicPr>
        <p:blipFill rotWithShape="1">
          <a:blip r:embed="rId2"/>
          <a:srcRect l="76480"/>
          <a:stretch/>
        </p:blipFill>
        <p:spPr>
          <a:xfrm>
            <a:off x="9018146" y="1704682"/>
            <a:ext cx="3090700" cy="5049320"/>
          </a:xfrm>
          <a:prstGeom prst="rect">
            <a:avLst/>
          </a:prstGeom>
        </p:spPr>
      </p:pic>
    </p:spTree>
    <p:extLst>
      <p:ext uri="{BB962C8B-B14F-4D97-AF65-F5344CB8AC3E}">
        <p14:creationId xmlns:p14="http://schemas.microsoft.com/office/powerpoint/2010/main" val="35586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4994" y="20202"/>
            <a:ext cx="9966651" cy="1285069"/>
          </a:xfrm>
        </p:spPr>
        <p:txBody>
          <a:bodyPr>
            <a:normAutofit/>
          </a:bodyPr>
          <a:lstStyle/>
          <a:p>
            <a:r>
              <a:rPr lang="nb-NO" sz="6600"/>
              <a:t>6. Rolleklarhet</a:t>
            </a:r>
          </a:p>
        </p:txBody>
      </p:sp>
      <p:sp>
        <p:nvSpPr>
          <p:cNvPr id="3" name="Plassholder for innhold 2"/>
          <p:cNvSpPr>
            <a:spLocks noGrp="1"/>
          </p:cNvSpPr>
          <p:nvPr>
            <p:ph type="body" sz="quarter" idx="10"/>
          </p:nvPr>
        </p:nvSpPr>
        <p:spPr>
          <a:xfrm>
            <a:off x="917094" y="1703600"/>
            <a:ext cx="10634662" cy="4324350"/>
          </a:xfrm>
        </p:spPr>
        <p:txBody>
          <a:bodyPr>
            <a:normAutofit fontScale="85000" lnSpcReduction="20000"/>
          </a:bodyPr>
          <a:lstStyle/>
          <a:p>
            <a:endParaRPr lang="nb-NO" sz="1200">
              <a:solidFill>
                <a:srgbClr val="000000"/>
              </a:solidFill>
              <a:latin typeface="Calibri"/>
            </a:endParaRPr>
          </a:p>
          <a:p>
            <a:pPr marL="0" indent="0"/>
            <a:r>
              <a:rPr lang="nb-NO" sz="4400" b="1">
                <a:latin typeface="Calibri"/>
              </a:rPr>
              <a:t>Tydelige forventninger </a:t>
            </a:r>
            <a:endParaRPr lang="nb-NO" sz="4400">
              <a:latin typeface="Calibri"/>
            </a:endParaRPr>
          </a:p>
          <a:p>
            <a:pPr marL="0" indent="0"/>
            <a:r>
              <a:rPr lang="nb-NO" sz="3100">
                <a:latin typeface="Calibri"/>
              </a:rPr>
              <a:t>Medarbeiderens opplevelse av å vite </a:t>
            </a:r>
            <a:r>
              <a:rPr lang="nb-NO" sz="3100" i="1">
                <a:solidFill>
                  <a:srgbClr val="FF0000"/>
                </a:solidFill>
                <a:latin typeface="Calibri"/>
              </a:rPr>
              <a:t>hva som er forventet av en </a:t>
            </a:r>
            <a:r>
              <a:rPr lang="nb-NO" sz="3100">
                <a:latin typeface="Calibri"/>
              </a:rPr>
              <a:t>på jobb, dvs. </a:t>
            </a:r>
            <a:r>
              <a:rPr lang="nb-NO" sz="3100" i="1">
                <a:solidFill>
                  <a:srgbClr val="FF0000"/>
                </a:solidFill>
                <a:latin typeface="Calibri"/>
              </a:rPr>
              <a:t>oppgaver og ansvarsområder</a:t>
            </a:r>
            <a:r>
              <a:rPr lang="nb-NO" sz="3100">
                <a:latin typeface="Calibri"/>
              </a:rPr>
              <a:t>, hvilke oppgaver som </a:t>
            </a:r>
            <a:r>
              <a:rPr lang="nb-NO" sz="3100" i="1">
                <a:solidFill>
                  <a:srgbClr val="FF0000"/>
                </a:solidFill>
                <a:latin typeface="Calibri"/>
              </a:rPr>
              <a:t>bør prioriteres</a:t>
            </a:r>
            <a:r>
              <a:rPr lang="nb-NO" sz="3100">
                <a:latin typeface="Calibri"/>
              </a:rPr>
              <a:t>, koordinering med andre, og </a:t>
            </a:r>
            <a:r>
              <a:rPr lang="nb-NO" sz="3100" i="1">
                <a:solidFill>
                  <a:srgbClr val="FF0000"/>
                </a:solidFill>
                <a:latin typeface="Calibri"/>
              </a:rPr>
              <a:t>hva som skal til for å gjøre en god jobb</a:t>
            </a:r>
            <a:r>
              <a:rPr lang="nb-NO" sz="3100">
                <a:latin typeface="Calibri"/>
              </a:rPr>
              <a:t>. Godt samsvar mellom kompetanse og oppgaver.</a:t>
            </a:r>
          </a:p>
          <a:p>
            <a:endParaRPr lang="nb-NO" sz="3100" b="1">
              <a:latin typeface="Calibri"/>
            </a:endParaRPr>
          </a:p>
          <a:p>
            <a:r>
              <a:rPr lang="nb-NO" sz="3100" b="1">
                <a:latin typeface="Calibri"/>
              </a:rPr>
              <a:t>Leders ansvar </a:t>
            </a:r>
            <a:r>
              <a:rPr lang="nb-NO" sz="3100" b="1">
                <a:solidFill>
                  <a:srgbClr val="FF0000"/>
                </a:solidFill>
                <a:latin typeface="Calibri"/>
              </a:rPr>
              <a:t>å kommunisere </a:t>
            </a:r>
            <a:r>
              <a:rPr lang="nb-NO" sz="3100" b="1">
                <a:latin typeface="Calibri"/>
              </a:rPr>
              <a:t>forventninger til rolle/medarbeider. </a:t>
            </a:r>
            <a:endParaRPr lang="nb-NO" sz="3100">
              <a:latin typeface="Calibri"/>
            </a:endParaRPr>
          </a:p>
          <a:p>
            <a:endParaRPr lang="nb-NO" sz="3100" b="1">
              <a:latin typeface="Calibri"/>
            </a:endParaRPr>
          </a:p>
          <a:p>
            <a:r>
              <a:rPr lang="nb-NO" sz="3100" b="1">
                <a:latin typeface="Calibri"/>
              </a:rPr>
              <a:t>Avgjørende for</a:t>
            </a:r>
            <a:r>
              <a:rPr lang="nb-NO" sz="3100">
                <a:latin typeface="Calibri"/>
              </a:rPr>
              <a:t>: Bruk av kompetanse, fleksibilitetsvilje – og </a:t>
            </a:r>
            <a:r>
              <a:rPr lang="nb-NO" sz="3100">
                <a:solidFill>
                  <a:srgbClr val="FF0000"/>
                </a:solidFill>
                <a:latin typeface="Calibri"/>
              </a:rPr>
              <a:t>opplevd mestring.</a:t>
            </a:r>
          </a:p>
          <a:p>
            <a:endParaRPr lang="nb-NO"/>
          </a:p>
        </p:txBody>
      </p:sp>
      <p:sp>
        <p:nvSpPr>
          <p:cNvPr id="5" name="TekstSylinder 4"/>
          <p:cNvSpPr txBox="1"/>
          <p:nvPr/>
        </p:nvSpPr>
        <p:spPr>
          <a:xfrm>
            <a:off x="10000536" y="6027950"/>
            <a:ext cx="2376264" cy="369332"/>
          </a:xfrm>
          <a:prstGeom prst="rect">
            <a:avLst/>
          </a:prstGeom>
          <a:noFill/>
        </p:spPr>
        <p:txBody>
          <a:bodyPr wrap="square" rtlCol="0">
            <a:spAutoFit/>
          </a:bodyPr>
          <a:lstStyle/>
          <a:p>
            <a:r>
              <a:rPr lang="nb-NO">
                <a:solidFill>
                  <a:srgbClr val="002060"/>
                </a:solidFill>
              </a:rPr>
              <a:t>Linda Lai, 2015</a:t>
            </a:r>
          </a:p>
        </p:txBody>
      </p:sp>
      <p:pic>
        <p:nvPicPr>
          <p:cNvPr id="7" name="Bilde 6" descr="Et bilde som inneholder tekst, innendørs&#10;&#10;Automatisk generert beskrivelse">
            <a:extLst>
              <a:ext uri="{FF2B5EF4-FFF2-40B4-BE49-F238E27FC236}">
                <a16:creationId xmlns:a16="http://schemas.microsoft.com/office/drawing/2014/main" id="{4705EC11-1430-43C5-A42F-4CD6A5755673}"/>
              </a:ext>
            </a:extLst>
          </p:cNvPr>
          <p:cNvPicPr>
            <a:picLocks noChangeAspect="1"/>
          </p:cNvPicPr>
          <p:nvPr/>
        </p:nvPicPr>
        <p:blipFill>
          <a:blip r:embed="rId2"/>
          <a:stretch>
            <a:fillRect/>
          </a:stretch>
        </p:blipFill>
        <p:spPr>
          <a:xfrm>
            <a:off x="9287837" y="0"/>
            <a:ext cx="2870869" cy="2116658"/>
          </a:xfrm>
          <a:prstGeom prst="rect">
            <a:avLst/>
          </a:prstGeom>
        </p:spPr>
      </p:pic>
      <p:sp>
        <p:nvSpPr>
          <p:cNvPr id="4" name="Tankeboble: sky 3">
            <a:extLst>
              <a:ext uri="{FF2B5EF4-FFF2-40B4-BE49-F238E27FC236}">
                <a16:creationId xmlns:a16="http://schemas.microsoft.com/office/drawing/2014/main" id="{41F7BF89-C3B1-46EA-8EF1-6E2FEA7F1887}"/>
              </a:ext>
            </a:extLst>
          </p:cNvPr>
          <p:cNvSpPr/>
          <p:nvPr/>
        </p:nvSpPr>
        <p:spPr>
          <a:xfrm>
            <a:off x="5913120" y="20202"/>
            <a:ext cx="3191837" cy="2407920"/>
          </a:xfrm>
          <a:prstGeom prst="cloudCallout">
            <a:avLst>
              <a:gd name="adj1" fmla="val 68244"/>
              <a:gd name="adj2" fmla="val -2892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t>Hva tenker du er din </a:t>
            </a:r>
            <a:r>
              <a:rPr lang="nb-NO" i="1"/>
              <a:t>viktigste rolle </a:t>
            </a:r>
            <a:r>
              <a:rPr lang="nb-NO"/>
              <a:t>for at dere lykkes best mulig med 10-FAKTOR arbeidet?</a:t>
            </a:r>
          </a:p>
        </p:txBody>
      </p:sp>
    </p:spTree>
    <p:extLst>
      <p:ext uri="{BB962C8B-B14F-4D97-AF65-F5344CB8AC3E}">
        <p14:creationId xmlns:p14="http://schemas.microsoft.com/office/powerpoint/2010/main" val="310118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1485" t="5600" r="1230"/>
          <a:stretch/>
        </p:blipFill>
        <p:spPr>
          <a:xfrm>
            <a:off x="0" y="-99844"/>
            <a:ext cx="12192000" cy="6957844"/>
          </a:xfrm>
          <a:prstGeom prst="rect">
            <a:avLst/>
          </a:prstGeom>
        </p:spPr>
      </p:pic>
      <p:cxnSp>
        <p:nvCxnSpPr>
          <p:cNvPr id="4" name="Rett linje 3"/>
          <p:cNvCxnSpPr>
            <a:cxnSpLocks/>
          </p:cNvCxnSpPr>
          <p:nvPr/>
        </p:nvCxnSpPr>
        <p:spPr>
          <a:xfrm>
            <a:off x="6455677" y="759528"/>
            <a:ext cx="401179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6" name="Tankeboble: sky 5">
            <a:extLst>
              <a:ext uri="{FF2B5EF4-FFF2-40B4-BE49-F238E27FC236}">
                <a16:creationId xmlns:a16="http://schemas.microsoft.com/office/drawing/2014/main" id="{DC7DF9FA-92F4-4DA9-945F-6ED3DC6C6201}"/>
              </a:ext>
            </a:extLst>
          </p:cNvPr>
          <p:cNvSpPr/>
          <p:nvPr/>
        </p:nvSpPr>
        <p:spPr>
          <a:xfrm>
            <a:off x="2960370" y="4998247"/>
            <a:ext cx="6641431" cy="1244930"/>
          </a:xfrm>
          <a:prstGeom prst="cloudCallout">
            <a:avLst>
              <a:gd name="adj1" fmla="val 68408"/>
              <a:gd name="adj2" fmla="val -16942"/>
            </a:avLst>
          </a:prstGeom>
          <a:solidFill>
            <a:srgbClr val="FFC000"/>
          </a:solidFill>
        </p:spPr>
        <p:style>
          <a:lnRef idx="1">
            <a:schemeClr val="dk1"/>
          </a:lnRef>
          <a:fillRef idx="3">
            <a:schemeClr val="dk1"/>
          </a:fillRef>
          <a:effectRef idx="2">
            <a:schemeClr val="dk1"/>
          </a:effectRef>
          <a:fontRef idx="minor">
            <a:schemeClr val="lt1"/>
          </a:fontRef>
        </p:style>
        <p:txBody>
          <a:bodyPr rtlCol="0" anchor="ctr"/>
          <a:lstStyle/>
          <a:p>
            <a:pPr algn="ctr"/>
            <a:r>
              <a:rPr lang="nb-NO" dirty="0"/>
              <a:t>Avklarte forventninger </a:t>
            </a:r>
            <a:r>
              <a:rPr lang="nb-NO" i="1" dirty="0"/>
              <a:t>forebygger energilekkasje</a:t>
            </a:r>
            <a:r>
              <a:rPr lang="nb-NO" dirty="0"/>
              <a:t> og </a:t>
            </a:r>
            <a:r>
              <a:rPr lang="nb-NO" i="1" dirty="0"/>
              <a:t>fremmer mestringsopplevelser</a:t>
            </a:r>
          </a:p>
        </p:txBody>
      </p:sp>
      <p:pic>
        <p:nvPicPr>
          <p:cNvPr id="7" name="Bilde 6">
            <a:extLst>
              <a:ext uri="{FF2B5EF4-FFF2-40B4-BE49-F238E27FC236}">
                <a16:creationId xmlns:a16="http://schemas.microsoft.com/office/drawing/2014/main" id="{12C2D996-0024-4EE6-BD08-4FDB0B5941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35995" y="5099640"/>
            <a:ext cx="1256005" cy="1042145"/>
          </a:xfrm>
          <a:prstGeom prst="rect">
            <a:avLst/>
          </a:prstGeom>
          <a:ln>
            <a:noFill/>
          </a:ln>
          <a:effectLst>
            <a:softEdge rad="112500"/>
          </a:effectLst>
        </p:spPr>
      </p:pic>
      <p:sp>
        <p:nvSpPr>
          <p:cNvPr id="3" name="Tankeboble: sky 2">
            <a:extLst>
              <a:ext uri="{FF2B5EF4-FFF2-40B4-BE49-F238E27FC236}">
                <a16:creationId xmlns:a16="http://schemas.microsoft.com/office/drawing/2014/main" id="{13C8FEF8-9DB1-4EDF-8EA0-B99AAB461714}"/>
              </a:ext>
            </a:extLst>
          </p:cNvPr>
          <p:cNvSpPr/>
          <p:nvPr/>
        </p:nvSpPr>
        <p:spPr>
          <a:xfrm>
            <a:off x="9921240" y="1097828"/>
            <a:ext cx="2270760" cy="1042145"/>
          </a:xfrm>
          <a:prstGeom prst="cloudCallout">
            <a:avLst>
              <a:gd name="adj1" fmla="val -36515"/>
              <a:gd name="adj2" fmla="val -62533"/>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Rolleklarhet</a:t>
            </a:r>
          </a:p>
        </p:txBody>
      </p:sp>
      <p:sp>
        <p:nvSpPr>
          <p:cNvPr id="5" name="Pil: venstre og høyre 4">
            <a:extLst>
              <a:ext uri="{FF2B5EF4-FFF2-40B4-BE49-F238E27FC236}">
                <a16:creationId xmlns:a16="http://schemas.microsoft.com/office/drawing/2014/main" id="{4331629F-91D4-4C2D-8DF4-0733717B3C7A}"/>
              </a:ext>
            </a:extLst>
          </p:cNvPr>
          <p:cNvSpPr/>
          <p:nvPr/>
        </p:nvSpPr>
        <p:spPr>
          <a:xfrm>
            <a:off x="4286249" y="2004917"/>
            <a:ext cx="1914825" cy="726853"/>
          </a:xfrm>
          <a:prstGeom prst="lef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Interaksjon</a:t>
            </a:r>
          </a:p>
        </p:txBody>
      </p:sp>
    </p:spTree>
    <p:extLst>
      <p:ext uri="{BB962C8B-B14F-4D97-AF65-F5344CB8AC3E}">
        <p14:creationId xmlns:p14="http://schemas.microsoft.com/office/powerpoint/2010/main" val="190774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EEEF356-5813-44B7-9FB4-36D2B9E8A8A7}"/>
              </a:ext>
            </a:extLst>
          </p:cNvPr>
          <p:cNvPicPr>
            <a:picLocks noChangeAspect="1"/>
          </p:cNvPicPr>
          <p:nvPr/>
        </p:nvPicPr>
        <p:blipFill>
          <a:blip r:embed="rId2"/>
          <a:stretch>
            <a:fillRect/>
          </a:stretch>
        </p:blipFill>
        <p:spPr>
          <a:xfrm flipH="1">
            <a:off x="10085219" y="4348914"/>
            <a:ext cx="1915777" cy="2419350"/>
          </a:xfrm>
          <a:prstGeom prst="rect">
            <a:avLst/>
          </a:prstGeom>
        </p:spPr>
      </p:pic>
      <p:sp>
        <p:nvSpPr>
          <p:cNvPr id="4" name="Snakkeboble: rektangel med avrundede hjørner 3">
            <a:extLst>
              <a:ext uri="{FF2B5EF4-FFF2-40B4-BE49-F238E27FC236}">
                <a16:creationId xmlns:a16="http://schemas.microsoft.com/office/drawing/2014/main" id="{32E6317E-90A2-4F7B-86F4-9088B80C21BD}"/>
              </a:ext>
            </a:extLst>
          </p:cNvPr>
          <p:cNvSpPr/>
          <p:nvPr/>
        </p:nvSpPr>
        <p:spPr>
          <a:xfrm>
            <a:off x="361950" y="571500"/>
            <a:ext cx="11290300" cy="3352800"/>
          </a:xfrm>
          <a:prstGeom prst="wedgeRoundRectCallout">
            <a:avLst>
              <a:gd name="adj1" fmla="val 39311"/>
              <a:gd name="adj2" fmla="val 82755"/>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6600"/>
              <a:t>FØLG OPP!</a:t>
            </a:r>
          </a:p>
        </p:txBody>
      </p:sp>
      <p:pic>
        <p:nvPicPr>
          <p:cNvPr id="3" name="Bilde 2">
            <a:extLst>
              <a:ext uri="{FF2B5EF4-FFF2-40B4-BE49-F238E27FC236}">
                <a16:creationId xmlns:a16="http://schemas.microsoft.com/office/drawing/2014/main" id="{265042CB-BFBC-4912-BE12-F96FAB64C9B9}"/>
              </a:ext>
            </a:extLst>
          </p:cNvPr>
          <p:cNvPicPr>
            <a:picLocks noChangeAspect="1"/>
          </p:cNvPicPr>
          <p:nvPr/>
        </p:nvPicPr>
        <p:blipFill>
          <a:blip r:embed="rId3"/>
          <a:stretch>
            <a:fillRect/>
          </a:stretch>
        </p:blipFill>
        <p:spPr>
          <a:xfrm>
            <a:off x="2563228" y="4686300"/>
            <a:ext cx="6343650" cy="1600200"/>
          </a:xfrm>
          <a:prstGeom prst="rect">
            <a:avLst/>
          </a:prstGeom>
        </p:spPr>
      </p:pic>
    </p:spTree>
    <p:extLst>
      <p:ext uri="{BB962C8B-B14F-4D97-AF65-F5344CB8AC3E}">
        <p14:creationId xmlns:p14="http://schemas.microsoft.com/office/powerpoint/2010/main" val="5029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BD7595-597D-4A0A-A709-9F3A6DE094A3}"/>
              </a:ext>
            </a:extLst>
          </p:cNvPr>
          <p:cNvSpPr>
            <a:spLocks noGrp="1"/>
          </p:cNvSpPr>
          <p:nvPr>
            <p:ph type="title"/>
          </p:nvPr>
        </p:nvSpPr>
        <p:spPr>
          <a:xfrm>
            <a:off x="838200" y="365126"/>
            <a:ext cx="10515600" cy="836658"/>
          </a:xfrm>
        </p:spPr>
        <p:txBody>
          <a:bodyPr vert="horz" lIns="91440" tIns="45720" rIns="91440" bIns="45720" rtlCol="0" anchor="ctr">
            <a:normAutofit/>
          </a:bodyPr>
          <a:lstStyle/>
          <a:p>
            <a:r>
              <a:rPr lang="nb-NO" b="1" i="0" kern="1200" cap="none" baseline="0">
                <a:latin typeface="Source Sans Pro Semibold" panose="020B0503030403020204" pitchFamily="34" charset="0"/>
                <a:ea typeface="Source Sans Pro Semibold" panose="020B0503030403020204" pitchFamily="34" charset="0"/>
                <a:cs typeface="+mj-cs"/>
              </a:rPr>
              <a:t>Se opp for fallgruver!</a:t>
            </a:r>
          </a:p>
        </p:txBody>
      </p:sp>
      <p:sp>
        <p:nvSpPr>
          <p:cNvPr id="3" name="TekstSylinder 2">
            <a:extLst>
              <a:ext uri="{FF2B5EF4-FFF2-40B4-BE49-F238E27FC236}">
                <a16:creationId xmlns:a16="http://schemas.microsoft.com/office/drawing/2014/main" id="{AE635EED-6C34-466E-BEF8-EFF8E0E50F69}"/>
              </a:ext>
            </a:extLst>
          </p:cNvPr>
          <p:cNvSpPr txBox="1"/>
          <p:nvPr/>
        </p:nvSpPr>
        <p:spPr>
          <a:xfrm>
            <a:off x="609600" y="1600201"/>
            <a:ext cx="5384800" cy="4525963"/>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nb-NO" sz="2800" b="1">
                <a:solidFill>
                  <a:srgbClr val="0B2B52"/>
                </a:solidFill>
                <a:latin typeface="Source Sans Pro" panose="020B0503030403020204" pitchFamily="34" charset="0"/>
                <a:ea typeface="Source Sans Pro" panose="020B0503030403020204" pitchFamily="34" charset="0"/>
              </a:rPr>
              <a:t>Rolleklarhet: </a:t>
            </a:r>
            <a:r>
              <a:rPr lang="nb-NO" sz="2800">
                <a:solidFill>
                  <a:srgbClr val="0B2B52"/>
                </a:solidFill>
                <a:latin typeface="Source Sans Pro" panose="020B0503030403020204" pitchFamily="34" charset="0"/>
                <a:ea typeface="Source Sans Pro" panose="020B0503030403020204" pitchFamily="34" charset="0"/>
              </a:rPr>
              <a:t>Hvem har ansvar for hva i de ulike fasene?</a:t>
            </a:r>
          </a:p>
          <a:p>
            <a:pPr marL="742950" lvl="1" indent="-228600">
              <a:lnSpc>
                <a:spcPct val="90000"/>
              </a:lnSpc>
              <a:spcAft>
                <a:spcPts val="600"/>
              </a:spcAft>
              <a:buFont typeface="Arial" panose="020B0604020202020204" pitchFamily="34" charset="0"/>
              <a:buChar char="•"/>
            </a:pPr>
            <a:r>
              <a:rPr lang="nb-NO" sz="2800">
                <a:solidFill>
                  <a:srgbClr val="0B2B52"/>
                </a:solidFill>
                <a:latin typeface="Source Sans Pro" panose="020B0503030403020204" pitchFamily="34" charset="0"/>
                <a:ea typeface="Source Sans Pro" panose="020B0503030403020204" pitchFamily="34" charset="0"/>
              </a:rPr>
              <a:t>Hva betyr ansvaret i praksis?</a:t>
            </a:r>
          </a:p>
          <a:p>
            <a:pPr lvl="1" indent="-228600">
              <a:lnSpc>
                <a:spcPct val="90000"/>
              </a:lnSpc>
              <a:spcAft>
                <a:spcPts val="600"/>
              </a:spcAft>
              <a:buFont typeface="Arial" panose="020B0604020202020204" pitchFamily="34" charset="0"/>
              <a:buChar char="•"/>
            </a:pPr>
            <a:endParaRPr lang="nb-NO" sz="2800">
              <a:solidFill>
                <a:srgbClr val="0B2B52"/>
              </a:solidFill>
              <a:latin typeface="Source Sans Pro" panose="020B0503030403020204" pitchFamily="34" charset="0"/>
              <a:ea typeface="Source Sans Pro" panose="020B0503030403020204" pitchFamily="34" charset="0"/>
            </a:endParaRPr>
          </a:p>
          <a:p>
            <a:pPr marL="285750" indent="-228600">
              <a:lnSpc>
                <a:spcPct val="90000"/>
              </a:lnSpc>
              <a:spcAft>
                <a:spcPts val="600"/>
              </a:spcAft>
              <a:buFont typeface="Arial" panose="020B0604020202020204" pitchFamily="34" charset="0"/>
              <a:buChar char="•"/>
            </a:pPr>
            <a:r>
              <a:rPr lang="nb-NO" sz="2800" b="1">
                <a:solidFill>
                  <a:srgbClr val="0B2B52"/>
                </a:solidFill>
                <a:latin typeface="Source Sans Pro" panose="020B0503030403020204" pitchFamily="34" charset="0"/>
                <a:ea typeface="Source Sans Pro" panose="020B0503030403020204" pitchFamily="34" charset="0"/>
              </a:rPr>
              <a:t>Sikkerhetsnett: </a:t>
            </a:r>
            <a:r>
              <a:rPr lang="nb-NO" sz="2800">
                <a:solidFill>
                  <a:srgbClr val="0B2B52"/>
                </a:solidFill>
                <a:latin typeface="Source Sans Pro" panose="020B0503030403020204" pitchFamily="34" charset="0"/>
                <a:ea typeface="Source Sans Pro" panose="020B0503030403020204" pitchFamily="34" charset="0"/>
              </a:rPr>
              <a:t>Hva skjer hvis den som har hovedansvar blir syk, slutter eller får mange nye oppgaver?</a:t>
            </a:r>
          </a:p>
          <a:p>
            <a:pPr marL="285750" indent="-228600">
              <a:lnSpc>
                <a:spcPct val="90000"/>
              </a:lnSpc>
              <a:spcAft>
                <a:spcPts val="600"/>
              </a:spcAft>
              <a:buFont typeface="Arial" panose="020B0604020202020204" pitchFamily="34" charset="0"/>
              <a:buChar char="•"/>
            </a:pPr>
            <a:endParaRPr lang="nb-NO" sz="2800">
              <a:solidFill>
                <a:srgbClr val="0B2B52"/>
              </a:solidFill>
              <a:latin typeface="Source Sans Pro" panose="020B0503030403020204" pitchFamily="34" charset="0"/>
              <a:ea typeface="Source Sans Pro" panose="020B0503030403020204" pitchFamily="34" charset="0"/>
            </a:endParaRPr>
          </a:p>
        </p:txBody>
      </p:sp>
      <p:pic>
        <p:nvPicPr>
          <p:cNvPr id="4098" name="Picture 2" descr="fallgruve - SVOSJ MEDIA">
            <a:extLst>
              <a:ext uri="{FF2B5EF4-FFF2-40B4-BE49-F238E27FC236}">
                <a16:creationId xmlns:a16="http://schemas.microsoft.com/office/drawing/2014/main" id="{213C83FC-C2E2-49D0-8D0C-EDFD996D9B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60655" y="1299412"/>
            <a:ext cx="5532094" cy="4826752"/>
          </a:xfrm>
          <a:prstGeom prst="rect">
            <a:avLst/>
          </a:prstGeom>
          <a:solidFill>
            <a:srgbClr val="FFFFFF"/>
          </a:solidFill>
        </p:spPr>
      </p:pic>
      <p:sp>
        <p:nvSpPr>
          <p:cNvPr id="4" name="TekstSylinder 3">
            <a:extLst>
              <a:ext uri="{FF2B5EF4-FFF2-40B4-BE49-F238E27FC236}">
                <a16:creationId xmlns:a16="http://schemas.microsoft.com/office/drawing/2014/main" id="{333B86F7-B4DE-4F7F-9FD2-DAD029D6E853}"/>
              </a:ext>
            </a:extLst>
          </p:cNvPr>
          <p:cNvSpPr txBox="1"/>
          <p:nvPr/>
        </p:nvSpPr>
        <p:spPr>
          <a:xfrm>
            <a:off x="9230855" y="6126164"/>
            <a:ext cx="2286000" cy="261610"/>
          </a:xfrm>
          <a:prstGeom prst="rect">
            <a:avLst/>
          </a:prstGeom>
          <a:noFill/>
        </p:spPr>
        <p:txBody>
          <a:bodyPr wrap="square" rtlCol="0">
            <a:spAutoFit/>
          </a:bodyPr>
          <a:lstStyle/>
          <a:p>
            <a:pPr algn="r"/>
            <a:r>
              <a:rPr lang="nb-NO" sz="1100"/>
              <a:t>SVOSJ MEDIA</a:t>
            </a:r>
          </a:p>
        </p:txBody>
      </p:sp>
      <p:sp>
        <p:nvSpPr>
          <p:cNvPr id="5" name="Slide Number Placeholder 4">
            <a:extLst>
              <a:ext uri="{FF2B5EF4-FFF2-40B4-BE49-F238E27FC236}">
                <a16:creationId xmlns:a16="http://schemas.microsoft.com/office/drawing/2014/main" id="{1C3A0677-5091-A426-5701-9212ED26ACCD}"/>
              </a:ext>
            </a:extLst>
          </p:cNvPr>
          <p:cNvSpPr>
            <a:spLocks noGrp="1"/>
          </p:cNvSpPr>
          <p:nvPr>
            <p:ph type="sldNum" sz="quarter" idx="12"/>
          </p:nvPr>
        </p:nvSpPr>
        <p:spPr/>
        <p:txBody>
          <a:bodyPr/>
          <a:lstStyle/>
          <a:p>
            <a:pPr defTabSz="457200"/>
            <a:fld id="{BE39E959-5CC8-4039-8655-A03148507746}" type="slidenum">
              <a:rPr lang="nb-NO" smtClean="0">
                <a:solidFill>
                  <a:srgbClr val="005193"/>
                </a:solidFill>
              </a:rPr>
              <a:pPr defTabSz="457200"/>
              <a:t>48</a:t>
            </a:fld>
            <a:endParaRPr lang="nb-NO">
              <a:solidFill>
                <a:srgbClr val="005193"/>
              </a:solidFill>
            </a:endParaRPr>
          </a:p>
        </p:txBody>
      </p:sp>
    </p:spTree>
    <p:extLst>
      <p:ext uri="{BB962C8B-B14F-4D97-AF65-F5344CB8AC3E}">
        <p14:creationId xmlns:p14="http://schemas.microsoft.com/office/powerpoint/2010/main" val="2801060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B04F1A-307A-BF20-2648-B064E18A220C}"/>
              </a:ext>
            </a:extLst>
          </p:cNvPr>
          <p:cNvSpPr>
            <a:spLocks noGrp="1"/>
          </p:cNvSpPr>
          <p:nvPr>
            <p:ph type="title"/>
          </p:nvPr>
        </p:nvSpPr>
        <p:spPr>
          <a:xfrm>
            <a:off x="851417" y="157882"/>
            <a:ext cx="9966651" cy="660723"/>
          </a:xfrm>
        </p:spPr>
        <p:txBody>
          <a:bodyPr>
            <a:normAutofit fontScale="90000"/>
          </a:bodyPr>
          <a:lstStyle/>
          <a:p>
            <a:r>
              <a:rPr lang="nb-NO"/>
              <a:t>Nøkkelstikkord i 10-FAKTOR arbeidet</a:t>
            </a:r>
          </a:p>
        </p:txBody>
      </p:sp>
      <p:sp>
        <p:nvSpPr>
          <p:cNvPr id="4" name="Snakkeboble: rektangel med avrundede hjørner 3">
            <a:extLst>
              <a:ext uri="{FF2B5EF4-FFF2-40B4-BE49-F238E27FC236}">
                <a16:creationId xmlns:a16="http://schemas.microsoft.com/office/drawing/2014/main" id="{044E939A-C1B1-C034-436A-0FD6B5034F2C}"/>
              </a:ext>
            </a:extLst>
          </p:cNvPr>
          <p:cNvSpPr/>
          <p:nvPr/>
        </p:nvSpPr>
        <p:spPr>
          <a:xfrm>
            <a:off x="851417" y="979161"/>
            <a:ext cx="5322960" cy="1285069"/>
          </a:xfrm>
          <a:prstGeom prst="wedgeRoundRectCallout">
            <a:avLst>
              <a:gd name="adj1" fmla="val -14827"/>
              <a:gd name="adj2" fmla="val 69954"/>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000" dirty="0"/>
              <a:t>Forklar</a:t>
            </a:r>
          </a:p>
        </p:txBody>
      </p:sp>
      <p:sp>
        <p:nvSpPr>
          <p:cNvPr id="5" name="Snakkeboble: rektangel med avrundede hjørner 4">
            <a:extLst>
              <a:ext uri="{FF2B5EF4-FFF2-40B4-BE49-F238E27FC236}">
                <a16:creationId xmlns:a16="http://schemas.microsoft.com/office/drawing/2014/main" id="{913985A6-8F27-9959-B4ED-01F7A3423434}"/>
              </a:ext>
            </a:extLst>
          </p:cNvPr>
          <p:cNvSpPr/>
          <p:nvPr/>
        </p:nvSpPr>
        <p:spPr>
          <a:xfrm>
            <a:off x="851417" y="2725623"/>
            <a:ext cx="5322960" cy="1285069"/>
          </a:xfrm>
          <a:prstGeom prst="wedgeRoundRectCallout">
            <a:avLst>
              <a:gd name="adj1" fmla="val -14827"/>
              <a:gd name="adj2" fmla="val 69954"/>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000"/>
              <a:t>Gi mening</a:t>
            </a:r>
          </a:p>
        </p:txBody>
      </p:sp>
      <p:sp>
        <p:nvSpPr>
          <p:cNvPr id="6" name="Snakkeboble: rektangel med avrundede hjørner 5">
            <a:extLst>
              <a:ext uri="{FF2B5EF4-FFF2-40B4-BE49-F238E27FC236}">
                <a16:creationId xmlns:a16="http://schemas.microsoft.com/office/drawing/2014/main" id="{B35014F9-76B5-215E-3EBF-26556ED6F509}"/>
              </a:ext>
            </a:extLst>
          </p:cNvPr>
          <p:cNvSpPr/>
          <p:nvPr/>
        </p:nvSpPr>
        <p:spPr>
          <a:xfrm>
            <a:off x="851417" y="4472085"/>
            <a:ext cx="5322960" cy="1285069"/>
          </a:xfrm>
          <a:prstGeom prst="wedgeRoundRectCallout">
            <a:avLst>
              <a:gd name="adj1" fmla="val -14827"/>
              <a:gd name="adj2" fmla="val 69954"/>
              <a:gd name="adj3" fmla="val 1666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000"/>
              <a:t>Involver</a:t>
            </a:r>
          </a:p>
        </p:txBody>
      </p:sp>
      <p:pic>
        <p:nvPicPr>
          <p:cNvPr id="7" name="Bilde 6">
            <a:extLst>
              <a:ext uri="{FF2B5EF4-FFF2-40B4-BE49-F238E27FC236}">
                <a16:creationId xmlns:a16="http://schemas.microsoft.com/office/drawing/2014/main" id="{D9AB5550-BDD6-61BC-F8CD-0BFCA24034D7}"/>
              </a:ext>
            </a:extLst>
          </p:cNvPr>
          <p:cNvPicPr>
            <a:picLocks noChangeAspect="1"/>
          </p:cNvPicPr>
          <p:nvPr/>
        </p:nvPicPr>
        <p:blipFill rotWithShape="1">
          <a:blip r:embed="rId2"/>
          <a:srcRect l="76480"/>
          <a:stretch/>
        </p:blipFill>
        <p:spPr>
          <a:xfrm>
            <a:off x="7727368" y="805937"/>
            <a:ext cx="3090700" cy="5049320"/>
          </a:xfrm>
          <a:prstGeom prst="rect">
            <a:avLst/>
          </a:prstGeom>
        </p:spPr>
      </p:pic>
      <p:sp>
        <p:nvSpPr>
          <p:cNvPr id="3" name="Snakkeboble: rektangel med avrundede hjørner 2">
            <a:extLst>
              <a:ext uri="{FF2B5EF4-FFF2-40B4-BE49-F238E27FC236}">
                <a16:creationId xmlns:a16="http://schemas.microsoft.com/office/drawing/2014/main" id="{C9307935-3AEA-F5D8-0068-1587737DB907}"/>
              </a:ext>
            </a:extLst>
          </p:cNvPr>
          <p:cNvSpPr/>
          <p:nvPr/>
        </p:nvSpPr>
        <p:spPr>
          <a:xfrm>
            <a:off x="6660147" y="5423363"/>
            <a:ext cx="4843876" cy="1285069"/>
          </a:xfrm>
          <a:prstGeom prst="wedgeRoundRectCallout">
            <a:avLst>
              <a:gd name="adj1" fmla="val -5563"/>
              <a:gd name="adj2" fmla="val -283791"/>
              <a:gd name="adj3" fmla="val 16667"/>
            </a:avLst>
          </a:prstGeom>
          <a:solidFill>
            <a:srgbClr val="00B05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6000"/>
              <a:t>Følg opp</a:t>
            </a:r>
          </a:p>
        </p:txBody>
      </p:sp>
      <p:sp>
        <p:nvSpPr>
          <p:cNvPr id="8" name="Tankeboble: sky 7">
            <a:extLst>
              <a:ext uri="{FF2B5EF4-FFF2-40B4-BE49-F238E27FC236}">
                <a16:creationId xmlns:a16="http://schemas.microsoft.com/office/drawing/2014/main" id="{225C9FE8-B316-14C5-373F-349ECE9B01DE}"/>
              </a:ext>
            </a:extLst>
          </p:cNvPr>
          <p:cNvSpPr/>
          <p:nvPr/>
        </p:nvSpPr>
        <p:spPr>
          <a:xfrm>
            <a:off x="8809703" y="217785"/>
            <a:ext cx="3274142" cy="1285069"/>
          </a:xfrm>
          <a:prstGeom prst="cloudCallout">
            <a:avLst>
              <a:gd name="adj1" fmla="val -36103"/>
              <a:gd name="adj2" fmla="val 54084"/>
            </a:avLst>
          </a:prstGeom>
          <a:solidFill>
            <a:schemeClr val="accent5"/>
          </a:solidFill>
          <a:ln w="28575">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Hva har dette med </a:t>
            </a:r>
            <a:r>
              <a:rPr lang="nb-NO" b="1" i="1" dirty="0"/>
              <a:t>mestringsorientert ledelse </a:t>
            </a:r>
            <a:r>
              <a:rPr lang="nb-NO" dirty="0"/>
              <a:t>å gjøre?</a:t>
            </a:r>
          </a:p>
        </p:txBody>
      </p:sp>
    </p:spTree>
    <p:extLst>
      <p:ext uri="{BB962C8B-B14F-4D97-AF65-F5344CB8AC3E}">
        <p14:creationId xmlns:p14="http://schemas.microsoft.com/office/powerpoint/2010/main" val="291214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EEEF356-5813-44B7-9FB4-36D2B9E8A8A7}"/>
              </a:ext>
            </a:extLst>
          </p:cNvPr>
          <p:cNvPicPr>
            <a:picLocks noChangeAspect="1"/>
          </p:cNvPicPr>
          <p:nvPr/>
        </p:nvPicPr>
        <p:blipFill>
          <a:blip r:embed="rId2"/>
          <a:stretch>
            <a:fillRect/>
          </a:stretch>
        </p:blipFill>
        <p:spPr>
          <a:xfrm flipH="1">
            <a:off x="10085219" y="4348914"/>
            <a:ext cx="1915777" cy="2419350"/>
          </a:xfrm>
          <a:prstGeom prst="rect">
            <a:avLst/>
          </a:prstGeom>
        </p:spPr>
      </p:pic>
      <p:sp>
        <p:nvSpPr>
          <p:cNvPr id="2" name="Thought Bubble: Cloud 1">
            <a:extLst>
              <a:ext uri="{FF2B5EF4-FFF2-40B4-BE49-F238E27FC236}">
                <a16:creationId xmlns:a16="http://schemas.microsoft.com/office/drawing/2014/main" id="{2AD0AD66-1435-CCC3-1DE8-0EF6EC9ABEB5}"/>
              </a:ext>
            </a:extLst>
          </p:cNvPr>
          <p:cNvSpPr/>
          <p:nvPr/>
        </p:nvSpPr>
        <p:spPr>
          <a:xfrm>
            <a:off x="262550" y="419709"/>
            <a:ext cx="11929450" cy="4405787"/>
          </a:xfrm>
          <a:prstGeom prst="cloudCallout">
            <a:avLst>
              <a:gd name="adj1" fmla="val 33050"/>
              <a:gd name="adj2" fmla="val 47910"/>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sz="8000" dirty="0"/>
              <a:t>Læringsutbytte?</a:t>
            </a:r>
          </a:p>
        </p:txBody>
      </p:sp>
    </p:spTree>
    <p:extLst>
      <p:ext uri="{BB962C8B-B14F-4D97-AF65-F5344CB8AC3E}">
        <p14:creationId xmlns:p14="http://schemas.microsoft.com/office/powerpoint/2010/main" val="4085276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18BA-BAFA-2ABE-7D1D-8B3947C9793D}"/>
            </a:ext>
          </a:extLst>
        </p:cNvPr>
        <p:cNvGrpSpPr/>
        <p:nvPr/>
      </p:nvGrpSpPr>
      <p:grpSpPr>
        <a:xfrm>
          <a:off x="0" y="0"/>
          <a:ext cx="0" cy="0"/>
          <a:chOff x="0" y="0"/>
          <a:chExt cx="0" cy="0"/>
        </a:xfrm>
      </p:grpSpPr>
      <p:sp>
        <p:nvSpPr>
          <p:cNvPr id="15" name="Bildeforklaring formet som en ellipse 14">
            <a:extLst>
              <a:ext uri="{FF2B5EF4-FFF2-40B4-BE49-F238E27FC236}">
                <a16:creationId xmlns:a16="http://schemas.microsoft.com/office/drawing/2014/main" id="{5568C44E-0D69-0AE9-F341-BF5D75FD6638}"/>
              </a:ext>
            </a:extLst>
          </p:cNvPr>
          <p:cNvSpPr/>
          <p:nvPr/>
        </p:nvSpPr>
        <p:spPr>
          <a:xfrm>
            <a:off x="8337848" y="4660113"/>
            <a:ext cx="3730327" cy="1147776"/>
          </a:xfrm>
          <a:prstGeom prst="wedgeEllipseCallout">
            <a:avLst>
              <a:gd name="adj1" fmla="val -68084"/>
              <a:gd name="adj2" fmla="val -6364"/>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rgbClr val="002060"/>
                </a:solidFill>
              </a:rPr>
              <a:t>To faktorer til bevaring. </a:t>
            </a:r>
          </a:p>
          <a:p>
            <a:pPr algn="ctr"/>
            <a:r>
              <a:rPr lang="nb-NO" dirty="0">
                <a:solidFill>
                  <a:srgbClr val="002060"/>
                </a:solidFill>
              </a:rPr>
              <a:t>To faktorer til forbedring.</a:t>
            </a:r>
          </a:p>
        </p:txBody>
      </p:sp>
      <p:sp>
        <p:nvSpPr>
          <p:cNvPr id="2" name="Tittel 1">
            <a:extLst>
              <a:ext uri="{FF2B5EF4-FFF2-40B4-BE49-F238E27FC236}">
                <a16:creationId xmlns:a16="http://schemas.microsoft.com/office/drawing/2014/main" id="{9B9DBBFC-84A1-93F2-9FB5-7C9D264443AF}"/>
              </a:ext>
            </a:extLst>
          </p:cNvPr>
          <p:cNvSpPr>
            <a:spLocks noGrp="1"/>
          </p:cNvSpPr>
          <p:nvPr>
            <p:ph type="title"/>
          </p:nvPr>
        </p:nvSpPr>
        <p:spPr>
          <a:xfrm>
            <a:off x="114526" y="-248043"/>
            <a:ext cx="9966651" cy="1285069"/>
          </a:xfrm>
        </p:spPr>
        <p:txBody>
          <a:bodyPr>
            <a:normAutofit/>
          </a:bodyPr>
          <a:lstStyle/>
          <a:p>
            <a:r>
              <a:rPr lang="nb-NO" dirty="0"/>
              <a:t>Analyseprosessen i tre faser</a:t>
            </a:r>
          </a:p>
        </p:txBody>
      </p:sp>
      <p:graphicFrame>
        <p:nvGraphicFramePr>
          <p:cNvPr id="4" name="Plassholder for innhold 3">
            <a:extLst>
              <a:ext uri="{FF2B5EF4-FFF2-40B4-BE49-F238E27FC236}">
                <a16:creationId xmlns:a16="http://schemas.microsoft.com/office/drawing/2014/main" id="{0E8BDACD-EBBA-9830-236A-EEA2F357B79B}"/>
              </a:ext>
            </a:extLst>
          </p:cNvPr>
          <p:cNvGraphicFramePr>
            <a:graphicFrameLocks noGrp="1"/>
          </p:cNvGraphicFramePr>
          <p:nvPr>
            <p:ph idx="1"/>
          </p:nvPr>
        </p:nvGraphicFramePr>
        <p:xfrm>
          <a:off x="1197895" y="1623999"/>
          <a:ext cx="7139953" cy="4770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kstSylinder 12">
            <a:extLst>
              <a:ext uri="{FF2B5EF4-FFF2-40B4-BE49-F238E27FC236}">
                <a16:creationId xmlns:a16="http://schemas.microsoft.com/office/drawing/2014/main" id="{E8D63F1D-8822-474F-CA61-421AB6206EE6}"/>
              </a:ext>
            </a:extLst>
          </p:cNvPr>
          <p:cNvSpPr txBox="1"/>
          <p:nvPr/>
        </p:nvSpPr>
        <p:spPr>
          <a:xfrm>
            <a:off x="8337848" y="2348880"/>
            <a:ext cx="1944216" cy="369332"/>
          </a:xfrm>
          <a:prstGeom prst="rect">
            <a:avLst/>
          </a:prstGeom>
          <a:noFill/>
        </p:spPr>
        <p:txBody>
          <a:bodyPr wrap="square" rtlCol="0">
            <a:spAutoFit/>
          </a:bodyPr>
          <a:lstStyle/>
          <a:p>
            <a:r>
              <a:rPr lang="nb-NO" dirty="0">
                <a:solidFill>
                  <a:schemeClr val="bg1"/>
                </a:solidFill>
              </a:rPr>
              <a:t>Dialog</a:t>
            </a:r>
          </a:p>
        </p:txBody>
      </p:sp>
      <p:sp>
        <p:nvSpPr>
          <p:cNvPr id="9" name="Bildeforklaring formet som en ellipse 14">
            <a:extLst>
              <a:ext uri="{FF2B5EF4-FFF2-40B4-BE49-F238E27FC236}">
                <a16:creationId xmlns:a16="http://schemas.microsoft.com/office/drawing/2014/main" id="{8B52763A-EA10-B524-9593-BE58FDB96C5A}"/>
              </a:ext>
            </a:extLst>
          </p:cNvPr>
          <p:cNvSpPr/>
          <p:nvPr/>
        </p:nvSpPr>
        <p:spPr>
          <a:xfrm>
            <a:off x="8109248" y="3115274"/>
            <a:ext cx="3958927" cy="1147776"/>
          </a:xfrm>
          <a:prstGeom prst="wedgeEllipseCallout">
            <a:avLst>
              <a:gd name="adj1" fmla="val -86468"/>
              <a:gd name="adj2" fmla="val -3044"/>
            </a:avLst>
          </a:prstGeom>
          <a:noFill/>
          <a:ln w="28575">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rgbClr val="002060"/>
                </a:solidFill>
              </a:rPr>
              <a:t>Slik ser det ut når de valgte faktorene er på sitt beste.</a:t>
            </a:r>
          </a:p>
        </p:txBody>
      </p:sp>
      <p:sp>
        <p:nvSpPr>
          <p:cNvPr id="10" name="Bildeforklaring formet som en ellipse 14">
            <a:extLst>
              <a:ext uri="{FF2B5EF4-FFF2-40B4-BE49-F238E27FC236}">
                <a16:creationId xmlns:a16="http://schemas.microsoft.com/office/drawing/2014/main" id="{DBB0632B-E210-DDEE-BF92-0C8F96A441E6}"/>
              </a:ext>
            </a:extLst>
          </p:cNvPr>
          <p:cNvSpPr/>
          <p:nvPr/>
        </p:nvSpPr>
        <p:spPr>
          <a:xfrm>
            <a:off x="8004473" y="1529054"/>
            <a:ext cx="3958927" cy="1147776"/>
          </a:xfrm>
          <a:prstGeom prst="wedgeEllipseCallout">
            <a:avLst>
              <a:gd name="adj1" fmla="val -108363"/>
              <a:gd name="adj2" fmla="val -1385"/>
            </a:avLst>
          </a:pr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solidFill>
                  <a:srgbClr val="002060"/>
                </a:solidFill>
              </a:rPr>
              <a:t>Slik får vi det til </a:t>
            </a:r>
            <a:r>
              <a:rPr lang="nb-NO">
                <a:solidFill>
                  <a:srgbClr val="002060"/>
                </a:solidFill>
              </a:rPr>
              <a:t>i praksis.</a:t>
            </a:r>
            <a:endParaRPr lang="nb-NO" dirty="0">
              <a:solidFill>
                <a:srgbClr val="002060"/>
              </a:solidFill>
            </a:endParaRPr>
          </a:p>
        </p:txBody>
      </p:sp>
    </p:spTree>
    <p:extLst>
      <p:ext uri="{BB962C8B-B14F-4D97-AF65-F5344CB8AC3E}">
        <p14:creationId xmlns:p14="http://schemas.microsoft.com/office/powerpoint/2010/main" val="363316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8C000E8B-718E-6B0F-7619-500B21CC90F6}"/>
              </a:ext>
            </a:extLst>
          </p:cNvPr>
          <p:cNvPicPr>
            <a:picLocks noChangeAspect="1"/>
          </p:cNvPicPr>
          <p:nvPr/>
        </p:nvPicPr>
        <p:blipFill rotWithShape="1">
          <a:blip r:embed="rId3"/>
          <a:srcRect l="2536"/>
          <a:stretch/>
        </p:blipFill>
        <p:spPr>
          <a:xfrm>
            <a:off x="5669280" y="711200"/>
            <a:ext cx="6522720" cy="5232400"/>
          </a:xfrm>
          <a:prstGeom prst="rect">
            <a:avLst/>
          </a:prstGeom>
        </p:spPr>
      </p:pic>
      <p:sp>
        <p:nvSpPr>
          <p:cNvPr id="2" name="Tittel 1">
            <a:extLst>
              <a:ext uri="{FF2B5EF4-FFF2-40B4-BE49-F238E27FC236}">
                <a16:creationId xmlns:a16="http://schemas.microsoft.com/office/drawing/2014/main" id="{F55D80DA-FCD0-8EE1-697C-DD9AE7A9B78C}"/>
              </a:ext>
            </a:extLst>
          </p:cNvPr>
          <p:cNvSpPr>
            <a:spLocks noGrp="1"/>
          </p:cNvSpPr>
          <p:nvPr>
            <p:ph type="title"/>
          </p:nvPr>
        </p:nvSpPr>
        <p:spPr>
          <a:xfrm>
            <a:off x="1112510" y="310051"/>
            <a:ext cx="9966651" cy="1285069"/>
          </a:xfrm>
        </p:spPr>
        <p:txBody>
          <a:bodyPr>
            <a:normAutofit fontScale="90000"/>
          </a:bodyPr>
          <a:lstStyle/>
          <a:p>
            <a:r>
              <a:rPr lang="nb-NO" sz="4900" i="1" dirty="0"/>
              <a:t>Forslag</a:t>
            </a:r>
            <a:r>
              <a:rPr lang="nb-NO" dirty="0"/>
              <a:t> tidsbruk analyseprosessen i 3 faser</a:t>
            </a:r>
          </a:p>
        </p:txBody>
      </p:sp>
      <p:sp>
        <p:nvSpPr>
          <p:cNvPr id="3" name="Plassholder for tekst 2">
            <a:extLst>
              <a:ext uri="{FF2B5EF4-FFF2-40B4-BE49-F238E27FC236}">
                <a16:creationId xmlns:a16="http://schemas.microsoft.com/office/drawing/2014/main" id="{0608E864-5451-EA39-3C50-DB98767E07C5}"/>
              </a:ext>
            </a:extLst>
          </p:cNvPr>
          <p:cNvSpPr>
            <a:spLocks noGrp="1"/>
          </p:cNvSpPr>
          <p:nvPr>
            <p:ph type="body" sz="quarter" idx="10"/>
          </p:nvPr>
        </p:nvSpPr>
        <p:spPr>
          <a:xfrm>
            <a:off x="1112839" y="1595120"/>
            <a:ext cx="5196521" cy="4348480"/>
          </a:xfrm>
        </p:spPr>
        <p:txBody>
          <a:bodyPr>
            <a:normAutofit fontScale="47500" lnSpcReduction="20000"/>
          </a:bodyPr>
          <a:lstStyle/>
          <a:p>
            <a:r>
              <a:rPr lang="nb-NO" sz="3400" b="1" dirty="0"/>
              <a:t>Fase 3: Tiltak og prioritering</a:t>
            </a:r>
          </a:p>
          <a:p>
            <a:r>
              <a:rPr lang="nb-NO" sz="2900" dirty="0"/>
              <a:t>I: ca. 5 min</a:t>
            </a:r>
          </a:p>
          <a:p>
            <a:r>
              <a:rPr lang="nb-NO" sz="2900" dirty="0"/>
              <a:t>G: ca. 15 min</a:t>
            </a:r>
          </a:p>
          <a:p>
            <a:r>
              <a:rPr lang="nb-NO" sz="2900" dirty="0"/>
              <a:t>P. ca. 15 min</a:t>
            </a:r>
          </a:p>
          <a:p>
            <a:endParaRPr lang="nb-NO" dirty="0"/>
          </a:p>
          <a:p>
            <a:r>
              <a:rPr lang="nb-NO" sz="3300" b="1" dirty="0"/>
              <a:t>Fase 2: Målsetting for utviklingsarbeidet</a:t>
            </a:r>
          </a:p>
          <a:p>
            <a:r>
              <a:rPr lang="nb-NO" sz="2900" dirty="0"/>
              <a:t>I: ca. 5 min</a:t>
            </a:r>
          </a:p>
          <a:p>
            <a:r>
              <a:rPr lang="nb-NO" sz="2900" dirty="0"/>
              <a:t>G: ca. 15 min</a:t>
            </a:r>
          </a:p>
          <a:p>
            <a:r>
              <a:rPr lang="nb-NO" sz="2900" dirty="0"/>
              <a:t>P. ca. 15 min</a:t>
            </a:r>
          </a:p>
          <a:p>
            <a:endParaRPr lang="nb-NO" sz="2900" dirty="0"/>
          </a:p>
          <a:p>
            <a:r>
              <a:rPr lang="nb-NO" sz="3300" b="1" dirty="0"/>
              <a:t>Fase 1: Analyse av resultatene</a:t>
            </a:r>
          </a:p>
          <a:p>
            <a:r>
              <a:rPr lang="nb-NO" sz="2900" dirty="0"/>
              <a:t>I: ca. 10 min</a:t>
            </a:r>
          </a:p>
          <a:p>
            <a:r>
              <a:rPr lang="nb-NO" sz="2900" dirty="0"/>
              <a:t>G: ca. 30 min</a:t>
            </a:r>
          </a:p>
          <a:p>
            <a:r>
              <a:rPr lang="nb-NO" sz="2900" dirty="0"/>
              <a:t>P. ca. 15 min</a:t>
            </a:r>
          </a:p>
          <a:p>
            <a:endParaRPr lang="nb-NO" sz="2900" dirty="0"/>
          </a:p>
          <a:p>
            <a:endParaRPr lang="nb-NO" dirty="0"/>
          </a:p>
          <a:p>
            <a:endParaRPr lang="nb-NO" dirty="0"/>
          </a:p>
          <a:p>
            <a:endParaRPr lang="nb-NO" dirty="0"/>
          </a:p>
        </p:txBody>
      </p:sp>
      <p:sp>
        <p:nvSpPr>
          <p:cNvPr id="6" name="Høyre klammeparentes 5">
            <a:extLst>
              <a:ext uri="{FF2B5EF4-FFF2-40B4-BE49-F238E27FC236}">
                <a16:creationId xmlns:a16="http://schemas.microsoft.com/office/drawing/2014/main" id="{CE835EC1-A3DB-2728-5F72-19911846ED5A}"/>
              </a:ext>
            </a:extLst>
          </p:cNvPr>
          <p:cNvSpPr/>
          <p:nvPr/>
        </p:nvSpPr>
        <p:spPr>
          <a:xfrm>
            <a:off x="4541520" y="1595120"/>
            <a:ext cx="1554480" cy="41960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7" name="Snakkeboble: oval 6">
            <a:extLst>
              <a:ext uri="{FF2B5EF4-FFF2-40B4-BE49-F238E27FC236}">
                <a16:creationId xmlns:a16="http://schemas.microsoft.com/office/drawing/2014/main" id="{2D37C359-7CCA-6005-E94B-8D7A690D418E}"/>
              </a:ext>
            </a:extLst>
          </p:cNvPr>
          <p:cNvSpPr/>
          <p:nvPr/>
        </p:nvSpPr>
        <p:spPr>
          <a:xfrm>
            <a:off x="2600960" y="1879599"/>
            <a:ext cx="1869440" cy="878669"/>
          </a:xfrm>
          <a:prstGeom prst="wedgeEllipseCallout">
            <a:avLst>
              <a:gd name="adj1" fmla="val -70833"/>
              <a:gd name="adj2" fmla="val -413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 35 min</a:t>
            </a:r>
          </a:p>
        </p:txBody>
      </p:sp>
      <p:sp>
        <p:nvSpPr>
          <p:cNvPr id="8" name="Snakkeboble: oval 7">
            <a:extLst>
              <a:ext uri="{FF2B5EF4-FFF2-40B4-BE49-F238E27FC236}">
                <a16:creationId xmlns:a16="http://schemas.microsoft.com/office/drawing/2014/main" id="{361E09B8-8421-7279-A1EE-8D04554E5196}"/>
              </a:ext>
            </a:extLst>
          </p:cNvPr>
          <p:cNvSpPr/>
          <p:nvPr/>
        </p:nvSpPr>
        <p:spPr>
          <a:xfrm>
            <a:off x="2672080" y="3403428"/>
            <a:ext cx="1869440" cy="878669"/>
          </a:xfrm>
          <a:prstGeom prst="wedgeEllipseCallout">
            <a:avLst>
              <a:gd name="adj1" fmla="val -70833"/>
              <a:gd name="adj2" fmla="val -413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Ca.35 min</a:t>
            </a:r>
          </a:p>
        </p:txBody>
      </p:sp>
      <p:sp>
        <p:nvSpPr>
          <p:cNvPr id="9" name="Snakkeboble: oval 8">
            <a:extLst>
              <a:ext uri="{FF2B5EF4-FFF2-40B4-BE49-F238E27FC236}">
                <a16:creationId xmlns:a16="http://schemas.microsoft.com/office/drawing/2014/main" id="{9EE9995F-E28D-1B9F-D131-8FE145EA9958}"/>
              </a:ext>
            </a:extLst>
          </p:cNvPr>
          <p:cNvSpPr/>
          <p:nvPr/>
        </p:nvSpPr>
        <p:spPr>
          <a:xfrm>
            <a:off x="2672080" y="4912531"/>
            <a:ext cx="1869440" cy="878669"/>
          </a:xfrm>
          <a:prstGeom prst="wedgeEllipseCallout">
            <a:avLst>
              <a:gd name="adj1" fmla="val -70833"/>
              <a:gd name="adj2" fmla="val -413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Ca. 55 min</a:t>
            </a:r>
          </a:p>
        </p:txBody>
      </p:sp>
    </p:spTree>
    <p:extLst>
      <p:ext uri="{BB962C8B-B14F-4D97-AF65-F5344CB8AC3E}">
        <p14:creationId xmlns:p14="http://schemas.microsoft.com/office/powerpoint/2010/main" val="39474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12" dur="500"/>
                                        <p:tgtEl>
                                          <p:spTgt spid="3">
                                            <p:txEl>
                                              <p:pRg st="10" end="1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15" dur="500"/>
                                        <p:tgtEl>
                                          <p:spTgt spid="3">
                                            <p:txEl>
                                              <p:pRg st="11" end="1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18" dur="500"/>
                                        <p:tgtEl>
                                          <p:spTgt spid="3">
                                            <p:txEl>
                                              <p:pRg st="12" end="1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animEffect transition="in" filter="randombar(horizontal)">
                                      <p:cBhvr>
                                        <p:cTn id="21" dur="500"/>
                                        <p:tgtEl>
                                          <p:spTgt spid="3">
                                            <p:txEl>
                                              <p:pRg st="13" end="1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6" dur="500"/>
                                        <p:tgtEl>
                                          <p:spTgt spid="3">
                                            <p:txEl>
                                              <p:pRg st="5" end="5"/>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9" dur="500"/>
                                        <p:tgtEl>
                                          <p:spTgt spid="3">
                                            <p:txEl>
                                              <p:pRg st="6" end="6"/>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2" dur="500"/>
                                        <p:tgtEl>
                                          <p:spTgt spid="3">
                                            <p:txEl>
                                              <p:pRg st="7" end="7"/>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randombar(horizontal)">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40" dur="500"/>
                                        <p:tgtEl>
                                          <p:spTgt spid="3">
                                            <p:txEl>
                                              <p:pRg st="0" end="0"/>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43" dur="500"/>
                                        <p:tgtEl>
                                          <p:spTgt spid="3">
                                            <p:txEl>
                                              <p:pRg st="1" end="1"/>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46" dur="500"/>
                                        <p:tgtEl>
                                          <p:spTgt spid="3">
                                            <p:txEl>
                                              <p:pRg st="2" end="2"/>
                                            </p:txEl>
                                          </p:spTgt>
                                        </p:tgtEl>
                                      </p:cBhvr>
                                    </p:animEffect>
                                  </p:childTnLst>
                                </p:cTn>
                              </p:par>
                              <p:par>
                                <p:cTn id="47" presetID="14" presetClass="entr" presetSubtype="10" fill="hold"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9" dur="500"/>
                                        <p:tgtEl>
                                          <p:spTgt spid="3">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randombar(horizontal)">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randombar(horizontal)">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randombar(horizontal)">
                                      <p:cBhvr>
                                        <p:cTn id="64" dur="500"/>
                                        <p:tgtEl>
                                          <p:spTgt spid="8"/>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randombar(horizontal)">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A5DE792D-9ED6-4089-BBA3-8AA28BE1CE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6553" y="5359967"/>
            <a:ext cx="1805447" cy="1498033"/>
          </a:xfrm>
          <a:prstGeom prst="rect">
            <a:avLst/>
          </a:prstGeom>
          <a:ln>
            <a:noFill/>
          </a:ln>
          <a:effectLst>
            <a:softEdge rad="112500"/>
          </a:effectLst>
        </p:spPr>
      </p:pic>
      <p:sp>
        <p:nvSpPr>
          <p:cNvPr id="2" name="Tittel 1"/>
          <p:cNvSpPr>
            <a:spLocks noGrp="1"/>
          </p:cNvSpPr>
          <p:nvPr>
            <p:ph type="title"/>
          </p:nvPr>
        </p:nvSpPr>
        <p:spPr>
          <a:xfrm>
            <a:off x="1" y="17233"/>
            <a:ext cx="8936182" cy="1285069"/>
          </a:xfrm>
        </p:spPr>
        <p:txBody>
          <a:bodyPr>
            <a:normAutofit/>
          </a:bodyPr>
          <a:lstStyle/>
          <a:p>
            <a:pPr algn="ctr"/>
            <a:r>
              <a:rPr lang="nb-NO" sz="6600" b="1" dirty="0"/>
              <a:t>Planlegging av prosess</a:t>
            </a:r>
          </a:p>
        </p:txBody>
      </p:sp>
      <p:sp>
        <p:nvSpPr>
          <p:cNvPr id="3" name="Plassholder for innhold 2"/>
          <p:cNvSpPr>
            <a:spLocks noGrp="1"/>
          </p:cNvSpPr>
          <p:nvPr>
            <p:ph type="body" sz="quarter" idx="10"/>
          </p:nvPr>
        </p:nvSpPr>
        <p:spPr>
          <a:xfrm>
            <a:off x="422839" y="1404777"/>
            <a:ext cx="10977726" cy="5021424"/>
          </a:xfrm>
        </p:spPr>
        <p:txBody>
          <a:bodyPr>
            <a:normAutofit fontScale="32500" lnSpcReduction="20000"/>
          </a:bodyPr>
          <a:lstStyle/>
          <a:p>
            <a:pPr marL="0" indent="0">
              <a:lnSpc>
                <a:spcPct val="120000"/>
              </a:lnSpc>
              <a:buNone/>
            </a:pPr>
            <a:r>
              <a:rPr lang="nb-NO" sz="11200" b="1" dirty="0"/>
              <a:t>Ved planleggingsprosess, </a:t>
            </a:r>
            <a:r>
              <a:rPr lang="nb-NO" sz="11200" dirty="0"/>
              <a:t>tenk gjennom bl.a.:</a:t>
            </a:r>
          </a:p>
          <a:p>
            <a:pPr marL="0" indent="0">
              <a:lnSpc>
                <a:spcPct val="120000"/>
              </a:lnSpc>
              <a:buNone/>
            </a:pPr>
            <a:endParaRPr lang="nb-NO" sz="2500" dirty="0"/>
          </a:p>
          <a:p>
            <a:pPr marL="857250" indent="-857250">
              <a:lnSpc>
                <a:spcPct val="120000"/>
              </a:lnSpc>
              <a:buFont typeface="Wingdings" panose="05000000000000000000" pitchFamily="2" charset="2"/>
              <a:buChar char="Ø"/>
            </a:pPr>
            <a:r>
              <a:rPr lang="nb-NO" sz="5600" dirty="0"/>
              <a:t>Hvordan vil dere jobbe for å sikre god </a:t>
            </a:r>
            <a:r>
              <a:rPr lang="nb-NO" sz="5600" b="1" i="1" dirty="0">
                <a:solidFill>
                  <a:srgbClr val="00B050"/>
                </a:solidFill>
              </a:rPr>
              <a:t>informasjonsflyt</a:t>
            </a:r>
            <a:r>
              <a:rPr lang="nb-NO" sz="5600" dirty="0"/>
              <a:t> gjennom prosess før, under og etter? </a:t>
            </a:r>
          </a:p>
          <a:p>
            <a:pPr lvl="2">
              <a:buFont typeface="Wingdings" panose="05000000000000000000" pitchFamily="2" charset="2"/>
              <a:buChar char="Ø"/>
            </a:pPr>
            <a:r>
              <a:rPr lang="nb-NO" sz="5600" dirty="0"/>
              <a:t>Eks. hvem svarer ift. hvem – tydelig kommunisert ut</a:t>
            </a:r>
          </a:p>
          <a:p>
            <a:pPr marL="857250" indent="-857250">
              <a:lnSpc>
                <a:spcPct val="120000"/>
              </a:lnSpc>
              <a:buFont typeface="Wingdings" panose="05000000000000000000" pitchFamily="2" charset="2"/>
              <a:buChar char="Ø"/>
            </a:pPr>
            <a:r>
              <a:rPr lang="nb-NO" sz="5600" dirty="0"/>
              <a:t>Hvordan vil dere jobbe for å </a:t>
            </a:r>
            <a:r>
              <a:rPr lang="nb-NO" sz="5600" b="1" i="1" dirty="0">
                <a:solidFill>
                  <a:srgbClr val="00B050"/>
                </a:solidFill>
              </a:rPr>
              <a:t>forankre</a:t>
            </a:r>
            <a:r>
              <a:rPr lang="nb-NO" sz="5600" dirty="0"/>
              <a:t> undersøkelsen?</a:t>
            </a:r>
          </a:p>
          <a:p>
            <a:pPr marL="857250" indent="-857250">
              <a:lnSpc>
                <a:spcPct val="120000"/>
              </a:lnSpc>
              <a:buFont typeface="Wingdings" panose="05000000000000000000" pitchFamily="2" charset="2"/>
              <a:buChar char="Ø"/>
            </a:pPr>
            <a:r>
              <a:rPr lang="nb-NO" sz="5600" dirty="0"/>
              <a:t>Hvordan vil dere jobbe for å sikre </a:t>
            </a:r>
            <a:r>
              <a:rPr lang="nb-NO" sz="5600" b="1" i="1" dirty="0">
                <a:solidFill>
                  <a:srgbClr val="00B050"/>
                </a:solidFill>
              </a:rPr>
              <a:t>felles forståelse for intensjon og bruk </a:t>
            </a:r>
            <a:r>
              <a:rPr lang="nb-NO" sz="5600" dirty="0"/>
              <a:t>av undersøkelsen?</a:t>
            </a:r>
          </a:p>
          <a:p>
            <a:pPr marL="857250" indent="-857250">
              <a:lnSpc>
                <a:spcPct val="120000"/>
              </a:lnSpc>
              <a:buFont typeface="Wingdings" panose="05000000000000000000" pitchFamily="2" charset="2"/>
              <a:buChar char="Ø"/>
            </a:pPr>
            <a:r>
              <a:rPr lang="nb-NO" sz="5600" dirty="0"/>
              <a:t>Hvordan vil dere jobbe for å mobilisere til </a:t>
            </a:r>
            <a:r>
              <a:rPr lang="nb-NO" sz="5600" b="1" i="1" dirty="0">
                <a:solidFill>
                  <a:srgbClr val="00B050"/>
                </a:solidFill>
              </a:rPr>
              <a:t>deltakelse</a:t>
            </a:r>
            <a:r>
              <a:rPr lang="nb-NO" sz="5600" dirty="0"/>
              <a:t> blant deres medarbeidere?</a:t>
            </a:r>
          </a:p>
          <a:p>
            <a:pPr marL="857250" indent="-857250">
              <a:lnSpc>
                <a:spcPct val="120000"/>
              </a:lnSpc>
              <a:buFont typeface="Wingdings" panose="05000000000000000000" pitchFamily="2" charset="2"/>
              <a:buChar char="Ø"/>
            </a:pPr>
            <a:r>
              <a:rPr lang="nb-NO" sz="5600" dirty="0"/>
              <a:t>Hvordan vil dere jobbe for å sikre god </a:t>
            </a:r>
            <a:r>
              <a:rPr lang="nb-NO" sz="5600" b="1" i="1" dirty="0">
                <a:solidFill>
                  <a:srgbClr val="00B050"/>
                </a:solidFill>
              </a:rPr>
              <a:t>oppfølging</a:t>
            </a:r>
            <a:r>
              <a:rPr lang="nb-NO" sz="5600" dirty="0"/>
              <a:t> av undersøkelsen?</a:t>
            </a:r>
          </a:p>
          <a:p>
            <a:pPr marL="857250" indent="-857250">
              <a:lnSpc>
                <a:spcPct val="120000"/>
              </a:lnSpc>
              <a:buFont typeface="Wingdings" panose="05000000000000000000" pitchFamily="2" charset="2"/>
              <a:buChar char="Ø"/>
            </a:pPr>
            <a:r>
              <a:rPr lang="nb-NO" sz="5600" dirty="0"/>
              <a:t>Hvordan vil dere jobbe for å sikre </a:t>
            </a:r>
            <a:r>
              <a:rPr lang="nb-NO" sz="5600" b="1" i="1" dirty="0">
                <a:solidFill>
                  <a:srgbClr val="00B050"/>
                </a:solidFill>
              </a:rPr>
              <a:t>ansvarliggjøring og gjensidige forventninger </a:t>
            </a:r>
            <a:r>
              <a:rPr lang="nb-NO" sz="5600" dirty="0"/>
              <a:t>ift. de ulike parters roller i undersøkelsen (</a:t>
            </a:r>
            <a:r>
              <a:rPr lang="nb-NO" sz="5600" dirty="0" err="1"/>
              <a:t>før-under-etter</a:t>
            </a:r>
            <a:r>
              <a:rPr lang="nb-NO" sz="5600" dirty="0"/>
              <a:t>)?</a:t>
            </a:r>
          </a:p>
          <a:p>
            <a:pPr marL="0" indent="0">
              <a:buNone/>
            </a:pPr>
            <a:endParaRPr lang="nb-NO" dirty="0">
              <a:solidFill>
                <a:srgbClr val="FF0000"/>
              </a:solidFill>
            </a:endParaRPr>
          </a:p>
        </p:txBody>
      </p:sp>
      <p:sp>
        <p:nvSpPr>
          <p:cNvPr id="5" name="Tankeboble: sky 4">
            <a:extLst>
              <a:ext uri="{FF2B5EF4-FFF2-40B4-BE49-F238E27FC236}">
                <a16:creationId xmlns:a16="http://schemas.microsoft.com/office/drawing/2014/main" id="{F5139414-17E3-0470-1A21-6DA0545DDEFE}"/>
              </a:ext>
            </a:extLst>
          </p:cNvPr>
          <p:cNvSpPr/>
          <p:nvPr/>
        </p:nvSpPr>
        <p:spPr>
          <a:xfrm>
            <a:off x="1775637" y="5582194"/>
            <a:ext cx="8272130" cy="1087782"/>
          </a:xfrm>
          <a:prstGeom prst="cloudCallout">
            <a:avLst>
              <a:gd name="adj1" fmla="val 60638"/>
              <a:gd name="adj2" fmla="val -3949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a:t>Sett datoer i kalender - tidlig!</a:t>
            </a:r>
          </a:p>
        </p:txBody>
      </p:sp>
      <p:sp>
        <p:nvSpPr>
          <p:cNvPr id="7" name="Thought Bubble: Cloud 6">
            <a:extLst>
              <a:ext uri="{FF2B5EF4-FFF2-40B4-BE49-F238E27FC236}">
                <a16:creationId xmlns:a16="http://schemas.microsoft.com/office/drawing/2014/main" id="{7D4EDB53-A095-2E88-5CB7-2D9B9B8D7DF6}"/>
              </a:ext>
            </a:extLst>
          </p:cNvPr>
          <p:cNvSpPr/>
          <p:nvPr/>
        </p:nvSpPr>
        <p:spPr>
          <a:xfrm>
            <a:off x="10237959" y="290945"/>
            <a:ext cx="1954040" cy="4433881"/>
          </a:xfrm>
          <a:prstGeom prst="cloudCallout">
            <a:avLst>
              <a:gd name="adj1" fmla="val 8237"/>
              <a:gd name="adj2" fmla="val 6402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nb-NO" dirty="0"/>
              <a:t>Hvordan kan lage gode prosesser, selv om ikke alle jobber daglig med sin leder?</a:t>
            </a:r>
            <a:endParaRPr lang="en-GB" dirty="0"/>
          </a:p>
        </p:txBody>
      </p:sp>
    </p:spTree>
    <p:extLst>
      <p:ext uri="{BB962C8B-B14F-4D97-AF65-F5344CB8AC3E}">
        <p14:creationId xmlns:p14="http://schemas.microsoft.com/office/powerpoint/2010/main" val="41112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31193" y="-2493"/>
            <a:ext cx="9966651" cy="1285069"/>
          </a:xfrm>
        </p:spPr>
        <p:txBody>
          <a:bodyPr>
            <a:normAutofit/>
          </a:bodyPr>
          <a:lstStyle/>
          <a:p>
            <a:r>
              <a:rPr lang="nb-NO" sz="6000" b="1" dirty="0"/>
              <a:t>Til refleksjon...</a:t>
            </a:r>
            <a:endParaRPr lang="nb-NO" sz="4800" b="1" i="1" dirty="0">
              <a:solidFill>
                <a:srgbClr val="FF0000"/>
              </a:solidFill>
            </a:endParaRPr>
          </a:p>
        </p:txBody>
      </p:sp>
      <p:sp>
        <p:nvSpPr>
          <p:cNvPr id="3" name="Plassholder for innhold 2"/>
          <p:cNvSpPr>
            <a:spLocks noGrp="1"/>
          </p:cNvSpPr>
          <p:nvPr>
            <p:ph type="body" sz="quarter" idx="10"/>
          </p:nvPr>
        </p:nvSpPr>
        <p:spPr>
          <a:xfrm>
            <a:off x="1103598" y="1333375"/>
            <a:ext cx="10672766" cy="3917498"/>
          </a:xfrm>
        </p:spPr>
        <p:txBody>
          <a:bodyPr>
            <a:normAutofit fontScale="92500" lnSpcReduction="20000"/>
          </a:bodyPr>
          <a:lstStyle/>
          <a:p>
            <a:r>
              <a:rPr lang="nb-NO" b="1" i="1" dirty="0">
                <a:solidFill>
                  <a:srgbClr val="00B050"/>
                </a:solidFill>
              </a:rPr>
              <a:t>Hvorfor</a:t>
            </a:r>
            <a:r>
              <a:rPr lang="nb-NO" b="1" i="1" dirty="0"/>
              <a:t> </a:t>
            </a:r>
            <a:r>
              <a:rPr lang="nb-NO" dirty="0"/>
              <a:t>er det viktig for deg at medarbeiderne svarer på 10-FAKTOR undersøkelsen? </a:t>
            </a:r>
          </a:p>
          <a:p>
            <a:pPr marL="0" indent="0">
              <a:buNone/>
            </a:pPr>
            <a:endParaRPr lang="nb-NO" dirty="0"/>
          </a:p>
          <a:p>
            <a:r>
              <a:rPr lang="nb-NO" b="1" i="1" dirty="0">
                <a:solidFill>
                  <a:srgbClr val="0070C0"/>
                </a:solidFill>
              </a:rPr>
              <a:t>Hvis du var medarbeider </a:t>
            </a:r>
            <a:r>
              <a:rPr lang="nb-NO" dirty="0"/>
              <a:t>(som ikke har deltatt på denne samlingen) som skulle svare på undersøkelsen;</a:t>
            </a:r>
          </a:p>
          <a:p>
            <a:pPr lvl="1">
              <a:lnSpc>
                <a:spcPct val="100000"/>
              </a:lnSpc>
            </a:pPr>
            <a:r>
              <a:rPr lang="nb-NO" dirty="0"/>
              <a:t>hva tror du at du ville hatt behov for å vite i forkant?</a:t>
            </a:r>
          </a:p>
          <a:p>
            <a:pPr lvl="1">
              <a:lnSpc>
                <a:spcPct val="100000"/>
              </a:lnSpc>
            </a:pPr>
            <a:r>
              <a:rPr lang="nb-NO" dirty="0"/>
              <a:t>hva ville påvirket at du svarte og viste engasjement for 10-FAKTOR?</a:t>
            </a:r>
          </a:p>
          <a:p>
            <a:pPr lvl="1">
              <a:lnSpc>
                <a:spcPct val="100000"/>
              </a:lnSpc>
            </a:pPr>
            <a:endParaRPr lang="nb-NO" dirty="0"/>
          </a:p>
          <a:p>
            <a:pPr indent="-228600"/>
            <a:r>
              <a:rPr lang="nb-NO" b="1" i="1" dirty="0">
                <a:solidFill>
                  <a:srgbClr val="FF0000"/>
                </a:solidFill>
              </a:rPr>
              <a:t>Hvordan skal du i din rolle </a:t>
            </a:r>
            <a:r>
              <a:rPr lang="nb-NO" dirty="0"/>
              <a:t>jobbe for å sikre gode 10-FAKTOR prosesser (forberede, gjennomføre, analysere og FØLGE OPP?</a:t>
            </a:r>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0025" y="5075389"/>
            <a:ext cx="2458142" cy="1782611"/>
          </a:xfrm>
          <a:prstGeom prst="rect">
            <a:avLst/>
          </a:prstGeom>
        </p:spPr>
      </p:pic>
      <p:sp>
        <p:nvSpPr>
          <p:cNvPr id="4" name="Thought Bubble: Cloud 3">
            <a:extLst>
              <a:ext uri="{FF2B5EF4-FFF2-40B4-BE49-F238E27FC236}">
                <a16:creationId xmlns:a16="http://schemas.microsoft.com/office/drawing/2014/main" id="{631C5835-3AE8-DF7A-9DCB-DBEBDB11A937}"/>
              </a:ext>
            </a:extLst>
          </p:cNvPr>
          <p:cNvSpPr/>
          <p:nvPr/>
        </p:nvSpPr>
        <p:spPr>
          <a:xfrm>
            <a:off x="2175165" y="5376173"/>
            <a:ext cx="6415615" cy="1181041"/>
          </a:xfrm>
          <a:prstGeom prst="cloudCallout">
            <a:avLst>
              <a:gd name="adj1" fmla="val 65078"/>
              <a:gd name="adj2" fmla="val -10762"/>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nb-NO" sz="1600" i="1" dirty="0">
                <a:solidFill>
                  <a:schemeClr val="accent6">
                    <a:lumMod val="50000"/>
                  </a:schemeClr>
                </a:solidFill>
              </a:rPr>
              <a:t>10 minutter: </a:t>
            </a:r>
            <a:r>
              <a:rPr lang="nb-NO" sz="1600" dirty="0">
                <a:solidFill>
                  <a:schemeClr val="accent6">
                    <a:lumMod val="50000"/>
                  </a:schemeClr>
                </a:solidFill>
              </a:rPr>
              <a:t>Del refleksjoner i </a:t>
            </a:r>
            <a:r>
              <a:rPr lang="nb-NO" sz="1600" dirty="0" err="1">
                <a:solidFill>
                  <a:schemeClr val="accent6">
                    <a:lumMod val="50000"/>
                  </a:schemeClr>
                </a:solidFill>
              </a:rPr>
              <a:t>breakoutrooms</a:t>
            </a:r>
            <a:r>
              <a:rPr lang="nb-NO" sz="1600" dirty="0">
                <a:solidFill>
                  <a:schemeClr val="accent6">
                    <a:lumMod val="50000"/>
                  </a:schemeClr>
                </a:solidFill>
              </a:rPr>
              <a:t>.</a:t>
            </a:r>
            <a:endParaRPr lang="en-GB" sz="1600" dirty="0">
              <a:solidFill>
                <a:schemeClr val="accent6">
                  <a:lumMod val="50000"/>
                </a:schemeClr>
              </a:solidFill>
            </a:endParaRPr>
          </a:p>
        </p:txBody>
      </p:sp>
    </p:spTree>
    <p:extLst>
      <p:ext uri="{BB962C8B-B14F-4D97-AF65-F5344CB8AC3E}">
        <p14:creationId xmlns:p14="http://schemas.microsoft.com/office/powerpoint/2010/main" val="302558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9867835-21E4-493E-BA52-816FDA7937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0455964" y="5115055"/>
            <a:ext cx="1736033" cy="173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tel 1">
            <a:extLst>
              <a:ext uri="{FF2B5EF4-FFF2-40B4-BE49-F238E27FC236}">
                <a16:creationId xmlns:a16="http://schemas.microsoft.com/office/drawing/2014/main" id="{9A03EE8C-06A8-444B-AEF4-8E4DF65B06B2}"/>
              </a:ext>
            </a:extLst>
          </p:cNvPr>
          <p:cNvSpPr>
            <a:spLocks noGrp="1"/>
          </p:cNvSpPr>
          <p:nvPr>
            <p:ph type="title"/>
          </p:nvPr>
        </p:nvSpPr>
        <p:spPr/>
        <p:txBody>
          <a:bodyPr>
            <a:normAutofit/>
          </a:bodyPr>
          <a:lstStyle/>
          <a:p>
            <a:r>
              <a:rPr lang="nb-NO" sz="6000" b="1" dirty="0"/>
              <a:t>Oppsummert - forberedelse</a:t>
            </a:r>
          </a:p>
        </p:txBody>
      </p:sp>
      <p:sp>
        <p:nvSpPr>
          <p:cNvPr id="3" name="Plassholder for innhold 2">
            <a:extLst>
              <a:ext uri="{FF2B5EF4-FFF2-40B4-BE49-F238E27FC236}">
                <a16:creationId xmlns:a16="http://schemas.microsoft.com/office/drawing/2014/main" id="{5991BBB1-D7CF-4284-95CB-36B6F7F8592E}"/>
              </a:ext>
            </a:extLst>
          </p:cNvPr>
          <p:cNvSpPr>
            <a:spLocks noGrp="1"/>
          </p:cNvSpPr>
          <p:nvPr>
            <p:ph type="body" sz="quarter" idx="10"/>
          </p:nvPr>
        </p:nvSpPr>
        <p:spPr>
          <a:xfrm>
            <a:off x="1214438" y="1742945"/>
            <a:ext cx="10698162" cy="3816350"/>
          </a:xfrm>
        </p:spPr>
        <p:txBody>
          <a:bodyPr>
            <a:normAutofit/>
          </a:bodyPr>
          <a:lstStyle/>
          <a:p>
            <a:endParaRPr lang="nb-NO" dirty="0"/>
          </a:p>
          <a:p>
            <a:r>
              <a:rPr lang="nb-NO" sz="3000" b="1" dirty="0"/>
              <a:t>Hvorfor </a:t>
            </a:r>
            <a:r>
              <a:rPr lang="nb-NO" sz="3000" dirty="0"/>
              <a:t>gjør vi dette? </a:t>
            </a:r>
            <a:r>
              <a:rPr lang="nb-NO" sz="3000" i="1" dirty="0">
                <a:solidFill>
                  <a:srgbClr val="00B050"/>
                </a:solidFill>
              </a:rPr>
              <a:t>#gimening </a:t>
            </a:r>
            <a:r>
              <a:rPr lang="nb-NO" sz="1700" i="1" dirty="0">
                <a:solidFill>
                  <a:srgbClr val="00B050"/>
                </a:solidFill>
              </a:rPr>
              <a:t>(mestringsorientert ledelse)</a:t>
            </a:r>
          </a:p>
          <a:p>
            <a:pPr marL="0" indent="0">
              <a:buNone/>
            </a:pPr>
            <a:endParaRPr lang="nb-NO" sz="3000" dirty="0"/>
          </a:p>
          <a:p>
            <a:r>
              <a:rPr lang="nb-NO" sz="3000" b="1" dirty="0"/>
              <a:t>Hva</a:t>
            </a:r>
            <a:r>
              <a:rPr lang="nb-NO" sz="3000" dirty="0"/>
              <a:t> er min rolle for at vi lykkes? </a:t>
            </a:r>
            <a:r>
              <a:rPr lang="nb-NO" sz="3000" i="1" dirty="0">
                <a:solidFill>
                  <a:srgbClr val="00B050"/>
                </a:solidFill>
              </a:rPr>
              <a:t>#rolleklarhet </a:t>
            </a:r>
            <a:r>
              <a:rPr lang="nb-NO" sz="1800" i="1" dirty="0">
                <a:solidFill>
                  <a:srgbClr val="00B050"/>
                </a:solidFill>
              </a:rPr>
              <a:t>(mestringsorientert ledelse)</a:t>
            </a:r>
          </a:p>
          <a:p>
            <a:pPr marL="0" indent="0">
              <a:buNone/>
            </a:pPr>
            <a:endParaRPr lang="nb-NO" sz="3000" dirty="0"/>
          </a:p>
          <a:p>
            <a:r>
              <a:rPr lang="nb-NO" sz="3000" b="1" dirty="0"/>
              <a:t>Hvordan</a:t>
            </a:r>
            <a:r>
              <a:rPr lang="nb-NO" sz="3000" dirty="0"/>
              <a:t> kommer det til å skje? </a:t>
            </a:r>
            <a:r>
              <a:rPr lang="nb-NO" sz="3000" i="1" dirty="0">
                <a:solidFill>
                  <a:srgbClr val="00B050"/>
                </a:solidFill>
              </a:rPr>
              <a:t>#forutsigbarhet </a:t>
            </a:r>
            <a:r>
              <a:rPr lang="nb-NO" sz="1700" i="1" dirty="0">
                <a:solidFill>
                  <a:srgbClr val="00B050"/>
                </a:solidFill>
              </a:rPr>
              <a:t>(mestringsorientert ledelse)</a:t>
            </a:r>
          </a:p>
          <a:p>
            <a:endParaRPr lang="nb-NO" sz="2800" i="1" dirty="0">
              <a:solidFill>
                <a:srgbClr val="FF6600"/>
              </a:solidFill>
            </a:endParaRPr>
          </a:p>
        </p:txBody>
      </p:sp>
    </p:spTree>
    <p:extLst>
      <p:ext uri="{BB962C8B-B14F-4D97-AF65-F5344CB8AC3E}">
        <p14:creationId xmlns:p14="http://schemas.microsoft.com/office/powerpoint/2010/main" val="3624134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EC29585-2A15-4AA6-B66B-FE66A2E2F78A}"/>
              </a:ext>
            </a:extLst>
          </p:cNvPr>
          <p:cNvSpPr>
            <a:spLocks noGrp="1"/>
          </p:cNvSpPr>
          <p:nvPr>
            <p:ph type="title"/>
          </p:nvPr>
        </p:nvSpPr>
        <p:spPr/>
        <p:txBody>
          <a:bodyPr>
            <a:noAutofit/>
          </a:bodyPr>
          <a:lstStyle/>
          <a:p>
            <a:pPr algn="ctr"/>
            <a:r>
              <a:rPr lang="nb-NO" sz="5400" b="1" dirty="0"/>
              <a:t>Vil du vite mer om 10-FAKTOR?</a:t>
            </a:r>
            <a:r>
              <a:rPr lang="nb-NO" sz="4800" b="1" dirty="0"/>
              <a:t>  </a:t>
            </a:r>
            <a:br>
              <a:rPr lang="nb-NO" b="1" dirty="0"/>
            </a:br>
            <a:r>
              <a:rPr lang="nb-NO" sz="3200" b="1" dirty="0"/>
              <a:t>Sjekk her: </a:t>
            </a:r>
            <a:r>
              <a:rPr lang="nb-NO" sz="2800" b="1" dirty="0">
                <a:hlinkClick r:id="rId2"/>
              </a:rPr>
              <a:t>www.10faktor.no</a:t>
            </a:r>
            <a:br>
              <a:rPr lang="nb-NO" b="1" dirty="0"/>
            </a:br>
            <a:endParaRPr lang="nb-NO" b="1" dirty="0"/>
          </a:p>
        </p:txBody>
      </p:sp>
      <p:pic>
        <p:nvPicPr>
          <p:cNvPr id="3" name="Bilde 2">
            <a:extLst>
              <a:ext uri="{FF2B5EF4-FFF2-40B4-BE49-F238E27FC236}">
                <a16:creationId xmlns:a16="http://schemas.microsoft.com/office/drawing/2014/main" id="{8B32CD07-D673-48D2-B620-EB7A84B81DDE}"/>
              </a:ext>
            </a:extLst>
          </p:cNvPr>
          <p:cNvPicPr>
            <a:picLocks noChangeAspect="1"/>
          </p:cNvPicPr>
          <p:nvPr/>
        </p:nvPicPr>
        <p:blipFill>
          <a:blip r:embed="rId3"/>
          <a:stretch>
            <a:fillRect/>
          </a:stretch>
        </p:blipFill>
        <p:spPr>
          <a:xfrm>
            <a:off x="1112674" y="1834837"/>
            <a:ext cx="10784885" cy="4365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217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051283E-31EA-45C1-810F-DC5ED29FCCA7}"/>
              </a:ext>
            </a:extLst>
          </p:cNvPr>
          <p:cNvSpPr>
            <a:spLocks noGrp="1"/>
          </p:cNvSpPr>
          <p:nvPr>
            <p:ph type="title"/>
          </p:nvPr>
        </p:nvSpPr>
        <p:spPr>
          <a:xfrm>
            <a:off x="794694" y="271865"/>
            <a:ext cx="9966651" cy="1285069"/>
          </a:xfrm>
        </p:spPr>
        <p:txBody>
          <a:bodyPr>
            <a:normAutofit/>
          </a:bodyPr>
          <a:lstStyle/>
          <a:p>
            <a:r>
              <a:rPr lang="nb-NO" sz="5400" dirty="0"/>
              <a:t>Kjøpe boka?</a:t>
            </a:r>
          </a:p>
        </p:txBody>
      </p:sp>
      <p:sp>
        <p:nvSpPr>
          <p:cNvPr id="3" name="Plassholder for tekst 2">
            <a:extLst>
              <a:ext uri="{FF2B5EF4-FFF2-40B4-BE49-F238E27FC236}">
                <a16:creationId xmlns:a16="http://schemas.microsoft.com/office/drawing/2014/main" id="{E112DE9D-2028-4252-BE9A-6B40BDB870F5}"/>
              </a:ext>
            </a:extLst>
          </p:cNvPr>
          <p:cNvSpPr>
            <a:spLocks noGrp="1"/>
          </p:cNvSpPr>
          <p:nvPr>
            <p:ph type="body" sz="quarter" idx="10"/>
          </p:nvPr>
        </p:nvSpPr>
        <p:spPr>
          <a:xfrm>
            <a:off x="891384" y="1587420"/>
            <a:ext cx="6250673" cy="3816350"/>
          </a:xfrm>
          <a:ln w="38100"/>
          <a:effectLst>
            <a:outerShdw blurRad="50800" dist="38100" dir="5400000" algn="t"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a:normAutofit/>
          </a:bodyPr>
          <a:lstStyle/>
          <a:p>
            <a:r>
              <a:rPr lang="nb-NO" dirty="0">
                <a:effectLst/>
                <a:latin typeface="Calibri" panose="020F0502020204030204" pitchFamily="34" charset="0"/>
                <a:ea typeface="Calibri" panose="020F0502020204030204" pitchFamily="34" charset="0"/>
              </a:rPr>
              <a:t> </a:t>
            </a:r>
          </a:p>
          <a:p>
            <a:endParaRPr lang="nb-NO" dirty="0"/>
          </a:p>
        </p:txBody>
      </p:sp>
      <p:pic>
        <p:nvPicPr>
          <p:cNvPr id="6" name="Bilde 5">
            <a:extLst>
              <a:ext uri="{FF2B5EF4-FFF2-40B4-BE49-F238E27FC236}">
                <a16:creationId xmlns:a16="http://schemas.microsoft.com/office/drawing/2014/main" id="{2AB93407-C826-4223-A74E-6ABDD95E4AAB}"/>
              </a:ext>
            </a:extLst>
          </p:cNvPr>
          <p:cNvPicPr>
            <a:picLocks noChangeAspect="1"/>
          </p:cNvPicPr>
          <p:nvPr/>
        </p:nvPicPr>
        <p:blipFill>
          <a:blip r:embed="rId3"/>
          <a:stretch>
            <a:fillRect/>
          </a:stretch>
        </p:blipFill>
        <p:spPr>
          <a:xfrm>
            <a:off x="10335894" y="4229100"/>
            <a:ext cx="1847850" cy="2628900"/>
          </a:xfrm>
          <a:prstGeom prst="rect">
            <a:avLst/>
          </a:prstGeom>
        </p:spPr>
      </p:pic>
      <p:pic>
        <p:nvPicPr>
          <p:cNvPr id="8" name="Bilde 7" descr="Et bilde som inneholder tre, utendørs, person&#10;&#10;Automatisk generert beskrivelse">
            <a:extLst>
              <a:ext uri="{FF2B5EF4-FFF2-40B4-BE49-F238E27FC236}">
                <a16:creationId xmlns:a16="http://schemas.microsoft.com/office/drawing/2014/main" id="{DD9BE15E-0D2F-4A71-86D1-46D8A5C4E0EA}"/>
              </a:ext>
            </a:extLst>
          </p:cNvPr>
          <p:cNvPicPr>
            <a:picLocks noChangeAspect="1"/>
          </p:cNvPicPr>
          <p:nvPr/>
        </p:nvPicPr>
        <p:blipFill>
          <a:blip r:embed="rId4"/>
          <a:stretch>
            <a:fillRect/>
          </a:stretch>
        </p:blipFill>
        <p:spPr>
          <a:xfrm>
            <a:off x="7389992" y="1692910"/>
            <a:ext cx="2496658" cy="3816350"/>
          </a:xfrm>
          <a:prstGeom prst="rect">
            <a:avLst/>
          </a:prstGeom>
        </p:spPr>
      </p:pic>
      <p:sp>
        <p:nvSpPr>
          <p:cNvPr id="9" name="Rectangle 1">
            <a:extLst>
              <a:ext uri="{FF2B5EF4-FFF2-40B4-BE49-F238E27FC236}">
                <a16:creationId xmlns:a16="http://schemas.microsoft.com/office/drawing/2014/main" id="{91F45918-DBBA-4B90-8E6C-D5CA50DBFF17}"/>
              </a:ext>
            </a:extLst>
          </p:cNvPr>
          <p:cNvSpPr>
            <a:spLocks noChangeArrowheads="1"/>
          </p:cNvSpPr>
          <p:nvPr/>
        </p:nvSpPr>
        <p:spPr bwMode="auto">
          <a:xfrm>
            <a:off x="932180" y="5157549"/>
            <a:ext cx="49753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hlinkClick r:id="rId5"/>
              </a:rPr>
              <a:t>https://www.kf.no/faglitteratur/personal/10-faktor2/</a:t>
            </a:r>
            <a:endParaRPr kumimoji="0" lang="nb-NO" altLang="nb-NO" sz="1800" b="0" i="0" u="none" strike="noStrike" cap="none" normalizeH="0" baseline="0" dirty="0">
              <a:ln>
                <a:noFill/>
              </a:ln>
              <a:solidFill>
                <a:schemeClr val="tx1"/>
              </a:solidFill>
              <a:effectLst/>
              <a:latin typeface="Arial" panose="020B0604020202020204" pitchFamily="34" charset="0"/>
            </a:endParaRPr>
          </a:p>
        </p:txBody>
      </p:sp>
      <p:pic>
        <p:nvPicPr>
          <p:cNvPr id="5" name="Bilde 4" descr="Et bilde som inneholder tekst&#10;&#10;Automatisk generert beskrivelse">
            <a:extLst>
              <a:ext uri="{FF2B5EF4-FFF2-40B4-BE49-F238E27FC236}">
                <a16:creationId xmlns:a16="http://schemas.microsoft.com/office/drawing/2014/main" id="{DC227EF8-C975-C4DC-874E-22F8863C9ECA}"/>
              </a:ext>
            </a:extLst>
          </p:cNvPr>
          <p:cNvPicPr>
            <a:picLocks noChangeAspect="1"/>
          </p:cNvPicPr>
          <p:nvPr/>
        </p:nvPicPr>
        <p:blipFill rotWithShape="1">
          <a:blip r:embed="rId6"/>
          <a:srcRect l="12105" r="4562"/>
          <a:stretch/>
        </p:blipFill>
        <p:spPr>
          <a:xfrm rot="5400000">
            <a:off x="3941604" y="2292135"/>
            <a:ext cx="3694369" cy="2495919"/>
          </a:xfrm>
          <a:prstGeom prst="rect">
            <a:avLst/>
          </a:prstGeom>
        </p:spPr>
      </p:pic>
      <p:sp>
        <p:nvSpPr>
          <p:cNvPr id="4" name="TekstSylinder 3">
            <a:extLst>
              <a:ext uri="{FF2B5EF4-FFF2-40B4-BE49-F238E27FC236}">
                <a16:creationId xmlns:a16="http://schemas.microsoft.com/office/drawing/2014/main" id="{FCD06D58-01B7-A167-8785-B6DF23512BBF}"/>
              </a:ext>
            </a:extLst>
          </p:cNvPr>
          <p:cNvSpPr txBox="1"/>
          <p:nvPr/>
        </p:nvSpPr>
        <p:spPr>
          <a:xfrm>
            <a:off x="1068405" y="1785768"/>
            <a:ext cx="3326319" cy="2954655"/>
          </a:xfrm>
          <a:prstGeom prst="rect">
            <a:avLst/>
          </a:prstGeom>
          <a:noFill/>
        </p:spPr>
        <p:txBody>
          <a:bodyPr wrap="square" rtlCol="0">
            <a:spAutoFit/>
          </a:bodyPr>
          <a:lstStyle/>
          <a:p>
            <a:r>
              <a:rPr lang="nb-NO" sz="2800" dirty="0">
                <a:effectLst/>
                <a:latin typeface="Arial" panose="020B0604020202020204" pitchFamily="34" charset="0"/>
                <a:ea typeface="Calibri" panose="020F0502020204030204" pitchFamily="34" charset="0"/>
              </a:rPr>
              <a:t>Hvis dere ønsker å kjøpe flere bøker, send en epost til </a:t>
            </a:r>
            <a:r>
              <a:rPr lang="nb-NO" sz="2800" u="sng" dirty="0">
                <a:solidFill>
                  <a:srgbClr val="0563C1"/>
                </a:solidFill>
                <a:effectLst/>
                <a:latin typeface="Arial" panose="020B0604020202020204" pitchFamily="34" charset="0"/>
                <a:ea typeface="Calibri" panose="020F0502020204030204" pitchFamily="34" charset="0"/>
                <a:hlinkClick r:id="rId7"/>
              </a:rPr>
              <a:t>bestilling@kf.no</a:t>
            </a:r>
            <a:r>
              <a:rPr lang="nb-NO" sz="2800" dirty="0">
                <a:effectLst/>
                <a:latin typeface="Arial" panose="020B0604020202020204" pitchFamily="34" charset="0"/>
                <a:ea typeface="Calibri" panose="020F0502020204030204" pitchFamily="34" charset="0"/>
              </a:rPr>
              <a:t> og be om kvantumsrabatt.</a:t>
            </a:r>
            <a:endParaRPr lang="nb-NO" sz="2800" dirty="0">
              <a:effectLst/>
              <a:latin typeface="Calibri" panose="020F0502020204030204" pitchFamily="34" charset="0"/>
              <a:ea typeface="Calibri" panose="020F0502020204030204" pitchFamily="34" charset="0"/>
            </a:endParaRPr>
          </a:p>
          <a:p>
            <a:endParaRPr lang="nb-NO" dirty="0"/>
          </a:p>
        </p:txBody>
      </p:sp>
    </p:spTree>
    <p:extLst>
      <p:ext uri="{BB962C8B-B14F-4D97-AF65-F5344CB8AC3E}">
        <p14:creationId xmlns:p14="http://schemas.microsoft.com/office/powerpoint/2010/main" val="4259702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3CEF59-9AA9-064A-D9A8-17D750C16A00}"/>
              </a:ext>
            </a:extLst>
          </p:cNvPr>
          <p:cNvSpPr>
            <a:spLocks noGrp="1"/>
          </p:cNvSpPr>
          <p:nvPr>
            <p:ph type="title"/>
          </p:nvPr>
        </p:nvSpPr>
        <p:spPr/>
        <p:txBody>
          <a:bodyPr/>
          <a:lstStyle/>
          <a:p>
            <a:r>
              <a:rPr lang="nb-NO" dirty="0"/>
              <a:t>Refleksjon, evaluering og neste steg</a:t>
            </a:r>
          </a:p>
        </p:txBody>
      </p:sp>
      <p:sp>
        <p:nvSpPr>
          <p:cNvPr id="3" name="Plassholder for tekst 2">
            <a:extLst>
              <a:ext uri="{FF2B5EF4-FFF2-40B4-BE49-F238E27FC236}">
                <a16:creationId xmlns:a16="http://schemas.microsoft.com/office/drawing/2014/main" id="{AC9D0F0A-869E-D0D6-9C1F-2BE66E2387DE}"/>
              </a:ext>
            </a:extLst>
          </p:cNvPr>
          <p:cNvSpPr>
            <a:spLocks noGrp="1"/>
          </p:cNvSpPr>
          <p:nvPr>
            <p:ph type="body" sz="quarter" idx="13"/>
          </p:nvPr>
        </p:nvSpPr>
        <p:spPr/>
        <p:txBody>
          <a:bodyPr/>
          <a:lstStyle/>
          <a:p>
            <a:endParaRPr lang="nb-NO"/>
          </a:p>
        </p:txBody>
      </p:sp>
      <p:pic>
        <p:nvPicPr>
          <p:cNvPr id="4" name="Picture 2" descr="Make a Responsive Animated Walk Cycle with SVG and CSS steps() | Animation  walk cycle, Svg animation, Animation">
            <a:extLst>
              <a:ext uri="{FF2B5EF4-FFF2-40B4-BE49-F238E27FC236}">
                <a16:creationId xmlns:a16="http://schemas.microsoft.com/office/drawing/2014/main" id="{9393E982-C688-3421-E8C6-E837EEEE3BC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46416" y="60217"/>
            <a:ext cx="3638194" cy="2372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930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A13D170-464A-4379-87C7-87E5DCE9154E}"/>
              </a:ext>
            </a:extLst>
          </p:cNvPr>
          <p:cNvSpPr>
            <a:spLocks noGrp="1"/>
          </p:cNvSpPr>
          <p:nvPr>
            <p:ph type="body" sz="quarter" idx="10"/>
          </p:nvPr>
        </p:nvSpPr>
        <p:spPr>
          <a:xfrm>
            <a:off x="1079375" y="1204141"/>
            <a:ext cx="9966325" cy="3816350"/>
          </a:xfrm>
        </p:spPr>
        <p:txBody>
          <a:bodyPr>
            <a:normAutofit/>
          </a:bodyPr>
          <a:lstStyle/>
          <a:p>
            <a:pPr algn="ctr"/>
            <a:r>
              <a:rPr lang="nb-NO" sz="5400" b="1"/>
              <a:t>Jakt på sammenhenger</a:t>
            </a:r>
          </a:p>
          <a:p>
            <a:pPr algn="ctr"/>
            <a:r>
              <a:rPr lang="nb-NO" sz="5400" b="1"/>
              <a:t>og plasser i verktøykassen</a:t>
            </a:r>
          </a:p>
        </p:txBody>
      </p:sp>
      <p:pic>
        <p:nvPicPr>
          <p:cNvPr id="4" name="Picture 2">
            <a:extLst>
              <a:ext uri="{FF2B5EF4-FFF2-40B4-BE49-F238E27FC236}">
                <a16:creationId xmlns:a16="http://schemas.microsoft.com/office/drawing/2014/main" id="{DBA3A03D-502A-4B2C-BED9-40B5E337F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0008"/>
            <a:ext cx="12192000" cy="59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e 5" descr="Et bilde som inneholder utendørs, person, kvinne&#10;&#10;Automatisk generert beskrivelse">
            <a:extLst>
              <a:ext uri="{FF2B5EF4-FFF2-40B4-BE49-F238E27FC236}">
                <a16:creationId xmlns:a16="http://schemas.microsoft.com/office/drawing/2014/main" id="{88962385-D502-4CE4-8E17-EE0707219415}"/>
              </a:ext>
            </a:extLst>
          </p:cNvPr>
          <p:cNvPicPr>
            <a:picLocks noChangeAspect="1"/>
          </p:cNvPicPr>
          <p:nvPr/>
        </p:nvPicPr>
        <p:blipFill>
          <a:blip r:embed="rId3"/>
          <a:stretch>
            <a:fillRect/>
          </a:stretch>
        </p:blipFill>
        <p:spPr>
          <a:xfrm>
            <a:off x="1016584" y="4592544"/>
            <a:ext cx="2518611" cy="1888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ankeboble: sky 6">
            <a:extLst>
              <a:ext uri="{FF2B5EF4-FFF2-40B4-BE49-F238E27FC236}">
                <a16:creationId xmlns:a16="http://schemas.microsoft.com/office/drawing/2014/main" id="{9498A474-B4F0-4C78-B448-53160201A6B3}"/>
              </a:ext>
            </a:extLst>
          </p:cNvPr>
          <p:cNvSpPr/>
          <p:nvPr/>
        </p:nvSpPr>
        <p:spPr>
          <a:xfrm>
            <a:off x="4619020" y="5382765"/>
            <a:ext cx="3479215" cy="962526"/>
          </a:xfrm>
          <a:prstGeom prst="cloudCallout">
            <a:avLst>
              <a:gd name="adj1" fmla="val -13762"/>
              <a:gd name="adj2" fmla="val 94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Mine forventninger</a:t>
            </a:r>
          </a:p>
        </p:txBody>
      </p:sp>
      <p:pic>
        <p:nvPicPr>
          <p:cNvPr id="9" name="Picture 2" descr="11+ Toolbox Clipart - Preview : Tool Box Clip Art | HDClipartAll">
            <a:extLst>
              <a:ext uri="{FF2B5EF4-FFF2-40B4-BE49-F238E27FC236}">
                <a16:creationId xmlns:a16="http://schemas.microsoft.com/office/drawing/2014/main" id="{301D9088-99A1-CB09-BE66-E7C5725D9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8981" y="4688379"/>
            <a:ext cx="2587588" cy="173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02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80416-3045-31DB-1DD8-98BD3D2E84D3}"/>
            </a:ext>
          </a:extLst>
        </p:cNvPr>
        <p:cNvGrpSpPr/>
        <p:nvPr/>
      </p:nvGrpSpPr>
      <p:grpSpPr>
        <a:xfrm>
          <a:off x="0" y="0"/>
          <a:ext cx="0" cy="0"/>
          <a:chOff x="0" y="0"/>
          <a:chExt cx="0" cy="0"/>
        </a:xfrm>
      </p:grpSpPr>
      <p:sp>
        <p:nvSpPr>
          <p:cNvPr id="5" name="Snakkeboble: oval 3">
            <a:extLst>
              <a:ext uri="{FF2B5EF4-FFF2-40B4-BE49-F238E27FC236}">
                <a16:creationId xmlns:a16="http://schemas.microsoft.com/office/drawing/2014/main" id="{63512F0A-D2BA-AAC6-13DE-6F50E960A1BC}"/>
              </a:ext>
            </a:extLst>
          </p:cNvPr>
          <p:cNvSpPr/>
          <p:nvPr/>
        </p:nvSpPr>
        <p:spPr>
          <a:xfrm>
            <a:off x="8270386" y="101388"/>
            <a:ext cx="3478270" cy="657817"/>
          </a:xfrm>
          <a:prstGeom prst="wedgeEllipseCallout">
            <a:avLst>
              <a:gd name="adj1" fmla="val -62764"/>
              <a:gd name="adj2" fmla="val 55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Sett i kalender - TIDLIG</a:t>
            </a:r>
          </a:p>
        </p:txBody>
      </p:sp>
      <p:graphicFrame>
        <p:nvGraphicFramePr>
          <p:cNvPr id="2" name="Table 1">
            <a:extLst>
              <a:ext uri="{FF2B5EF4-FFF2-40B4-BE49-F238E27FC236}">
                <a16:creationId xmlns:a16="http://schemas.microsoft.com/office/drawing/2014/main" id="{2DEB3A9B-7ADF-BE56-5F15-8EE3D3C9250C}"/>
              </a:ext>
            </a:extLst>
          </p:cNvPr>
          <p:cNvGraphicFramePr>
            <a:graphicFrameLocks noGrp="1"/>
          </p:cNvGraphicFramePr>
          <p:nvPr/>
        </p:nvGraphicFramePr>
        <p:xfrm>
          <a:off x="914607" y="90252"/>
          <a:ext cx="10945505" cy="6677496"/>
        </p:xfrm>
        <a:graphic>
          <a:graphicData uri="http://schemas.openxmlformats.org/drawingml/2006/table">
            <a:tbl>
              <a:tblPr firstRow="1" bandRow="1">
                <a:tableStyleId>{5940675A-B579-460E-94D1-54222C63F5DA}</a:tableStyleId>
              </a:tblPr>
              <a:tblGrid>
                <a:gridCol w="6042608">
                  <a:extLst>
                    <a:ext uri="{9D8B030D-6E8A-4147-A177-3AD203B41FA5}">
                      <a16:colId xmlns:a16="http://schemas.microsoft.com/office/drawing/2014/main" val="1095169658"/>
                    </a:ext>
                  </a:extLst>
                </a:gridCol>
                <a:gridCol w="4902897">
                  <a:extLst>
                    <a:ext uri="{9D8B030D-6E8A-4147-A177-3AD203B41FA5}">
                      <a16:colId xmlns:a16="http://schemas.microsoft.com/office/drawing/2014/main" val="1987983448"/>
                    </a:ext>
                  </a:extLst>
                </a:gridCol>
              </a:tblGrid>
              <a:tr h="615011">
                <a:tc>
                  <a:txBody>
                    <a:bodyPr/>
                    <a:lstStyle/>
                    <a:p>
                      <a:r>
                        <a:rPr lang="nb-NO" sz="3600" b="1" dirty="0"/>
                        <a:t>Hva</a:t>
                      </a:r>
                      <a:endParaRPr lang="en-GB" sz="3600" b="1" dirty="0"/>
                    </a:p>
                  </a:txBody>
                  <a:tcPr/>
                </a:tc>
                <a:tc>
                  <a:txBody>
                    <a:bodyPr/>
                    <a:lstStyle/>
                    <a:p>
                      <a:r>
                        <a:rPr lang="nb-NO" sz="3600" b="1" dirty="0"/>
                        <a:t>Når</a:t>
                      </a:r>
                      <a:endParaRPr lang="en-GB" sz="3600" b="1" dirty="0"/>
                    </a:p>
                  </a:txBody>
                  <a:tcPr/>
                </a:tc>
                <a:extLst>
                  <a:ext uri="{0D108BD9-81ED-4DB2-BD59-A6C34878D82A}">
                    <a16:rowId xmlns:a16="http://schemas.microsoft.com/office/drawing/2014/main" val="3584137200"/>
                  </a:ext>
                </a:extLst>
              </a:tr>
              <a:tr h="862488">
                <a:tc>
                  <a:txBody>
                    <a:bodyPr/>
                    <a:lstStyle/>
                    <a:p>
                      <a:r>
                        <a:rPr lang="nb-NO" sz="2800" b="1" dirty="0"/>
                        <a:t>Opplæringssamling ved KSK</a:t>
                      </a:r>
                      <a:endParaRPr lang="en-GB" sz="2800" b="1" dirty="0"/>
                    </a:p>
                  </a:txBody>
                  <a:tcPr/>
                </a:tc>
                <a:tc>
                  <a:txBody>
                    <a:bodyPr/>
                    <a:lstStyle/>
                    <a:p>
                      <a:r>
                        <a:rPr lang="nb-NO" sz="2800" b="1" dirty="0"/>
                        <a:t>18.september: 9-12</a:t>
                      </a:r>
                      <a:endParaRPr lang="en-GB" sz="2800" b="1" dirty="0"/>
                    </a:p>
                  </a:txBody>
                  <a:tcPr/>
                </a:tc>
                <a:extLst>
                  <a:ext uri="{0D108BD9-81ED-4DB2-BD59-A6C34878D82A}">
                    <a16:rowId xmlns:a16="http://schemas.microsoft.com/office/drawing/2014/main" val="4068796866"/>
                  </a:ext>
                </a:extLst>
              </a:tr>
              <a:tr h="862488">
                <a:tc>
                  <a:txBody>
                    <a:bodyPr/>
                    <a:lstStyle/>
                    <a:p>
                      <a:r>
                        <a:rPr lang="nb-NO" sz="2400" i="1" dirty="0"/>
                        <a:t>-opplæring/informasjon til ansatte</a:t>
                      </a:r>
                      <a:endParaRPr lang="en-GB" sz="2400" i="1" dirty="0"/>
                    </a:p>
                  </a:txBody>
                  <a:tcPr/>
                </a:tc>
                <a:tc>
                  <a:txBody>
                    <a:bodyPr/>
                    <a:lstStyle/>
                    <a:p>
                      <a:endParaRPr lang="en-GB" sz="2400" dirty="0"/>
                    </a:p>
                  </a:txBody>
                  <a:tcPr/>
                </a:tc>
                <a:extLst>
                  <a:ext uri="{0D108BD9-81ED-4DB2-BD59-A6C34878D82A}">
                    <a16:rowId xmlns:a16="http://schemas.microsoft.com/office/drawing/2014/main" val="1670067523"/>
                  </a:ext>
                </a:extLst>
              </a:tr>
              <a:tr h="862488">
                <a:tc>
                  <a:txBody>
                    <a:bodyPr/>
                    <a:lstStyle/>
                    <a:p>
                      <a:r>
                        <a:rPr lang="nb-NO" sz="2400" i="1" dirty="0"/>
                        <a:t>Undersøkelsen sendes ut</a:t>
                      </a:r>
                      <a:endParaRPr lang="en-GB" sz="2400" i="1" dirty="0"/>
                    </a:p>
                  </a:txBody>
                  <a:tcPr/>
                </a:tc>
                <a:tc>
                  <a:txBody>
                    <a:bodyPr/>
                    <a:lstStyle/>
                    <a:p>
                      <a:r>
                        <a:rPr lang="nb-NO" sz="2400" i="1" dirty="0">
                          <a:solidFill>
                            <a:srgbClr val="FF0000"/>
                          </a:solidFill>
                        </a:rPr>
                        <a:t>Trolig 20.oktober</a:t>
                      </a:r>
                      <a:endParaRPr lang="en-GB" sz="2400" dirty="0">
                        <a:solidFill>
                          <a:srgbClr val="FF0000"/>
                        </a:solidFill>
                      </a:endParaRPr>
                    </a:p>
                  </a:txBody>
                  <a:tcPr/>
                </a:tc>
                <a:extLst>
                  <a:ext uri="{0D108BD9-81ED-4DB2-BD59-A6C34878D82A}">
                    <a16:rowId xmlns:a16="http://schemas.microsoft.com/office/drawing/2014/main" val="4007432495"/>
                  </a:ext>
                </a:extLst>
              </a:tr>
              <a:tr h="862488">
                <a:tc>
                  <a:txBody>
                    <a:bodyPr/>
                    <a:lstStyle/>
                    <a:p>
                      <a:r>
                        <a:rPr lang="nb-NO" sz="2800" b="1" dirty="0"/>
                        <a:t>Analysesamling ved KSK</a:t>
                      </a:r>
                    </a:p>
                  </a:txBody>
                  <a:tcPr/>
                </a:tc>
                <a:tc>
                  <a:txBody>
                    <a:bodyPr/>
                    <a:lstStyle/>
                    <a:p>
                      <a:r>
                        <a:rPr lang="nb-NO" sz="2800" b="1" dirty="0"/>
                        <a:t>6.november: 9-12</a:t>
                      </a:r>
                      <a:endParaRPr lang="en-GB" sz="2800" b="1" dirty="0"/>
                    </a:p>
                  </a:txBody>
                  <a:tcPr/>
                </a:tc>
                <a:extLst>
                  <a:ext uri="{0D108BD9-81ED-4DB2-BD59-A6C34878D82A}">
                    <a16:rowId xmlns:a16="http://schemas.microsoft.com/office/drawing/2014/main" val="1758749988"/>
                  </a:ext>
                </a:extLst>
              </a:tr>
              <a:tr h="862488">
                <a:tc>
                  <a:txBody>
                    <a:bodyPr/>
                    <a:lstStyle/>
                    <a:p>
                      <a:r>
                        <a:rPr lang="nb-NO" sz="2400" i="1" dirty="0"/>
                        <a:t>-analyse med ansatte</a:t>
                      </a:r>
                      <a:endParaRPr lang="en-GB" sz="2400" i="1" dirty="0"/>
                    </a:p>
                  </a:txBody>
                  <a:tcPr/>
                </a:tc>
                <a:tc>
                  <a:txBody>
                    <a:bodyPr/>
                    <a:lstStyle/>
                    <a:p>
                      <a:endParaRPr lang="en-GB" sz="2400" dirty="0"/>
                    </a:p>
                  </a:txBody>
                  <a:tcPr/>
                </a:tc>
                <a:extLst>
                  <a:ext uri="{0D108BD9-81ED-4DB2-BD59-A6C34878D82A}">
                    <a16:rowId xmlns:a16="http://schemas.microsoft.com/office/drawing/2014/main" val="1259142903"/>
                  </a:ext>
                </a:extLst>
              </a:tr>
              <a:tr h="862488">
                <a:tc>
                  <a:txBody>
                    <a:bodyPr/>
                    <a:lstStyle/>
                    <a:p>
                      <a:r>
                        <a:rPr lang="nb-NO" sz="2800" b="1" dirty="0"/>
                        <a:t>Oppfølgingssamling ved KSK</a:t>
                      </a:r>
                      <a:endParaRPr lang="en-GB" sz="2800" b="1" dirty="0"/>
                    </a:p>
                  </a:txBody>
                  <a:tcPr/>
                </a:tc>
                <a:tc>
                  <a:txBody>
                    <a:bodyPr/>
                    <a:lstStyle/>
                    <a:p>
                      <a:r>
                        <a:rPr lang="nb-NO" sz="2800" b="1" dirty="0"/>
                        <a:t>12.mars: 9-12</a:t>
                      </a:r>
                      <a:endParaRPr lang="en-GB" sz="2800" b="1" dirty="0"/>
                    </a:p>
                  </a:txBody>
                  <a:tcPr/>
                </a:tc>
                <a:extLst>
                  <a:ext uri="{0D108BD9-81ED-4DB2-BD59-A6C34878D82A}">
                    <a16:rowId xmlns:a16="http://schemas.microsoft.com/office/drawing/2014/main" val="1228099068"/>
                  </a:ext>
                </a:extLst>
              </a:tr>
              <a:tr h="862488">
                <a:tc>
                  <a:txBody>
                    <a:bodyPr/>
                    <a:lstStyle/>
                    <a:p>
                      <a:r>
                        <a:rPr lang="nb-NO" sz="2400" i="1" dirty="0"/>
                        <a:t>-oppfølging med ansatte</a:t>
                      </a:r>
                      <a:endParaRPr lang="en-GB" sz="2400" i="1" dirty="0"/>
                    </a:p>
                  </a:txBody>
                  <a:tcPr/>
                </a:tc>
                <a:tc>
                  <a:txBody>
                    <a:bodyPr/>
                    <a:lstStyle/>
                    <a:p>
                      <a:endParaRPr lang="en-GB" sz="2400" dirty="0"/>
                    </a:p>
                  </a:txBody>
                  <a:tcPr/>
                </a:tc>
                <a:extLst>
                  <a:ext uri="{0D108BD9-81ED-4DB2-BD59-A6C34878D82A}">
                    <a16:rowId xmlns:a16="http://schemas.microsoft.com/office/drawing/2014/main" val="2782347207"/>
                  </a:ext>
                </a:extLst>
              </a:tr>
            </a:tbl>
          </a:graphicData>
        </a:graphic>
      </p:graphicFrame>
      <p:sp>
        <p:nvSpPr>
          <p:cNvPr id="6" name="Rectangle: Rounded Corners 5">
            <a:extLst>
              <a:ext uri="{FF2B5EF4-FFF2-40B4-BE49-F238E27FC236}">
                <a16:creationId xmlns:a16="http://schemas.microsoft.com/office/drawing/2014/main" id="{85359EF3-455C-91F4-AFBA-544AAC7751C4}"/>
              </a:ext>
            </a:extLst>
          </p:cNvPr>
          <p:cNvSpPr/>
          <p:nvPr/>
        </p:nvSpPr>
        <p:spPr>
          <a:xfrm>
            <a:off x="914400" y="759205"/>
            <a:ext cx="10945504" cy="854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peech Bubble: Oval 2">
            <a:extLst>
              <a:ext uri="{FF2B5EF4-FFF2-40B4-BE49-F238E27FC236}">
                <a16:creationId xmlns:a16="http://schemas.microsoft.com/office/drawing/2014/main" id="{83C3EFE6-8A81-A1D6-89E5-2046D024BA27}"/>
              </a:ext>
            </a:extLst>
          </p:cNvPr>
          <p:cNvSpPr/>
          <p:nvPr/>
        </p:nvSpPr>
        <p:spPr>
          <a:xfrm>
            <a:off x="7340429" y="1613780"/>
            <a:ext cx="4408227" cy="854575"/>
          </a:xfrm>
          <a:prstGeom prst="wedgeEllipseCallout">
            <a:avLst>
              <a:gd name="adj1" fmla="val -50658"/>
              <a:gd name="adj2" fmla="val 4302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Hva er din viktigste oppgave før gjennomføring?</a:t>
            </a:r>
            <a:endParaRPr lang="en-GB" dirty="0"/>
          </a:p>
        </p:txBody>
      </p:sp>
    </p:spTree>
    <p:extLst>
      <p:ext uri="{BB962C8B-B14F-4D97-AF65-F5344CB8AC3E}">
        <p14:creationId xmlns:p14="http://schemas.microsoft.com/office/powerpoint/2010/main" val="359425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36451" y="1688056"/>
            <a:ext cx="10850726" cy="1285069"/>
          </a:xfrm>
        </p:spPr>
        <p:txBody>
          <a:bodyPr>
            <a:normAutofit fontScale="90000"/>
          </a:bodyPr>
          <a:lstStyle/>
          <a:p>
            <a:pPr lvl="1" algn="ctr"/>
            <a:r>
              <a:rPr lang="en-US" sz="4000" dirty="0">
                <a:solidFill>
                  <a:srgbClr val="002060"/>
                </a:solidFill>
              </a:rPr>
              <a:t>Dette </a:t>
            </a:r>
            <a:r>
              <a:rPr lang="en-US" sz="4000" dirty="0" err="1">
                <a:solidFill>
                  <a:srgbClr val="002060"/>
                </a:solidFill>
              </a:rPr>
              <a:t>kurset</a:t>
            </a:r>
            <a:r>
              <a:rPr lang="en-US" sz="4000" dirty="0">
                <a:solidFill>
                  <a:srgbClr val="002060"/>
                </a:solidFill>
              </a:rPr>
              <a:t> </a:t>
            </a:r>
            <a:r>
              <a:rPr lang="en-US" sz="4000" dirty="0" err="1">
                <a:solidFill>
                  <a:srgbClr val="002060"/>
                </a:solidFill>
              </a:rPr>
              <a:t>blir</a:t>
            </a:r>
            <a:r>
              <a:rPr lang="en-US" sz="4000" dirty="0">
                <a:solidFill>
                  <a:srgbClr val="002060"/>
                </a:solidFill>
              </a:rPr>
              <a:t> bra </a:t>
            </a:r>
            <a:r>
              <a:rPr lang="en-US" sz="4000" dirty="0" err="1">
                <a:solidFill>
                  <a:srgbClr val="002060"/>
                </a:solidFill>
              </a:rPr>
              <a:t>hvis</a:t>
            </a:r>
            <a:r>
              <a:rPr lang="en-US" sz="4000" dirty="0">
                <a:solidFill>
                  <a:srgbClr val="002060"/>
                </a:solidFill>
              </a:rPr>
              <a:t>…?</a:t>
            </a:r>
            <a:br>
              <a:rPr lang="en-US" sz="4400" dirty="0">
                <a:solidFill>
                  <a:srgbClr val="002060"/>
                </a:solidFill>
              </a:rPr>
            </a:br>
            <a:br>
              <a:rPr lang="en-US" sz="2000" dirty="0">
                <a:solidFill>
                  <a:srgbClr val="002060"/>
                </a:solidFill>
              </a:rPr>
            </a:br>
            <a:endParaRPr lang="en-US" sz="2000" dirty="0">
              <a:solidFill>
                <a:srgbClr val="002060"/>
              </a:solidFill>
            </a:endParaRPr>
          </a:p>
        </p:txBody>
      </p:sp>
      <p:sp>
        <p:nvSpPr>
          <p:cNvPr id="8" name="Text Placeholder 7"/>
          <p:cNvSpPr>
            <a:spLocks noGrp="1"/>
          </p:cNvSpPr>
          <p:nvPr>
            <p:ph type="body" sz="quarter" idx="10"/>
          </p:nvPr>
        </p:nvSpPr>
        <p:spPr>
          <a:xfrm>
            <a:off x="202019" y="242896"/>
            <a:ext cx="12121115" cy="3816350"/>
          </a:xfrm>
        </p:spPr>
        <p:txBody>
          <a:bodyPr>
            <a:normAutofit/>
          </a:bodyPr>
          <a:lstStyle/>
          <a:p>
            <a:pPr algn="ctr"/>
            <a:r>
              <a:rPr lang="nb-NO" sz="3200" b="1" dirty="0">
                <a:solidFill>
                  <a:srgbClr val="002060"/>
                </a:solidFill>
              </a:rPr>
              <a:t>Gjensidige </a:t>
            </a:r>
            <a:r>
              <a:rPr lang="nb-NO" sz="3200" b="1" i="1" dirty="0">
                <a:solidFill>
                  <a:srgbClr val="002060"/>
                </a:solidFill>
              </a:rPr>
              <a:t>avklarte forventninger </a:t>
            </a:r>
            <a:r>
              <a:rPr lang="nb-NO" sz="3200" b="1" dirty="0">
                <a:solidFill>
                  <a:srgbClr val="002060"/>
                </a:solidFill>
              </a:rPr>
              <a:t>fremmer </a:t>
            </a:r>
            <a:r>
              <a:rPr lang="nb-NO" sz="3200" b="1" i="1" dirty="0">
                <a:solidFill>
                  <a:srgbClr val="002060"/>
                </a:solidFill>
              </a:rPr>
              <a:t>mulighet for </a:t>
            </a:r>
            <a:r>
              <a:rPr lang="nb-NO" sz="3600" b="1" i="1" dirty="0">
                <a:solidFill>
                  <a:srgbClr val="00B050"/>
                </a:solidFill>
              </a:rPr>
              <a:t>mestring</a:t>
            </a:r>
            <a:r>
              <a:rPr lang="nb-NO" sz="3200" b="1" i="1" dirty="0">
                <a:solidFill>
                  <a:srgbClr val="002060"/>
                </a:solidFill>
              </a:rPr>
              <a:t> </a:t>
            </a:r>
            <a:r>
              <a:rPr lang="nb-NO" sz="3200" b="1" dirty="0">
                <a:solidFill>
                  <a:srgbClr val="002060"/>
                </a:solidFill>
              </a:rPr>
              <a:t>og </a:t>
            </a:r>
            <a:r>
              <a:rPr lang="nb-NO" sz="3200" b="1" i="1" dirty="0">
                <a:solidFill>
                  <a:srgbClr val="002060"/>
                </a:solidFill>
              </a:rPr>
              <a:t>forebygger </a:t>
            </a:r>
            <a:r>
              <a:rPr lang="nb-NO" sz="3200" b="1" i="1" dirty="0">
                <a:solidFill>
                  <a:srgbClr val="FF6600"/>
                </a:solidFill>
              </a:rPr>
              <a:t>energilekkasje</a:t>
            </a:r>
            <a:endParaRPr lang="en-US" sz="3200" b="1" i="1" dirty="0">
              <a:solidFill>
                <a:srgbClr val="FF6600"/>
              </a:solidFill>
            </a:endParaRPr>
          </a:p>
        </p:txBody>
      </p:sp>
      <p:sp>
        <p:nvSpPr>
          <p:cNvPr id="5" name="Bildeforklaring formet som en sky 4"/>
          <p:cNvSpPr/>
          <p:nvPr/>
        </p:nvSpPr>
        <p:spPr>
          <a:xfrm>
            <a:off x="3182644" y="5225652"/>
            <a:ext cx="4813299" cy="1003477"/>
          </a:xfrm>
          <a:prstGeom prst="cloudCallout">
            <a:avLst>
              <a:gd name="adj1" fmla="val 108105"/>
              <a:gd name="adj2" fmla="val -14564"/>
            </a:avLst>
          </a:prstGeom>
          <a:solidFill>
            <a:srgbClr val="00B050"/>
          </a:solidFill>
        </p:spPr>
        <p:style>
          <a:lnRef idx="1">
            <a:schemeClr val="dk1"/>
          </a:lnRef>
          <a:fillRef idx="3">
            <a:schemeClr val="dk1"/>
          </a:fillRef>
          <a:effectRef idx="2">
            <a:schemeClr val="dk1"/>
          </a:effectRef>
          <a:fontRef idx="minor">
            <a:schemeClr val="lt1"/>
          </a:fontRef>
        </p:style>
        <p:txBody>
          <a:bodyPr rtlCol="0" anchor="ctr"/>
          <a:lstStyle/>
          <a:p>
            <a:pPr algn="ctr"/>
            <a:r>
              <a:rPr lang="nb-NO" dirty="0">
                <a:solidFill>
                  <a:schemeClr val="bg1"/>
                </a:solidFill>
              </a:rPr>
              <a:t>Hvilken faktor i 10-FAKTOR er dette?</a:t>
            </a:r>
          </a:p>
        </p:txBody>
      </p:sp>
      <p:pic>
        <p:nvPicPr>
          <p:cNvPr id="6" name="Bil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6553" y="5359967"/>
            <a:ext cx="1805447" cy="1498033"/>
          </a:xfrm>
          <a:prstGeom prst="rect">
            <a:avLst/>
          </a:prstGeom>
          <a:ln>
            <a:noFill/>
          </a:ln>
          <a:effectLst>
            <a:softEdge rad="112500"/>
          </a:effectLst>
        </p:spPr>
      </p:pic>
      <p:sp>
        <p:nvSpPr>
          <p:cNvPr id="10" name="Bildeforklaring formet som en sky 4">
            <a:extLst>
              <a:ext uri="{FF2B5EF4-FFF2-40B4-BE49-F238E27FC236}">
                <a16:creationId xmlns:a16="http://schemas.microsoft.com/office/drawing/2014/main" id="{57ADAFCD-06F9-469F-B8DA-2D5A0E6B827C}"/>
              </a:ext>
            </a:extLst>
          </p:cNvPr>
          <p:cNvSpPr/>
          <p:nvPr/>
        </p:nvSpPr>
        <p:spPr>
          <a:xfrm>
            <a:off x="3182644" y="5231115"/>
            <a:ext cx="4813299" cy="1003477"/>
          </a:xfrm>
          <a:prstGeom prst="cloudCallout">
            <a:avLst>
              <a:gd name="adj1" fmla="val 107841"/>
              <a:gd name="adj2" fmla="val -14564"/>
            </a:avLst>
          </a:prstGeom>
          <a:solidFill>
            <a:srgbClr val="00B050"/>
          </a:solidFill>
        </p:spPr>
        <p:style>
          <a:lnRef idx="1">
            <a:schemeClr val="dk1"/>
          </a:lnRef>
          <a:fillRef idx="3">
            <a:schemeClr val="dk1"/>
          </a:fillRef>
          <a:effectRef idx="2">
            <a:schemeClr val="dk1"/>
          </a:effectRef>
          <a:fontRef idx="minor">
            <a:schemeClr val="lt1"/>
          </a:fontRef>
        </p:style>
        <p:txBody>
          <a:bodyPr rtlCol="0" anchor="ctr"/>
          <a:lstStyle/>
          <a:p>
            <a:pPr algn="ctr"/>
            <a:r>
              <a:rPr lang="nb-NO" dirty="0">
                <a:solidFill>
                  <a:schemeClr val="bg1"/>
                </a:solidFill>
              </a:rPr>
              <a:t>Gjør du dette med dine ansatte/kolleger?</a:t>
            </a:r>
          </a:p>
        </p:txBody>
      </p:sp>
      <p:sp>
        <p:nvSpPr>
          <p:cNvPr id="15" name="Title 6">
            <a:extLst>
              <a:ext uri="{FF2B5EF4-FFF2-40B4-BE49-F238E27FC236}">
                <a16:creationId xmlns:a16="http://schemas.microsoft.com/office/drawing/2014/main" id="{40B18302-EAC7-42F9-9FBC-E23D7CD92EBA}"/>
              </a:ext>
            </a:extLst>
          </p:cNvPr>
          <p:cNvSpPr txBox="1">
            <a:spLocks/>
          </p:cNvSpPr>
          <p:nvPr/>
        </p:nvSpPr>
        <p:spPr>
          <a:xfrm>
            <a:off x="1033433" y="1693683"/>
            <a:ext cx="10850726" cy="1285069"/>
          </a:xfrm>
          <a:prstGeom prst="rect">
            <a:avLst/>
          </a:prstGeom>
          <a:solidFill>
            <a:schemeClr val="bg1"/>
          </a:solidFill>
        </p:spPr>
        <p:txBody>
          <a:bodyPr vert="horz" lIns="91440" tIns="45720" rIns="91440" bIns="45720" rtlCol="0" anchor="ctr">
            <a:normAutofit fontScale="97500" lnSpcReduction="10000"/>
          </a:bodyPr>
          <a:lstStyle>
            <a:lvl1pPr algn="l" defTabSz="914400" rtl="0" eaLnBrk="1" latinLnBrk="0" hangingPunct="1">
              <a:lnSpc>
                <a:spcPct val="10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a:lstStyle>
          <a:p>
            <a:pPr marL="0" lvl="1" algn="ctr"/>
            <a:r>
              <a:rPr lang="en-US" sz="4000" kern="0" dirty="0">
                <a:solidFill>
                  <a:srgbClr val="002060"/>
                </a:solidFill>
              </a:rPr>
              <a:t>Arbeid med 10-FAKTOR </a:t>
            </a:r>
            <a:r>
              <a:rPr lang="en-US" sz="4000" kern="0" dirty="0" err="1">
                <a:solidFill>
                  <a:srgbClr val="002060"/>
                </a:solidFill>
              </a:rPr>
              <a:t>blir</a:t>
            </a:r>
            <a:r>
              <a:rPr lang="en-US" sz="4000" kern="0" dirty="0">
                <a:solidFill>
                  <a:srgbClr val="002060"/>
                </a:solidFill>
              </a:rPr>
              <a:t> bra </a:t>
            </a:r>
            <a:r>
              <a:rPr lang="en-US" sz="4000" kern="0" dirty="0" err="1">
                <a:solidFill>
                  <a:srgbClr val="002060"/>
                </a:solidFill>
              </a:rPr>
              <a:t>hvis</a:t>
            </a:r>
            <a:r>
              <a:rPr lang="en-US" sz="4000" kern="0" dirty="0">
                <a:solidFill>
                  <a:srgbClr val="002060"/>
                </a:solidFill>
              </a:rPr>
              <a:t>…?</a:t>
            </a:r>
            <a:br>
              <a:rPr lang="en-US" sz="4400" kern="0" dirty="0">
                <a:solidFill>
                  <a:srgbClr val="002060"/>
                </a:solidFill>
              </a:rPr>
            </a:br>
            <a:br>
              <a:rPr lang="en-US" sz="2000" kern="0" dirty="0">
                <a:solidFill>
                  <a:srgbClr val="002060"/>
                </a:solidFill>
              </a:rPr>
            </a:br>
            <a:endParaRPr lang="en-US" sz="2000" kern="0" dirty="0">
              <a:solidFill>
                <a:srgbClr val="002060"/>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290" y="2541916"/>
            <a:ext cx="3568551" cy="2319558"/>
          </a:xfrm>
          <a:prstGeom prst="rect">
            <a:avLst/>
          </a:prstGeom>
        </p:spPr>
      </p:pic>
      <p:sp>
        <p:nvSpPr>
          <p:cNvPr id="12" name="TextBox 11">
            <a:extLst>
              <a:ext uri="{FF2B5EF4-FFF2-40B4-BE49-F238E27FC236}">
                <a16:creationId xmlns:a16="http://schemas.microsoft.com/office/drawing/2014/main" id="{D1821D2B-B9C3-3487-E9DA-19073CA68D68}"/>
              </a:ext>
            </a:extLst>
          </p:cNvPr>
          <p:cNvSpPr txBox="1"/>
          <p:nvPr/>
        </p:nvSpPr>
        <p:spPr>
          <a:xfrm>
            <a:off x="4670947" y="6408123"/>
            <a:ext cx="6421270" cy="369332"/>
          </a:xfrm>
          <a:prstGeom prst="rect">
            <a:avLst/>
          </a:prstGeom>
          <a:noFill/>
        </p:spPr>
        <p:txBody>
          <a:bodyPr wrap="square">
            <a:spAutoFit/>
          </a:bodyPr>
          <a:lstStyle/>
          <a:p>
            <a:r>
              <a:rPr lang="en-GB" dirty="0">
                <a:hlinkClick r:id="rId5"/>
              </a:rPr>
              <a:t>- </a:t>
            </a:r>
            <a:r>
              <a:rPr lang="en-GB" dirty="0" err="1">
                <a:hlinkClick r:id="rId5"/>
              </a:rPr>
              <a:t>Mentimeter</a:t>
            </a:r>
            <a:endParaRPr lang="en-GB" dirty="0"/>
          </a:p>
        </p:txBody>
      </p:sp>
    </p:spTree>
    <p:extLst>
      <p:ext uri="{BB962C8B-B14F-4D97-AF65-F5344CB8AC3E}">
        <p14:creationId xmlns:p14="http://schemas.microsoft.com/office/powerpoint/2010/main" val="93949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337FDC6-A673-43ED-CEB5-A4A4AD4727BC}"/>
              </a:ext>
            </a:extLst>
          </p:cNvPr>
          <p:cNvPicPr>
            <a:picLocks noChangeAspect="1"/>
          </p:cNvPicPr>
          <p:nvPr/>
        </p:nvPicPr>
        <p:blipFill>
          <a:blip r:embed="rId2"/>
          <a:stretch>
            <a:fillRect/>
          </a:stretch>
        </p:blipFill>
        <p:spPr>
          <a:xfrm>
            <a:off x="7259342" y="1898088"/>
            <a:ext cx="4869476" cy="4102532"/>
          </a:xfrm>
          <a:prstGeom prst="rect">
            <a:avLst/>
          </a:prstGeom>
          <a:noFill/>
        </p:spPr>
      </p:pic>
      <p:sp>
        <p:nvSpPr>
          <p:cNvPr id="2" name="Tittel 1">
            <a:extLst>
              <a:ext uri="{FF2B5EF4-FFF2-40B4-BE49-F238E27FC236}">
                <a16:creationId xmlns:a16="http://schemas.microsoft.com/office/drawing/2014/main" id="{B610941E-8518-C9EE-3FED-80944D960D27}"/>
              </a:ext>
            </a:extLst>
          </p:cNvPr>
          <p:cNvSpPr>
            <a:spLocks noGrp="1"/>
          </p:cNvSpPr>
          <p:nvPr>
            <p:ph type="title"/>
          </p:nvPr>
        </p:nvSpPr>
        <p:spPr>
          <a:xfrm>
            <a:off x="1043006" y="131756"/>
            <a:ext cx="10545811" cy="1285069"/>
          </a:xfrm>
        </p:spPr>
        <p:txBody>
          <a:bodyPr>
            <a:normAutofit fontScale="90000"/>
          </a:bodyPr>
          <a:lstStyle/>
          <a:p>
            <a:r>
              <a:rPr lang="nb-NO" i="1" dirty="0"/>
              <a:t>Oppfordring</a:t>
            </a:r>
            <a:r>
              <a:rPr lang="nb-NO" dirty="0"/>
              <a:t> </a:t>
            </a:r>
            <a:r>
              <a:rPr lang="nb-NO" sz="4000" dirty="0"/>
              <a:t>til mellomarbeid til undersøkelsen slippes: </a:t>
            </a:r>
            <a:endParaRPr lang="nb-NO" dirty="0">
              <a:solidFill>
                <a:srgbClr val="FF0000"/>
              </a:solidFill>
            </a:endParaRPr>
          </a:p>
        </p:txBody>
      </p:sp>
      <p:sp>
        <p:nvSpPr>
          <p:cNvPr id="3" name="Plassholder for tekst 2">
            <a:extLst>
              <a:ext uri="{FF2B5EF4-FFF2-40B4-BE49-F238E27FC236}">
                <a16:creationId xmlns:a16="http://schemas.microsoft.com/office/drawing/2014/main" id="{D43A2C75-A8ED-6D04-D626-40E407E7E34B}"/>
              </a:ext>
            </a:extLst>
          </p:cNvPr>
          <p:cNvSpPr>
            <a:spLocks noGrp="1"/>
          </p:cNvSpPr>
          <p:nvPr>
            <p:ph type="body" sz="quarter" idx="10"/>
          </p:nvPr>
        </p:nvSpPr>
        <p:spPr>
          <a:xfrm>
            <a:off x="1112838" y="1983273"/>
            <a:ext cx="6237196" cy="4203881"/>
          </a:xfrm>
        </p:spPr>
        <p:txBody>
          <a:bodyPr>
            <a:normAutofit/>
          </a:bodyPr>
          <a:lstStyle/>
          <a:p>
            <a:pPr marL="457200" indent="-457200">
              <a:buFont typeface="Arial" panose="020B0604020202020204" pitchFamily="34" charset="0"/>
              <a:buChar char="•"/>
            </a:pPr>
            <a:r>
              <a:rPr lang="nb-NO" b="1" i="1" dirty="0"/>
              <a:t>Legg til rette for </a:t>
            </a:r>
            <a:r>
              <a:rPr lang="nb-NO" dirty="0"/>
              <a:t>så god forberedelse til 10-FAKTOR-gjennomføring som mulig</a:t>
            </a:r>
          </a:p>
          <a:p>
            <a:pPr marL="1143000" lvl="1" indent="-457200"/>
            <a:r>
              <a:rPr lang="nb-NO" dirty="0"/>
              <a:t>Informasjon - intensjon - involvering</a:t>
            </a:r>
          </a:p>
          <a:p>
            <a:pPr lvl="1" indent="0">
              <a:buNone/>
            </a:pPr>
            <a:endParaRPr lang="nb-NO" dirty="0"/>
          </a:p>
          <a:p>
            <a:pPr marL="457200" indent="-457200">
              <a:buFont typeface="Arial" panose="020B0604020202020204" pitchFamily="34" charset="0"/>
              <a:buChar char="•"/>
            </a:pPr>
            <a:r>
              <a:rPr lang="nb-NO" b="1" i="1" dirty="0"/>
              <a:t>Reflekter over </a:t>
            </a:r>
            <a:r>
              <a:rPr lang="nb-NO" dirty="0"/>
              <a:t>hvordan 10-FAKTOR-gjennomføringen fungerte etter planen</a:t>
            </a:r>
          </a:p>
          <a:p>
            <a:pPr lvl="1" indent="0">
              <a:buNone/>
            </a:pPr>
            <a:endParaRPr lang="nb-NO" dirty="0"/>
          </a:p>
          <a:p>
            <a:pPr marL="1143000" lvl="1" indent="-457200"/>
            <a:endParaRPr lang="nb-NO" dirty="0"/>
          </a:p>
        </p:txBody>
      </p:sp>
      <p:pic>
        <p:nvPicPr>
          <p:cNvPr id="4" name="Bilde 3">
            <a:extLst>
              <a:ext uri="{FF2B5EF4-FFF2-40B4-BE49-F238E27FC236}">
                <a16:creationId xmlns:a16="http://schemas.microsoft.com/office/drawing/2014/main" id="{EAB3849B-28BD-8024-4CB6-B9168DA38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977" y="5516309"/>
            <a:ext cx="1617023" cy="1341691"/>
          </a:xfrm>
          <a:prstGeom prst="rect">
            <a:avLst/>
          </a:prstGeom>
          <a:ln>
            <a:noFill/>
          </a:ln>
          <a:effectLst>
            <a:softEdge rad="112500"/>
          </a:effectLst>
        </p:spPr>
      </p:pic>
      <p:sp>
        <p:nvSpPr>
          <p:cNvPr id="6" name="Ellipse 5">
            <a:extLst>
              <a:ext uri="{FF2B5EF4-FFF2-40B4-BE49-F238E27FC236}">
                <a16:creationId xmlns:a16="http://schemas.microsoft.com/office/drawing/2014/main" id="{B547188A-078A-7B66-142E-78D0E5C2D924}"/>
              </a:ext>
            </a:extLst>
          </p:cNvPr>
          <p:cNvSpPr/>
          <p:nvPr/>
        </p:nvSpPr>
        <p:spPr>
          <a:xfrm rot="20321181">
            <a:off x="10266933" y="2192626"/>
            <a:ext cx="1458359" cy="2668644"/>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338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DB390-47CD-4965-3B7C-A724CA4B20E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F4BA3A-8A0C-1557-5676-44C781EC6105}"/>
              </a:ext>
            </a:extLst>
          </p:cNvPr>
          <p:cNvSpPr>
            <a:spLocks noGrp="1"/>
          </p:cNvSpPr>
          <p:nvPr>
            <p:ph type="title"/>
          </p:nvPr>
        </p:nvSpPr>
        <p:spPr>
          <a:xfrm>
            <a:off x="936451" y="1688056"/>
            <a:ext cx="10850726" cy="1285069"/>
          </a:xfrm>
        </p:spPr>
        <p:txBody>
          <a:bodyPr>
            <a:normAutofit fontScale="90000"/>
          </a:bodyPr>
          <a:lstStyle/>
          <a:p>
            <a:pPr lvl="1" algn="ctr"/>
            <a:r>
              <a:rPr lang="en-US" sz="4000" dirty="0">
                <a:solidFill>
                  <a:srgbClr val="002060"/>
                </a:solidFill>
              </a:rPr>
              <a:t>Dette </a:t>
            </a:r>
            <a:r>
              <a:rPr lang="en-US" sz="4000" dirty="0" err="1">
                <a:solidFill>
                  <a:srgbClr val="002060"/>
                </a:solidFill>
              </a:rPr>
              <a:t>kurset</a:t>
            </a:r>
            <a:r>
              <a:rPr lang="en-US" sz="4000" dirty="0">
                <a:solidFill>
                  <a:srgbClr val="002060"/>
                </a:solidFill>
              </a:rPr>
              <a:t> </a:t>
            </a:r>
            <a:r>
              <a:rPr lang="en-US" sz="4000" dirty="0" err="1">
                <a:solidFill>
                  <a:srgbClr val="002060"/>
                </a:solidFill>
              </a:rPr>
              <a:t>blir</a:t>
            </a:r>
            <a:r>
              <a:rPr lang="en-US" sz="4000" dirty="0">
                <a:solidFill>
                  <a:srgbClr val="002060"/>
                </a:solidFill>
              </a:rPr>
              <a:t> bra </a:t>
            </a:r>
            <a:r>
              <a:rPr lang="en-US" sz="4000" dirty="0" err="1">
                <a:solidFill>
                  <a:srgbClr val="002060"/>
                </a:solidFill>
              </a:rPr>
              <a:t>hvis</a:t>
            </a:r>
            <a:r>
              <a:rPr lang="en-US" sz="4000" dirty="0">
                <a:solidFill>
                  <a:srgbClr val="002060"/>
                </a:solidFill>
              </a:rPr>
              <a:t>…?</a:t>
            </a:r>
            <a:br>
              <a:rPr lang="en-US" sz="4400" dirty="0">
                <a:solidFill>
                  <a:srgbClr val="002060"/>
                </a:solidFill>
              </a:rPr>
            </a:br>
            <a:br>
              <a:rPr lang="en-US" sz="2000" dirty="0">
                <a:solidFill>
                  <a:srgbClr val="002060"/>
                </a:solidFill>
              </a:rPr>
            </a:br>
            <a:endParaRPr lang="en-US" sz="2000" dirty="0">
              <a:solidFill>
                <a:srgbClr val="002060"/>
              </a:solidFill>
            </a:endParaRPr>
          </a:p>
        </p:txBody>
      </p:sp>
      <p:sp>
        <p:nvSpPr>
          <p:cNvPr id="8" name="Text Placeholder 7">
            <a:extLst>
              <a:ext uri="{FF2B5EF4-FFF2-40B4-BE49-F238E27FC236}">
                <a16:creationId xmlns:a16="http://schemas.microsoft.com/office/drawing/2014/main" id="{12993D09-2471-4029-A5A8-77F22D2D7A5C}"/>
              </a:ext>
            </a:extLst>
          </p:cNvPr>
          <p:cNvSpPr>
            <a:spLocks noGrp="1"/>
          </p:cNvSpPr>
          <p:nvPr>
            <p:ph type="body" sz="quarter" idx="10"/>
          </p:nvPr>
        </p:nvSpPr>
        <p:spPr>
          <a:xfrm>
            <a:off x="202019" y="242896"/>
            <a:ext cx="12121115" cy="3816350"/>
          </a:xfrm>
        </p:spPr>
        <p:txBody>
          <a:bodyPr>
            <a:normAutofit/>
          </a:bodyPr>
          <a:lstStyle/>
          <a:p>
            <a:pPr algn="ctr"/>
            <a:r>
              <a:rPr lang="nb-NO" sz="3200" b="1" dirty="0">
                <a:solidFill>
                  <a:srgbClr val="002060"/>
                </a:solidFill>
              </a:rPr>
              <a:t>Gjensidige </a:t>
            </a:r>
            <a:r>
              <a:rPr lang="nb-NO" sz="3200" b="1" i="1" dirty="0">
                <a:solidFill>
                  <a:srgbClr val="002060"/>
                </a:solidFill>
              </a:rPr>
              <a:t>avklarte forventninger </a:t>
            </a:r>
            <a:r>
              <a:rPr lang="nb-NO" sz="3200" b="1" dirty="0">
                <a:solidFill>
                  <a:srgbClr val="002060"/>
                </a:solidFill>
              </a:rPr>
              <a:t>fremmer </a:t>
            </a:r>
            <a:r>
              <a:rPr lang="nb-NO" sz="3200" b="1" i="1" dirty="0">
                <a:solidFill>
                  <a:srgbClr val="002060"/>
                </a:solidFill>
              </a:rPr>
              <a:t>mulighet for </a:t>
            </a:r>
            <a:r>
              <a:rPr lang="nb-NO" sz="3600" b="1" i="1" dirty="0">
                <a:solidFill>
                  <a:srgbClr val="00B050"/>
                </a:solidFill>
              </a:rPr>
              <a:t>mestring</a:t>
            </a:r>
            <a:r>
              <a:rPr lang="nb-NO" sz="3200" b="1" i="1" dirty="0">
                <a:solidFill>
                  <a:srgbClr val="002060"/>
                </a:solidFill>
              </a:rPr>
              <a:t> </a:t>
            </a:r>
            <a:r>
              <a:rPr lang="nb-NO" sz="3200" b="1" dirty="0">
                <a:solidFill>
                  <a:srgbClr val="002060"/>
                </a:solidFill>
              </a:rPr>
              <a:t>og </a:t>
            </a:r>
            <a:r>
              <a:rPr lang="nb-NO" sz="3200" b="1" i="1" dirty="0">
                <a:solidFill>
                  <a:srgbClr val="002060"/>
                </a:solidFill>
              </a:rPr>
              <a:t>forebygger </a:t>
            </a:r>
            <a:r>
              <a:rPr lang="nb-NO" sz="3200" b="1" i="1" dirty="0">
                <a:solidFill>
                  <a:srgbClr val="FF6600"/>
                </a:solidFill>
              </a:rPr>
              <a:t>energilekkasje</a:t>
            </a:r>
            <a:endParaRPr lang="en-US" sz="3200" b="1" i="1" dirty="0">
              <a:solidFill>
                <a:srgbClr val="FF6600"/>
              </a:solidFill>
            </a:endParaRPr>
          </a:p>
        </p:txBody>
      </p:sp>
      <p:sp>
        <p:nvSpPr>
          <p:cNvPr id="5" name="Bildeforklaring formet som en sky 4">
            <a:extLst>
              <a:ext uri="{FF2B5EF4-FFF2-40B4-BE49-F238E27FC236}">
                <a16:creationId xmlns:a16="http://schemas.microsoft.com/office/drawing/2014/main" id="{5EAE62BB-20A5-8C37-D973-BEA2F272EB9C}"/>
              </a:ext>
            </a:extLst>
          </p:cNvPr>
          <p:cNvSpPr/>
          <p:nvPr/>
        </p:nvSpPr>
        <p:spPr>
          <a:xfrm>
            <a:off x="3182644" y="5225652"/>
            <a:ext cx="4813299" cy="1003477"/>
          </a:xfrm>
          <a:prstGeom prst="cloudCallout">
            <a:avLst>
              <a:gd name="adj1" fmla="val 108105"/>
              <a:gd name="adj2" fmla="val -14564"/>
            </a:avLst>
          </a:prstGeom>
          <a:solidFill>
            <a:srgbClr val="00B050"/>
          </a:solidFill>
        </p:spPr>
        <p:style>
          <a:lnRef idx="1">
            <a:schemeClr val="dk1"/>
          </a:lnRef>
          <a:fillRef idx="3">
            <a:schemeClr val="dk1"/>
          </a:fillRef>
          <a:effectRef idx="2">
            <a:schemeClr val="dk1"/>
          </a:effectRef>
          <a:fontRef idx="minor">
            <a:schemeClr val="lt1"/>
          </a:fontRef>
        </p:style>
        <p:txBody>
          <a:bodyPr rtlCol="0" anchor="ctr"/>
          <a:lstStyle/>
          <a:p>
            <a:pPr algn="ctr"/>
            <a:r>
              <a:rPr lang="nb-NO" dirty="0">
                <a:solidFill>
                  <a:schemeClr val="bg1"/>
                </a:solidFill>
              </a:rPr>
              <a:t>Hvilken faktor i 10-FAKTOR er dette?</a:t>
            </a:r>
          </a:p>
        </p:txBody>
      </p:sp>
      <p:pic>
        <p:nvPicPr>
          <p:cNvPr id="6" name="Bilde 5">
            <a:extLst>
              <a:ext uri="{FF2B5EF4-FFF2-40B4-BE49-F238E27FC236}">
                <a16:creationId xmlns:a16="http://schemas.microsoft.com/office/drawing/2014/main" id="{16C7D2C0-D94D-801D-7F81-C7C1566EC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6553" y="5359967"/>
            <a:ext cx="1805447" cy="1498033"/>
          </a:xfrm>
          <a:prstGeom prst="rect">
            <a:avLst/>
          </a:prstGeom>
          <a:ln>
            <a:noFill/>
          </a:ln>
          <a:effectLst>
            <a:softEdge rad="112500"/>
          </a:effectLst>
        </p:spPr>
      </p:pic>
      <p:sp>
        <p:nvSpPr>
          <p:cNvPr id="10" name="Bildeforklaring formet som en sky 4">
            <a:extLst>
              <a:ext uri="{FF2B5EF4-FFF2-40B4-BE49-F238E27FC236}">
                <a16:creationId xmlns:a16="http://schemas.microsoft.com/office/drawing/2014/main" id="{22752234-50C2-FEA8-BF3B-66867E27232E}"/>
              </a:ext>
            </a:extLst>
          </p:cNvPr>
          <p:cNvSpPr/>
          <p:nvPr/>
        </p:nvSpPr>
        <p:spPr>
          <a:xfrm>
            <a:off x="3172659" y="5225393"/>
            <a:ext cx="4813299" cy="1003477"/>
          </a:xfrm>
          <a:prstGeom prst="cloudCallout">
            <a:avLst>
              <a:gd name="adj1" fmla="val 107841"/>
              <a:gd name="adj2" fmla="val -14564"/>
            </a:avLst>
          </a:prstGeom>
          <a:solidFill>
            <a:srgbClr val="00B050"/>
          </a:solidFill>
        </p:spPr>
        <p:style>
          <a:lnRef idx="1">
            <a:schemeClr val="dk1"/>
          </a:lnRef>
          <a:fillRef idx="3">
            <a:schemeClr val="dk1"/>
          </a:fillRef>
          <a:effectRef idx="2">
            <a:schemeClr val="dk1"/>
          </a:effectRef>
          <a:fontRef idx="minor">
            <a:schemeClr val="lt1"/>
          </a:fontRef>
        </p:style>
        <p:txBody>
          <a:bodyPr rtlCol="0" anchor="ctr"/>
          <a:lstStyle/>
          <a:p>
            <a:pPr algn="ctr"/>
            <a:r>
              <a:rPr lang="nb-NO" dirty="0">
                <a:solidFill>
                  <a:schemeClr val="bg1"/>
                </a:solidFill>
              </a:rPr>
              <a:t>Gjør du dette med dine ansatte/kolleger?</a:t>
            </a:r>
          </a:p>
        </p:txBody>
      </p:sp>
      <p:sp>
        <p:nvSpPr>
          <p:cNvPr id="15" name="Title 6">
            <a:extLst>
              <a:ext uri="{FF2B5EF4-FFF2-40B4-BE49-F238E27FC236}">
                <a16:creationId xmlns:a16="http://schemas.microsoft.com/office/drawing/2014/main" id="{E1777175-989B-907A-711A-ADCA714CE680}"/>
              </a:ext>
            </a:extLst>
          </p:cNvPr>
          <p:cNvSpPr txBox="1">
            <a:spLocks/>
          </p:cNvSpPr>
          <p:nvPr/>
        </p:nvSpPr>
        <p:spPr>
          <a:xfrm>
            <a:off x="936451" y="1677919"/>
            <a:ext cx="10850726" cy="1285069"/>
          </a:xfrm>
          <a:prstGeom prst="rect">
            <a:avLst/>
          </a:prstGeom>
          <a:solidFill>
            <a:schemeClr val="bg1"/>
          </a:solidFill>
        </p:spPr>
        <p:txBody>
          <a:bodyPr vert="horz" lIns="91440" tIns="45720" rIns="91440" bIns="45720" rtlCol="0" anchor="ctr">
            <a:normAutofit fontScale="97500" lnSpcReduction="10000"/>
          </a:bodyPr>
          <a:lstStyle>
            <a:lvl1pPr algn="l" defTabSz="914400" rtl="0" eaLnBrk="1" latinLnBrk="0" hangingPunct="1">
              <a:lnSpc>
                <a:spcPct val="100000"/>
              </a:lnSpc>
              <a:spcBef>
                <a:spcPct val="0"/>
              </a:spcBef>
              <a:buNone/>
              <a:defRPr sz="4400" b="1" i="0" kern="1200" cap="none" baseline="0">
                <a:solidFill>
                  <a:srgbClr val="082B52"/>
                </a:solidFill>
                <a:latin typeface="Source Sans Pro Semibold" panose="020B0503030403020204" pitchFamily="34" charset="0"/>
                <a:ea typeface="Source Sans Pro Semibold" panose="020B0503030403020204" pitchFamily="34" charset="0"/>
                <a:cs typeface="+mj-cs"/>
              </a:defRPr>
            </a:lvl1pPr>
          </a:lstStyle>
          <a:p>
            <a:pPr marL="0" lvl="1" algn="ctr"/>
            <a:r>
              <a:rPr lang="en-US" sz="4000" kern="0" dirty="0">
                <a:solidFill>
                  <a:srgbClr val="002060"/>
                </a:solidFill>
              </a:rPr>
              <a:t>Arbeid med 10-FAKTOR </a:t>
            </a:r>
            <a:r>
              <a:rPr lang="en-US" sz="4000" kern="0" dirty="0" err="1">
                <a:solidFill>
                  <a:srgbClr val="002060"/>
                </a:solidFill>
              </a:rPr>
              <a:t>blir</a:t>
            </a:r>
            <a:r>
              <a:rPr lang="en-US" sz="4000" kern="0" dirty="0">
                <a:solidFill>
                  <a:srgbClr val="002060"/>
                </a:solidFill>
              </a:rPr>
              <a:t> bra </a:t>
            </a:r>
            <a:r>
              <a:rPr lang="en-US" sz="4000" kern="0" dirty="0" err="1">
                <a:solidFill>
                  <a:srgbClr val="002060"/>
                </a:solidFill>
              </a:rPr>
              <a:t>hvis</a:t>
            </a:r>
            <a:r>
              <a:rPr lang="en-US" sz="4000" kern="0" dirty="0">
                <a:solidFill>
                  <a:srgbClr val="002060"/>
                </a:solidFill>
              </a:rPr>
              <a:t>…?</a:t>
            </a:r>
            <a:br>
              <a:rPr lang="en-US" sz="4400" kern="0" dirty="0">
                <a:solidFill>
                  <a:srgbClr val="002060"/>
                </a:solidFill>
              </a:rPr>
            </a:br>
            <a:br>
              <a:rPr lang="en-US" sz="2000" kern="0" dirty="0">
                <a:solidFill>
                  <a:srgbClr val="002060"/>
                </a:solidFill>
              </a:rPr>
            </a:br>
            <a:endParaRPr lang="en-US" sz="2000" kern="0" dirty="0">
              <a:solidFill>
                <a:srgbClr val="002060"/>
              </a:solidFill>
            </a:endParaRPr>
          </a:p>
        </p:txBody>
      </p:sp>
      <p:pic>
        <p:nvPicPr>
          <p:cNvPr id="9" name="Bilde 8">
            <a:extLst>
              <a:ext uri="{FF2B5EF4-FFF2-40B4-BE49-F238E27FC236}">
                <a16:creationId xmlns:a16="http://schemas.microsoft.com/office/drawing/2014/main" id="{C55C9A54-DEE4-659F-7872-370FA744A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9290" y="2541916"/>
            <a:ext cx="3568551" cy="2319558"/>
          </a:xfrm>
          <a:prstGeom prst="rect">
            <a:avLst/>
          </a:prstGeom>
        </p:spPr>
      </p:pic>
      <p:sp>
        <p:nvSpPr>
          <p:cNvPr id="12" name="TextBox 11">
            <a:extLst>
              <a:ext uri="{FF2B5EF4-FFF2-40B4-BE49-F238E27FC236}">
                <a16:creationId xmlns:a16="http://schemas.microsoft.com/office/drawing/2014/main" id="{8708CDA3-AE2E-70C3-9632-A5D9A2A92707}"/>
              </a:ext>
            </a:extLst>
          </p:cNvPr>
          <p:cNvSpPr txBox="1"/>
          <p:nvPr/>
        </p:nvSpPr>
        <p:spPr>
          <a:xfrm>
            <a:off x="4670947" y="6408123"/>
            <a:ext cx="6421270" cy="369332"/>
          </a:xfrm>
          <a:prstGeom prst="rect">
            <a:avLst/>
          </a:prstGeom>
          <a:noFill/>
        </p:spPr>
        <p:txBody>
          <a:bodyPr wrap="square">
            <a:spAutoFit/>
          </a:bodyPr>
          <a:lstStyle/>
          <a:p>
            <a:r>
              <a:rPr lang="en-GB" dirty="0">
                <a:hlinkClick r:id="rId5"/>
              </a:rPr>
              <a:t>- </a:t>
            </a:r>
            <a:r>
              <a:rPr lang="en-GB" dirty="0" err="1">
                <a:hlinkClick r:id="rId5"/>
              </a:rPr>
              <a:t>Mentimeter</a:t>
            </a:r>
            <a:endParaRPr lang="en-GB" dirty="0"/>
          </a:p>
        </p:txBody>
      </p:sp>
    </p:spTree>
    <p:extLst>
      <p:ext uri="{BB962C8B-B14F-4D97-AF65-F5344CB8AC3E}">
        <p14:creationId xmlns:p14="http://schemas.microsoft.com/office/powerpoint/2010/main" val="110614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12512" y="67168"/>
            <a:ext cx="9966651" cy="1285069"/>
          </a:xfrm>
        </p:spPr>
        <p:txBody>
          <a:bodyPr>
            <a:normAutofit/>
          </a:bodyPr>
          <a:lstStyle/>
          <a:p>
            <a:pPr algn="ctr"/>
            <a:r>
              <a:rPr lang="nb-NO" sz="5400" b="1" dirty="0"/>
              <a:t>Refleksjonsstund og evaluering</a:t>
            </a:r>
          </a:p>
        </p:txBody>
      </p:sp>
      <p:sp>
        <p:nvSpPr>
          <p:cNvPr id="3" name="Plassholder for innhold 2"/>
          <p:cNvSpPr>
            <a:spLocks noGrp="1"/>
          </p:cNvSpPr>
          <p:nvPr>
            <p:ph type="body" sz="quarter" idx="10"/>
          </p:nvPr>
        </p:nvSpPr>
        <p:spPr>
          <a:xfrm>
            <a:off x="461984" y="1076871"/>
            <a:ext cx="9966325" cy="3816350"/>
          </a:xfrm>
        </p:spPr>
        <p:txBody>
          <a:bodyPr>
            <a:normAutofit/>
          </a:bodyPr>
          <a:lstStyle/>
          <a:p>
            <a:endParaRPr lang="nb-NO" b="1" dirty="0"/>
          </a:p>
          <a:p>
            <a:pPr marL="0" indent="0">
              <a:buNone/>
            </a:pPr>
            <a:r>
              <a:rPr lang="nb-NO" sz="3200" b="1" dirty="0"/>
              <a:t>Ta utgangspunkt i dagen i dag</a:t>
            </a:r>
          </a:p>
          <a:p>
            <a:pPr marL="0" indent="0">
              <a:buNone/>
            </a:pPr>
            <a:endParaRPr lang="nb-NO" sz="3200" b="1" dirty="0"/>
          </a:p>
          <a:p>
            <a:pPr marL="457200" lvl="1" indent="0">
              <a:buNone/>
            </a:pPr>
            <a:endParaRPr lang="nb-NO" dirty="0"/>
          </a:p>
          <a:p>
            <a:pPr lvl="2"/>
            <a:endParaRPr lang="nb-NO" dirty="0"/>
          </a:p>
          <a:p>
            <a:pPr marL="914400" lvl="2" indent="0">
              <a:buNone/>
            </a:pPr>
            <a:endParaRPr lang="nb-NO" dirty="0"/>
          </a:p>
          <a:p>
            <a:pPr marL="914400" lvl="2" indent="0">
              <a:buNone/>
            </a:pPr>
            <a:endParaRPr lang="nb-NO" dirty="0"/>
          </a:p>
          <a:p>
            <a:pPr marL="113989" indent="0">
              <a:buNone/>
            </a:pPr>
            <a:endParaRPr lang="nb-NO" dirty="0"/>
          </a:p>
          <a:p>
            <a:pPr marL="113989" indent="0">
              <a:buNone/>
            </a:pPr>
            <a:endParaRPr lang="nb-NO" dirty="0"/>
          </a:p>
          <a:p>
            <a:pPr marL="113989" indent="0">
              <a:buNone/>
            </a:pPr>
            <a:endParaRPr lang="nb-NO" dirty="0"/>
          </a:p>
        </p:txBody>
      </p:sp>
      <p:pic>
        <p:nvPicPr>
          <p:cNvPr id="8194" name="Picture 2" descr="What is E-Learning | e-Learning">
            <a:extLst>
              <a:ext uri="{FF2B5EF4-FFF2-40B4-BE49-F238E27FC236}">
                <a16:creationId xmlns:a16="http://schemas.microsoft.com/office/drawing/2014/main" id="{AC1278F0-FCA5-4F3D-BF18-9B1DAA547D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50492" y="2015947"/>
            <a:ext cx="4413381" cy="2979033"/>
          </a:xfrm>
          <a:prstGeom prst="rect">
            <a:avLst/>
          </a:prstGeom>
          <a:noFill/>
          <a:extLst>
            <a:ext uri="{909E8E84-426E-40DD-AFC4-6F175D3DCCD1}">
              <a14:hiddenFill xmlns:a14="http://schemas.microsoft.com/office/drawing/2010/main">
                <a:solidFill>
                  <a:srgbClr val="FFFFFF"/>
                </a:solidFill>
              </a14:hiddenFill>
            </a:ext>
          </a:extLst>
        </p:spPr>
      </p:pic>
      <p:sp>
        <p:nvSpPr>
          <p:cNvPr id="8" name="Tankeboble: sky 7">
            <a:extLst>
              <a:ext uri="{FF2B5EF4-FFF2-40B4-BE49-F238E27FC236}">
                <a16:creationId xmlns:a16="http://schemas.microsoft.com/office/drawing/2014/main" id="{768B6E18-D82E-4AF2-AAE0-36D6D12FE718}"/>
              </a:ext>
            </a:extLst>
          </p:cNvPr>
          <p:cNvSpPr/>
          <p:nvPr/>
        </p:nvSpPr>
        <p:spPr>
          <a:xfrm>
            <a:off x="8497957" y="5256616"/>
            <a:ext cx="3032312" cy="1461053"/>
          </a:xfrm>
          <a:prstGeom prst="cloudCallout">
            <a:avLst>
              <a:gd name="adj1" fmla="val 47139"/>
              <a:gd name="adj2" fmla="val -131378"/>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Dette ønsker jeg å lære mer om…</a:t>
            </a:r>
          </a:p>
        </p:txBody>
      </p:sp>
      <p:sp>
        <p:nvSpPr>
          <p:cNvPr id="11" name="Tankeboble: sky 10">
            <a:extLst>
              <a:ext uri="{FF2B5EF4-FFF2-40B4-BE49-F238E27FC236}">
                <a16:creationId xmlns:a16="http://schemas.microsoft.com/office/drawing/2014/main" id="{500C5EC3-940C-48F0-8490-BC1105D0E245}"/>
              </a:ext>
            </a:extLst>
          </p:cNvPr>
          <p:cNvSpPr/>
          <p:nvPr/>
        </p:nvSpPr>
        <p:spPr>
          <a:xfrm>
            <a:off x="2540371" y="2586785"/>
            <a:ext cx="2792896" cy="1461053"/>
          </a:xfrm>
          <a:prstGeom prst="cloudCallout">
            <a:avLst>
              <a:gd name="adj1" fmla="val 176563"/>
              <a:gd name="adj2" fmla="val -6330"/>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Dette fikk jeg økt innsikt i/ forståelse for…</a:t>
            </a:r>
          </a:p>
        </p:txBody>
      </p:sp>
      <p:sp>
        <p:nvSpPr>
          <p:cNvPr id="12" name="Tankeboble: sky 11">
            <a:extLst>
              <a:ext uri="{FF2B5EF4-FFF2-40B4-BE49-F238E27FC236}">
                <a16:creationId xmlns:a16="http://schemas.microsoft.com/office/drawing/2014/main" id="{00F31CE6-1C0D-4D3F-AB01-0701C4124255}"/>
              </a:ext>
            </a:extLst>
          </p:cNvPr>
          <p:cNvSpPr/>
          <p:nvPr/>
        </p:nvSpPr>
        <p:spPr>
          <a:xfrm>
            <a:off x="3694044" y="4212158"/>
            <a:ext cx="3502207" cy="1461053"/>
          </a:xfrm>
          <a:prstGeom prst="cloudCallout">
            <a:avLst>
              <a:gd name="adj1" fmla="val 134237"/>
              <a:gd name="adj2" fmla="val -120867"/>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dirty="0"/>
              <a:t>Dette skal være mitt neste steg for å sikre forankring og engasjement…</a:t>
            </a:r>
          </a:p>
        </p:txBody>
      </p:sp>
    </p:spTree>
    <p:extLst>
      <p:ext uri="{BB962C8B-B14F-4D97-AF65-F5344CB8AC3E}">
        <p14:creationId xmlns:p14="http://schemas.microsoft.com/office/powerpoint/2010/main" val="225643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4D093D7-07AE-4398-8ADF-CAF6C158391A}"/>
              </a:ext>
            </a:extLst>
          </p:cNvPr>
          <p:cNvSpPr>
            <a:spLocks noGrp="1"/>
          </p:cNvSpPr>
          <p:nvPr>
            <p:ph type="body" sz="quarter" idx="13"/>
          </p:nvPr>
        </p:nvSpPr>
        <p:spPr/>
        <p:txBody>
          <a:bodyPr>
            <a:normAutofit fontScale="70000" lnSpcReduction="20000"/>
          </a:bodyPr>
          <a:lstStyle/>
          <a:p>
            <a:pPr algn="ctr"/>
            <a:r>
              <a:rPr lang="nb-NO" sz="4600" b="1" dirty="0"/>
              <a:t>Med ønske om en riktig god uke videre!</a:t>
            </a:r>
          </a:p>
          <a:p>
            <a:pPr algn="ctr"/>
            <a:r>
              <a:rPr lang="nb-NO" b="1" dirty="0"/>
              <a:t>Takk for meg så langt.</a:t>
            </a:r>
          </a:p>
          <a:p>
            <a:endParaRPr lang="nb-NO" dirty="0"/>
          </a:p>
        </p:txBody>
      </p:sp>
      <p:pic>
        <p:nvPicPr>
          <p:cNvPr id="5" name="Bilde 4" descr="Et bilde som inneholder tekst, skilt, himmel, stopp&#10;&#10;Automatisk generert beskrivelse">
            <a:extLst>
              <a:ext uri="{FF2B5EF4-FFF2-40B4-BE49-F238E27FC236}">
                <a16:creationId xmlns:a16="http://schemas.microsoft.com/office/drawing/2014/main" id="{CD08F0F5-73E2-43ED-9D91-D87A40604B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44" b="20141"/>
          <a:stretch/>
        </p:blipFill>
        <p:spPr>
          <a:xfrm>
            <a:off x="0" y="14121"/>
            <a:ext cx="8804299" cy="4787784"/>
          </a:xfrm>
          <a:prstGeom prst="rect">
            <a:avLst/>
          </a:prstGeom>
          <a:ln>
            <a:noFill/>
          </a:ln>
          <a:effectLst>
            <a:softEdge rad="112500"/>
          </a:effectLst>
        </p:spPr>
      </p:pic>
      <p:pic>
        <p:nvPicPr>
          <p:cNvPr id="6" name="Picture 5" descr="A person smiling at the camera&#10;&#10;Description automatically generated">
            <a:extLst>
              <a:ext uri="{FF2B5EF4-FFF2-40B4-BE49-F238E27FC236}">
                <a16:creationId xmlns:a16="http://schemas.microsoft.com/office/drawing/2014/main" id="{1AD42E63-DEDC-83BF-E0C4-855AC58F73C5}"/>
              </a:ext>
            </a:extLst>
          </p:cNvPr>
          <p:cNvPicPr>
            <a:picLocks noChangeAspect="1"/>
          </p:cNvPicPr>
          <p:nvPr/>
        </p:nvPicPr>
        <p:blipFill>
          <a:blip r:embed="rId4"/>
          <a:srcRect l="16616" t="20972" r="45720"/>
          <a:stretch/>
        </p:blipFill>
        <p:spPr>
          <a:xfrm>
            <a:off x="8804298" y="14122"/>
            <a:ext cx="3299677" cy="4685538"/>
          </a:xfrm>
          <a:prstGeom prst="rect">
            <a:avLst/>
          </a:prstGeom>
          <a:ln>
            <a:noFill/>
          </a:ln>
          <a:effectLst>
            <a:softEdge rad="112500"/>
          </a:effectLst>
        </p:spPr>
      </p:pic>
    </p:spTree>
    <p:extLst>
      <p:ext uri="{BB962C8B-B14F-4D97-AF65-F5344CB8AC3E}">
        <p14:creationId xmlns:p14="http://schemas.microsoft.com/office/powerpoint/2010/main" val="3215300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670852" y="363429"/>
            <a:ext cx="8585219"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1:  </a:t>
            </a:r>
          </a:p>
          <a:p>
            <a:r>
              <a:rPr lang="nb-NO" sz="3200" dirty="0">
                <a:solidFill>
                  <a:srgbClr val="161144"/>
                </a:solidFill>
                <a:latin typeface="Gimbal Grotesque Heavy" panose="02000503050000020004" pitchFamily="50" charset="0"/>
              </a:rPr>
              <a:t>INDRE MOTIVASJON</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pic>
        <p:nvPicPr>
          <p:cNvPr id="3" name="Bilde 2">
            <a:extLst>
              <a:ext uri="{FF2B5EF4-FFF2-40B4-BE49-F238E27FC236}">
                <a16:creationId xmlns:a16="http://schemas.microsoft.com/office/drawing/2014/main" id="{FBB71E3A-BA36-40B3-8CFC-B165BE65FF57}"/>
              </a:ext>
            </a:extLst>
          </p:cNvPr>
          <p:cNvPicPr>
            <a:picLocks noChangeAspect="1"/>
          </p:cNvPicPr>
          <p:nvPr/>
        </p:nvPicPr>
        <p:blipFill>
          <a:blip r:embed="rId3"/>
          <a:stretch>
            <a:fillRect/>
          </a:stretch>
        </p:blipFill>
        <p:spPr>
          <a:xfrm>
            <a:off x="7832946" y="714028"/>
            <a:ext cx="3035341" cy="1974640"/>
          </a:xfrm>
          <a:prstGeom prst="rect">
            <a:avLst/>
          </a:prstGeom>
        </p:spPr>
      </p:pic>
      <p:sp>
        <p:nvSpPr>
          <p:cNvPr id="2" name="Rektangel 1">
            <a:extLst>
              <a:ext uri="{FF2B5EF4-FFF2-40B4-BE49-F238E27FC236}">
                <a16:creationId xmlns:a16="http://schemas.microsoft.com/office/drawing/2014/main" id="{64B4649B-B2EB-4E41-BF41-A75770782B98}"/>
              </a:ext>
            </a:extLst>
          </p:cNvPr>
          <p:cNvSpPr/>
          <p:nvPr/>
        </p:nvSpPr>
        <p:spPr>
          <a:xfrm>
            <a:off x="670852" y="1567150"/>
            <a:ext cx="6406244" cy="1200329"/>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Motivasjonen for oppgavene i seg selv, det vil si om oppgavene oppleves som en drivkraft og som spennende og stimulerende. (Også kalt indre jobbmotivasjon.  Engelsk: </a:t>
            </a:r>
            <a:r>
              <a:rPr lang="nb-NO" i="1" dirty="0" err="1">
                <a:solidFill>
                  <a:srgbClr val="040138"/>
                </a:solidFill>
              </a:rPr>
              <a:t>intrinsic</a:t>
            </a:r>
            <a:r>
              <a:rPr lang="nb-NO" i="1" dirty="0">
                <a:solidFill>
                  <a:srgbClr val="040138"/>
                </a:solidFill>
              </a:rPr>
              <a:t> </a:t>
            </a:r>
            <a:r>
              <a:rPr lang="nb-NO" i="1" dirty="0" err="1">
                <a:solidFill>
                  <a:srgbClr val="040138"/>
                </a:solidFill>
              </a:rPr>
              <a:t>motivation</a:t>
            </a:r>
            <a:r>
              <a:rPr lang="nb-NO" i="1" dirty="0">
                <a:solidFill>
                  <a:srgbClr val="040138"/>
                </a:solidFill>
              </a:rPr>
              <a:t>)</a:t>
            </a:r>
          </a:p>
        </p:txBody>
      </p:sp>
      <p:sp>
        <p:nvSpPr>
          <p:cNvPr id="15" name="TextBox 2">
            <a:extLst>
              <a:ext uri="{FF2B5EF4-FFF2-40B4-BE49-F238E27FC236}">
                <a16:creationId xmlns:a16="http://schemas.microsoft.com/office/drawing/2014/main" id="{6E874667-37B9-4702-9DE4-A9E1246221B8}"/>
              </a:ext>
            </a:extLst>
          </p:cNvPr>
          <p:cNvSpPr txBox="1"/>
          <p:nvPr/>
        </p:nvSpPr>
        <p:spPr>
          <a:xfrm>
            <a:off x="9331486" y="45523"/>
            <a:ext cx="2840842" cy="415498"/>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a:p>
            <a:pPr algn="r"/>
            <a:r>
              <a:rPr lang="en-US" sz="1050" b="1" dirty="0">
                <a:solidFill>
                  <a:srgbClr val="040138"/>
                </a:solidFill>
                <a:latin typeface="Gimbal Grotesque" panose="02000503050000020004" pitchFamily="50" charset="0"/>
              </a:rPr>
              <a:t>\</a:t>
            </a:r>
            <a:endParaRPr lang="en-US" sz="1050" b="1" dirty="0">
              <a:solidFill>
                <a:schemeClr val="accent1"/>
              </a:solidFill>
              <a:latin typeface="Gimbal Grotesque" panose="02000503050000020004" pitchFamily="50" charset="0"/>
            </a:endParaRP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303165" cy="1815882"/>
          </a:xfrm>
          <a:prstGeom prst="rect">
            <a:avLst/>
          </a:prstGeom>
        </p:spPr>
        <p:txBody>
          <a:bodyPr wrap="square">
            <a:spAutoFit/>
          </a:bodyPr>
          <a:lstStyle/>
          <a:p>
            <a:r>
              <a:rPr lang="nb-NO" sz="2800" dirty="0">
                <a:solidFill>
                  <a:srgbClr val="040138"/>
                </a:solidFill>
              </a:rPr>
              <a:t>«Mine arbeids-oppgaver er i seg selv en viktig drivkraft for meg»</a:t>
            </a:r>
          </a:p>
        </p:txBody>
      </p:sp>
      <p:sp>
        <p:nvSpPr>
          <p:cNvPr id="6" name="TekstSylinder 5">
            <a:extLst>
              <a:ext uri="{FF2B5EF4-FFF2-40B4-BE49-F238E27FC236}">
                <a16:creationId xmlns:a16="http://schemas.microsoft.com/office/drawing/2014/main" id="{BD945DAE-E5A1-EB43-B477-25002FE18174}"/>
              </a:ext>
            </a:extLst>
          </p:cNvPr>
          <p:cNvSpPr txBox="1"/>
          <p:nvPr/>
        </p:nvSpPr>
        <p:spPr>
          <a:xfrm>
            <a:off x="9852791" y="6374053"/>
            <a:ext cx="2376264" cy="461665"/>
          </a:xfrm>
          <a:prstGeom prst="rect">
            <a:avLst/>
          </a:prstGeom>
          <a:noFill/>
        </p:spPr>
        <p:txBody>
          <a:bodyPr wrap="square" rtlCol="0">
            <a:spAutoFit/>
          </a:bodyPr>
          <a:lstStyle/>
          <a:p>
            <a:pPr algn="r"/>
            <a:r>
              <a:rPr lang="nb-NO" sz="1200" dirty="0">
                <a:solidFill>
                  <a:schemeClr val="accent6">
                    <a:lumMod val="50000"/>
                  </a:schemeClr>
                </a:solidFill>
              </a:rPr>
              <a:t>Linda Lai, 2022</a:t>
            </a:r>
          </a:p>
          <a:p>
            <a:pPr algn="r"/>
            <a:r>
              <a:rPr lang="nb-NO" sz="1200" dirty="0">
                <a:solidFill>
                  <a:schemeClr val="accent6">
                    <a:lumMod val="50000"/>
                  </a:schemeClr>
                </a:solidFill>
              </a:rPr>
              <a:t>Pia Olsen ill.</a:t>
            </a:r>
          </a:p>
        </p:txBody>
      </p:sp>
      <p:sp>
        <p:nvSpPr>
          <p:cNvPr id="7" name="Rectangle: Rounded Corners 35">
            <a:extLst>
              <a:ext uri="{FF2B5EF4-FFF2-40B4-BE49-F238E27FC236}">
                <a16:creationId xmlns:a16="http://schemas.microsoft.com/office/drawing/2014/main" id="{6E990BA9-F6AA-274C-93B6-628312AE5202}"/>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26">
            <a:extLst>
              <a:ext uri="{FF2B5EF4-FFF2-40B4-BE49-F238E27FC236}">
                <a16:creationId xmlns:a16="http://schemas.microsoft.com/office/drawing/2014/main" id="{20E37312-60BD-26E7-2E20-5DED8E10FCAB}"/>
              </a:ext>
            </a:extLst>
          </p:cNvPr>
          <p:cNvSpPr txBox="1"/>
          <p:nvPr/>
        </p:nvSpPr>
        <p:spPr>
          <a:xfrm>
            <a:off x="1079880" y="3012153"/>
            <a:ext cx="5349200" cy="3970318"/>
          </a:xfrm>
          <a:prstGeom prst="rect">
            <a:avLst/>
          </a:prstGeom>
          <a:noFill/>
        </p:spPr>
        <p:txBody>
          <a:bodyPr wrap="square" rtlCol="0">
            <a:spAutoFit/>
          </a:bodyPr>
          <a:lstStyle/>
          <a:p>
            <a:r>
              <a:rPr lang="nb-NO" b="1" dirty="0">
                <a:solidFill>
                  <a:srgbClr val="040138"/>
                </a:solidFill>
                <a:latin typeface="Gimbal Grotesque" panose="02000503050000020004" pitchFamily="50" charset="0"/>
              </a:rPr>
              <a:t>Har effekt på:</a:t>
            </a:r>
          </a:p>
          <a:p>
            <a:pPr marL="342900" indent="-342900">
              <a:buFont typeface="Wingdings" panose="05000000000000000000" pitchFamily="2" charset="2"/>
              <a:buChar char="Ø"/>
            </a:pPr>
            <a:r>
              <a:rPr lang="nb-NO" dirty="0">
                <a:solidFill>
                  <a:srgbClr val="040138"/>
                </a:solidFill>
                <a:latin typeface="Gimbal Grotesque" panose="02000503050000020004" pitchFamily="50" charset="0"/>
              </a:rPr>
              <a:t>Innsats, kvalitet, lojalitet, mestring og ytelse</a:t>
            </a:r>
          </a:p>
          <a:p>
            <a:endParaRPr lang="nb-NO" b="1" dirty="0">
              <a:solidFill>
                <a:srgbClr val="040138"/>
              </a:solidFill>
              <a:latin typeface="Gimbal Grotesque" panose="02000503050000020004" pitchFamily="50" charset="0"/>
            </a:endParaRPr>
          </a:p>
          <a:p>
            <a:r>
              <a:rPr lang="nb-NO" b="1" dirty="0">
                <a:solidFill>
                  <a:srgbClr val="040138"/>
                </a:solidFill>
                <a:latin typeface="Gimbal Grotesque" panose="02000503050000020004" pitchFamily="50" charset="0"/>
              </a:rPr>
              <a:t>Påvirkes av:</a:t>
            </a:r>
          </a:p>
          <a:p>
            <a:pPr marL="285750" indent="-285750">
              <a:buFont typeface="Wingdings" panose="05000000000000000000" pitchFamily="2" charset="2"/>
              <a:buChar char="Ø"/>
            </a:pPr>
            <a:r>
              <a:rPr lang="nb-NO" dirty="0">
                <a:solidFill>
                  <a:srgbClr val="040138"/>
                </a:solidFill>
                <a:latin typeface="Gimbal Grotesque" panose="02000503050000020004" pitchFamily="50" charset="0"/>
              </a:rPr>
              <a:t>Mestringstro, autonomi, bruk av kompetanse og mestringsorientert ledelse, mestringsklima, prososial motivasjon</a:t>
            </a:r>
          </a:p>
          <a:p>
            <a:pPr marL="285750" indent="-285750">
              <a:buFont typeface="Wingdings" panose="05000000000000000000" pitchFamily="2" charset="2"/>
              <a:buChar char="Ø"/>
            </a:pPr>
            <a:endParaRPr lang="nb-NO" dirty="0">
              <a:solidFill>
                <a:srgbClr val="040138"/>
              </a:solidFill>
              <a:latin typeface="Gimbal Grotesque" panose="02000503050000020004" pitchFamily="50" charset="0"/>
            </a:endParaRPr>
          </a:p>
          <a:p>
            <a:r>
              <a:rPr lang="nb-NO" b="1" dirty="0">
                <a:solidFill>
                  <a:srgbClr val="040138"/>
                </a:solidFill>
                <a:latin typeface="Gimbal Grotesque" panose="02000503050000020004" pitchFamily="50" charset="0"/>
              </a:rPr>
              <a:t>Lav indre motivasjon kommer ofte av:</a:t>
            </a:r>
            <a:endParaRPr lang="nb-NO" sz="1800" b="1" dirty="0">
              <a:latin typeface="Calibri"/>
            </a:endParaRPr>
          </a:p>
          <a:p>
            <a:pPr marL="285750" indent="-285750">
              <a:buFont typeface="Wingdings" panose="05000000000000000000" pitchFamily="2" charset="2"/>
              <a:buChar char="Ø"/>
            </a:pPr>
            <a:r>
              <a:rPr lang="nb-NO" dirty="0">
                <a:latin typeface="Calibri"/>
              </a:rPr>
              <a:t>L</a:t>
            </a:r>
            <a:r>
              <a:rPr lang="nb-NO" sz="1800" dirty="0">
                <a:latin typeface="Calibri"/>
              </a:rPr>
              <a:t>av mestringstro </a:t>
            </a:r>
          </a:p>
          <a:p>
            <a:pPr marL="285750" indent="-285750">
              <a:buFont typeface="Wingdings" panose="05000000000000000000" pitchFamily="2" charset="2"/>
              <a:buChar char="Ø"/>
            </a:pPr>
            <a:r>
              <a:rPr lang="nb-NO" sz="1800" dirty="0">
                <a:latin typeface="Calibri"/>
              </a:rPr>
              <a:t>Lav autonomi</a:t>
            </a:r>
          </a:p>
          <a:p>
            <a:pPr marL="285750" indent="-285750">
              <a:buFont typeface="Wingdings" panose="05000000000000000000" pitchFamily="2" charset="2"/>
              <a:buChar char="Ø"/>
            </a:pPr>
            <a:r>
              <a:rPr lang="nb-NO" dirty="0">
                <a:latin typeface="Calibri"/>
              </a:rPr>
              <a:t>S</a:t>
            </a:r>
            <a:r>
              <a:rPr lang="nb-NO" sz="1800" dirty="0">
                <a:latin typeface="Calibri"/>
              </a:rPr>
              <a:t>vak mestringsorientert ledelse</a:t>
            </a:r>
          </a:p>
          <a:p>
            <a:pPr marL="285750" indent="-285750">
              <a:buFont typeface="Wingdings" panose="05000000000000000000" pitchFamily="2" charset="2"/>
              <a:buChar char="Ø"/>
            </a:pPr>
            <a:r>
              <a:rPr lang="nb-NO" dirty="0">
                <a:latin typeface="Calibri"/>
              </a:rPr>
              <a:t>S</a:t>
            </a:r>
            <a:r>
              <a:rPr lang="nb-NO" sz="1800" dirty="0">
                <a:latin typeface="Calibri"/>
              </a:rPr>
              <a:t>vakt mestringsklima</a:t>
            </a:r>
          </a:p>
          <a:p>
            <a:endParaRPr lang="nb-NO" dirty="0">
              <a:solidFill>
                <a:srgbClr val="040138"/>
              </a:solidFill>
              <a:latin typeface="Gimbal Grotesque" panose="02000503050000020004" pitchFamily="50" charset="0"/>
            </a:endParaRPr>
          </a:p>
        </p:txBody>
      </p:sp>
      <p:sp>
        <p:nvSpPr>
          <p:cNvPr id="10" name="Slide Number Placeholder 9">
            <a:extLst>
              <a:ext uri="{FF2B5EF4-FFF2-40B4-BE49-F238E27FC236}">
                <a16:creationId xmlns:a16="http://schemas.microsoft.com/office/drawing/2014/main" id="{FD588ACF-0736-85F0-62FD-3F121C1765AA}"/>
              </a:ext>
            </a:extLst>
          </p:cNvPr>
          <p:cNvSpPr>
            <a:spLocks noGrp="1"/>
          </p:cNvSpPr>
          <p:nvPr>
            <p:ph type="sldNum" sz="quarter" idx="12"/>
          </p:nvPr>
        </p:nvSpPr>
        <p:spPr/>
        <p:txBody>
          <a:bodyPr/>
          <a:lstStyle/>
          <a:p>
            <a:fld id="{11DCA093-7AF0-4828-B0F2-0188026DDA8C}" type="slidenum">
              <a:rPr lang="nb-NO" smtClean="0">
                <a:solidFill>
                  <a:srgbClr val="005193"/>
                </a:solidFill>
              </a:rPr>
              <a:pPr/>
              <a:t>64</a:t>
            </a:fld>
            <a:endParaRPr lang="nb-NO">
              <a:solidFill>
                <a:srgbClr val="005193"/>
              </a:solidFill>
            </a:endParaRPr>
          </a:p>
        </p:txBody>
      </p:sp>
    </p:spTree>
    <p:extLst>
      <p:ext uri="{BB962C8B-B14F-4D97-AF65-F5344CB8AC3E}">
        <p14:creationId xmlns:p14="http://schemas.microsoft.com/office/powerpoint/2010/main" val="433885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7" y="554624"/>
            <a:ext cx="6406244"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2:</a:t>
            </a:r>
            <a:r>
              <a:rPr lang="nb-NO" sz="3600" dirty="0">
                <a:solidFill>
                  <a:srgbClr val="161144"/>
                </a:solidFill>
                <a:latin typeface="Gimbal Grotesque Heavy" panose="02000503050000020004" pitchFamily="50" charset="0"/>
              </a:rPr>
              <a:t>  </a:t>
            </a:r>
          </a:p>
          <a:p>
            <a:r>
              <a:rPr lang="nb-NO" sz="3200" dirty="0">
                <a:solidFill>
                  <a:srgbClr val="161144"/>
                </a:solidFill>
                <a:latin typeface="Gimbal Grotesque Heavy" panose="02000503050000020004" pitchFamily="50" charset="0"/>
              </a:rPr>
              <a:t>MESTRINGSTRO</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2" name="Rektangel 1">
            <a:extLst>
              <a:ext uri="{FF2B5EF4-FFF2-40B4-BE49-F238E27FC236}">
                <a16:creationId xmlns:a16="http://schemas.microsoft.com/office/drawing/2014/main" id="{64B4649B-B2EB-4E41-BF41-A75770782B98}"/>
              </a:ext>
            </a:extLst>
          </p:cNvPr>
          <p:cNvSpPr/>
          <p:nvPr/>
        </p:nvSpPr>
        <p:spPr>
          <a:xfrm>
            <a:off x="746267" y="1701348"/>
            <a:ext cx="6694221" cy="1477328"/>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Mestringstroen gjenspeiler hver enkelt medarbeiders tiltro til egen kompetanse og mulighet til å mestre utfordringer i jobbsammenheng. (Også kalt subjektiv mestringsevne. Engelsk: </a:t>
            </a:r>
            <a:r>
              <a:rPr lang="nb-NO" i="1" dirty="0" err="1">
                <a:solidFill>
                  <a:srgbClr val="040138"/>
                </a:solidFill>
              </a:rPr>
              <a:t>self-efficacy</a:t>
            </a:r>
            <a:r>
              <a:rPr lang="nb-NO" i="1" dirty="0">
                <a:solidFill>
                  <a:srgbClr val="040138"/>
                </a:solidFill>
              </a:rPr>
              <a:t>)</a:t>
            </a: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154009" y="196352"/>
            <a:ext cx="2840842" cy="253916"/>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303165" cy="1815882"/>
          </a:xfrm>
          <a:prstGeom prst="rect">
            <a:avLst/>
          </a:prstGeom>
        </p:spPr>
        <p:txBody>
          <a:bodyPr wrap="square">
            <a:spAutoFit/>
          </a:bodyPr>
          <a:lstStyle/>
          <a:p>
            <a:r>
              <a:rPr lang="nb-NO" sz="2800" dirty="0">
                <a:solidFill>
                  <a:srgbClr val="040138"/>
                </a:solidFill>
              </a:rPr>
              <a:t>«Samme hva som skjer i jobben min, er jeg vanligvis i stand til å takle det.»</a:t>
            </a:r>
          </a:p>
        </p:txBody>
      </p:sp>
      <p:pic>
        <p:nvPicPr>
          <p:cNvPr id="7" name="Bilde 6" descr="Et bilde som inneholder tegning&#10;&#10;Automatisk generert beskrivelse">
            <a:extLst>
              <a:ext uri="{FF2B5EF4-FFF2-40B4-BE49-F238E27FC236}">
                <a16:creationId xmlns:a16="http://schemas.microsoft.com/office/drawing/2014/main" id="{86027619-1A45-4733-BF62-10A58EEBA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0798" y="545143"/>
            <a:ext cx="3062068" cy="2278966"/>
          </a:xfrm>
          <a:prstGeom prst="rect">
            <a:avLst/>
          </a:prstGeom>
        </p:spPr>
      </p:pic>
      <p:sp>
        <p:nvSpPr>
          <p:cNvPr id="3" name="TekstSylinder 2">
            <a:extLst>
              <a:ext uri="{FF2B5EF4-FFF2-40B4-BE49-F238E27FC236}">
                <a16:creationId xmlns:a16="http://schemas.microsoft.com/office/drawing/2014/main" id="{1CD9F7EA-DCF6-54C7-670D-85B917A1ACAB}"/>
              </a:ext>
            </a:extLst>
          </p:cNvPr>
          <p:cNvSpPr txBox="1"/>
          <p:nvPr/>
        </p:nvSpPr>
        <p:spPr>
          <a:xfrm>
            <a:off x="9852791" y="6374053"/>
            <a:ext cx="2376264" cy="461665"/>
          </a:xfrm>
          <a:prstGeom prst="rect">
            <a:avLst/>
          </a:prstGeom>
          <a:noFill/>
        </p:spPr>
        <p:txBody>
          <a:bodyPr wrap="square" rtlCol="0">
            <a:spAutoFit/>
          </a:bodyPr>
          <a:lstStyle/>
          <a:p>
            <a:pPr algn="r"/>
            <a:r>
              <a:rPr lang="nb-NO" sz="1200" dirty="0">
                <a:solidFill>
                  <a:schemeClr val="accent6">
                    <a:lumMod val="50000"/>
                  </a:schemeClr>
                </a:solidFill>
              </a:rPr>
              <a:t>Linda Lai, 2022</a:t>
            </a:r>
          </a:p>
          <a:p>
            <a:pPr algn="r"/>
            <a:r>
              <a:rPr lang="nb-NO" sz="1200" dirty="0">
                <a:solidFill>
                  <a:schemeClr val="accent6">
                    <a:lumMod val="50000"/>
                  </a:schemeClr>
                </a:solidFill>
              </a:rPr>
              <a:t>Pia Olsen ill.</a:t>
            </a:r>
          </a:p>
        </p:txBody>
      </p:sp>
      <p:sp>
        <p:nvSpPr>
          <p:cNvPr id="6" name="Rectangle: Rounded Corners 35">
            <a:extLst>
              <a:ext uri="{FF2B5EF4-FFF2-40B4-BE49-F238E27FC236}">
                <a16:creationId xmlns:a16="http://schemas.microsoft.com/office/drawing/2014/main" id="{9FA21E5C-41DF-33F4-5752-A10E6E658388}"/>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26">
            <a:extLst>
              <a:ext uri="{FF2B5EF4-FFF2-40B4-BE49-F238E27FC236}">
                <a16:creationId xmlns:a16="http://schemas.microsoft.com/office/drawing/2014/main" id="{471A5CD1-5DE4-9200-C318-E8EB92AB91F7}"/>
              </a:ext>
            </a:extLst>
          </p:cNvPr>
          <p:cNvSpPr txBox="1"/>
          <p:nvPr/>
        </p:nvSpPr>
        <p:spPr>
          <a:xfrm>
            <a:off x="1079879" y="3012153"/>
            <a:ext cx="6222353" cy="3293209"/>
          </a:xfrm>
          <a:prstGeom prst="rect">
            <a:avLst/>
          </a:prstGeom>
          <a:noFill/>
        </p:spPr>
        <p:txBody>
          <a:bodyPr wrap="square" rtlCol="0">
            <a:spAutoFit/>
          </a:bodyPr>
          <a:lstStyle/>
          <a:p>
            <a:r>
              <a:rPr lang="nb-NO" b="1" dirty="0">
                <a:solidFill>
                  <a:srgbClr val="040138"/>
                </a:solidFill>
              </a:rPr>
              <a:t>Har effekt på:</a:t>
            </a:r>
          </a:p>
          <a:p>
            <a:pPr marL="285750" indent="-285750">
              <a:buFont typeface="Wingdings" panose="05000000000000000000" pitchFamily="2" charset="2"/>
              <a:buChar char="Ø"/>
            </a:pPr>
            <a:r>
              <a:rPr lang="nb-NO" dirty="0">
                <a:solidFill>
                  <a:srgbClr val="040138"/>
                </a:solidFill>
              </a:rPr>
              <a:t>Innsats, ytelse, bruk av kompetanse, fleksibilitet og prososial atferd overfor andre</a:t>
            </a:r>
          </a:p>
          <a:p>
            <a:endParaRPr lang="nb-NO" b="1" dirty="0">
              <a:solidFill>
                <a:srgbClr val="040138"/>
              </a:solidFill>
            </a:endParaRPr>
          </a:p>
          <a:p>
            <a:r>
              <a:rPr lang="nb-NO" b="1" dirty="0">
                <a:solidFill>
                  <a:srgbClr val="040138"/>
                </a:solidFill>
              </a:rPr>
              <a:t>Påvirkes av:</a:t>
            </a:r>
          </a:p>
          <a:p>
            <a:pPr marL="285750" indent="-285750">
              <a:buFont typeface="Wingdings" panose="05000000000000000000" pitchFamily="2" charset="2"/>
              <a:buChar char="Ø"/>
            </a:pPr>
            <a:r>
              <a:rPr lang="nb-NO" sz="1600" dirty="0">
                <a:solidFill>
                  <a:srgbClr val="040138"/>
                </a:solidFill>
              </a:rPr>
              <a:t>Gode mestringsopplevelser gjennom bruk av relevant kompetanse og relevant kompetanseutvikling</a:t>
            </a:r>
          </a:p>
          <a:p>
            <a:pPr marL="285750" indent="-285750">
              <a:buFont typeface="Wingdings" panose="05000000000000000000" pitchFamily="2" charset="2"/>
              <a:buChar char="Ø"/>
            </a:pPr>
            <a:endParaRPr lang="nb-NO" dirty="0">
              <a:solidFill>
                <a:srgbClr val="040138"/>
              </a:solidFill>
            </a:endParaRPr>
          </a:p>
          <a:p>
            <a:r>
              <a:rPr lang="nb-NO" b="1" dirty="0">
                <a:solidFill>
                  <a:srgbClr val="040138"/>
                </a:solidFill>
              </a:rPr>
              <a:t>Lav mestringstro kommer ofte av:</a:t>
            </a:r>
            <a:endParaRPr lang="nb-NO" sz="1800" b="1" dirty="0"/>
          </a:p>
          <a:p>
            <a:pPr marL="285750" indent="-285750">
              <a:buFont typeface="Wingdings" panose="05000000000000000000" pitchFamily="2" charset="2"/>
              <a:buChar char="Ø"/>
            </a:pPr>
            <a:r>
              <a:rPr lang="nb-NO" sz="1600" dirty="0"/>
              <a:t>Lav autonomi</a:t>
            </a:r>
          </a:p>
          <a:p>
            <a:pPr marL="285750" indent="-285750">
              <a:buFont typeface="Wingdings" panose="05000000000000000000" pitchFamily="2" charset="2"/>
              <a:buChar char="Ø"/>
            </a:pPr>
            <a:r>
              <a:rPr lang="nb-NO" sz="1600" dirty="0"/>
              <a:t>Svak mestringsorientert ledelse og svak mestringsstøtte</a:t>
            </a:r>
          </a:p>
          <a:p>
            <a:endParaRPr lang="nb-NO" dirty="0">
              <a:solidFill>
                <a:srgbClr val="040138"/>
              </a:solidFill>
              <a:latin typeface="Gimbal Grotesque" panose="02000503050000020004" pitchFamily="50" charset="0"/>
            </a:endParaRPr>
          </a:p>
        </p:txBody>
      </p:sp>
      <p:sp>
        <p:nvSpPr>
          <p:cNvPr id="10" name="Slide Number Placeholder 9">
            <a:extLst>
              <a:ext uri="{FF2B5EF4-FFF2-40B4-BE49-F238E27FC236}">
                <a16:creationId xmlns:a16="http://schemas.microsoft.com/office/drawing/2014/main" id="{49613BF0-1927-4E34-616D-CF1982602856}"/>
              </a:ext>
            </a:extLst>
          </p:cNvPr>
          <p:cNvSpPr>
            <a:spLocks noGrp="1"/>
          </p:cNvSpPr>
          <p:nvPr>
            <p:ph type="sldNum" sz="quarter" idx="12"/>
          </p:nvPr>
        </p:nvSpPr>
        <p:spPr/>
        <p:txBody>
          <a:bodyPr/>
          <a:lstStyle/>
          <a:p>
            <a:fld id="{11DCA093-7AF0-4828-B0F2-0188026DDA8C}" type="slidenum">
              <a:rPr lang="nb-NO" smtClean="0">
                <a:solidFill>
                  <a:srgbClr val="005193"/>
                </a:solidFill>
              </a:rPr>
              <a:pPr/>
              <a:t>65</a:t>
            </a:fld>
            <a:endParaRPr lang="nb-NO">
              <a:solidFill>
                <a:srgbClr val="005193"/>
              </a:solidFill>
            </a:endParaRPr>
          </a:p>
        </p:txBody>
      </p:sp>
    </p:spTree>
    <p:extLst>
      <p:ext uri="{BB962C8B-B14F-4D97-AF65-F5344CB8AC3E}">
        <p14:creationId xmlns:p14="http://schemas.microsoft.com/office/powerpoint/2010/main" val="2666618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7" y="554624"/>
            <a:ext cx="6406244"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3:  </a:t>
            </a:r>
          </a:p>
          <a:p>
            <a:r>
              <a:rPr lang="nb-NO" sz="3200" dirty="0">
                <a:solidFill>
                  <a:srgbClr val="161144"/>
                </a:solidFill>
                <a:latin typeface="Gimbal Grotesque Heavy" panose="02000503050000020004" pitchFamily="50" charset="0"/>
              </a:rPr>
              <a:t>AUTONOMI</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2" name="Rektangel 1">
            <a:extLst>
              <a:ext uri="{FF2B5EF4-FFF2-40B4-BE49-F238E27FC236}">
                <a16:creationId xmlns:a16="http://schemas.microsoft.com/office/drawing/2014/main" id="{64B4649B-B2EB-4E41-BF41-A75770782B98}"/>
              </a:ext>
            </a:extLst>
          </p:cNvPr>
          <p:cNvSpPr/>
          <p:nvPr/>
        </p:nvSpPr>
        <p:spPr>
          <a:xfrm>
            <a:off x="746267" y="1701348"/>
            <a:ext cx="6970754" cy="1477328"/>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Medarbeidernes opplevelse av å ha mulighet til å jobbe selvstendig og gjøre egne vurderinger i jobben sin, basert på egen kompetanse, og innen en definert jobbrolle (Også kalt jobbautonomi. Engelsk </a:t>
            </a:r>
            <a:r>
              <a:rPr lang="nb-NO" i="1" dirty="0" err="1">
                <a:solidFill>
                  <a:srgbClr val="040138"/>
                </a:solidFill>
              </a:rPr>
              <a:t>job</a:t>
            </a:r>
            <a:r>
              <a:rPr lang="nb-NO" i="1" dirty="0">
                <a:solidFill>
                  <a:srgbClr val="040138"/>
                </a:solidFill>
              </a:rPr>
              <a:t> </a:t>
            </a:r>
            <a:r>
              <a:rPr lang="nb-NO" i="1" dirty="0" err="1">
                <a:solidFill>
                  <a:srgbClr val="040138"/>
                </a:solidFill>
              </a:rPr>
              <a:t>autonomy</a:t>
            </a:r>
            <a:r>
              <a:rPr lang="nb-NO" i="1" dirty="0">
                <a:solidFill>
                  <a:srgbClr val="040138"/>
                </a:solidFill>
              </a:rPr>
              <a:t>).</a:t>
            </a: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154009" y="196352"/>
            <a:ext cx="2840842" cy="253916"/>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303165" cy="1815882"/>
          </a:xfrm>
          <a:prstGeom prst="rect">
            <a:avLst/>
          </a:prstGeom>
        </p:spPr>
        <p:txBody>
          <a:bodyPr wrap="square">
            <a:spAutoFit/>
          </a:bodyPr>
          <a:lstStyle/>
          <a:p>
            <a:r>
              <a:rPr lang="nb-NO" sz="2800" dirty="0">
                <a:solidFill>
                  <a:srgbClr val="040138"/>
                </a:solidFill>
              </a:rPr>
              <a:t>«Jeg har mulighet til å tenke og handle selvstendig i jobben min»</a:t>
            </a:r>
          </a:p>
        </p:txBody>
      </p:sp>
      <p:pic>
        <p:nvPicPr>
          <p:cNvPr id="6" name="Bilde 5" descr="Et bilde som inneholder tegning&#10;&#10;Automatisk generert beskrivelse">
            <a:extLst>
              <a:ext uri="{FF2B5EF4-FFF2-40B4-BE49-F238E27FC236}">
                <a16:creationId xmlns:a16="http://schemas.microsoft.com/office/drawing/2014/main" id="{A07543BE-5D68-439A-8D6D-C8DC1337A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5005" y="691245"/>
            <a:ext cx="3063240" cy="2162556"/>
          </a:xfrm>
          <a:prstGeom prst="rect">
            <a:avLst/>
          </a:prstGeom>
        </p:spPr>
      </p:pic>
      <p:sp>
        <p:nvSpPr>
          <p:cNvPr id="3" name="TekstSylinder 2">
            <a:extLst>
              <a:ext uri="{FF2B5EF4-FFF2-40B4-BE49-F238E27FC236}">
                <a16:creationId xmlns:a16="http://schemas.microsoft.com/office/drawing/2014/main" id="{15DA7ADA-3AD0-6DB6-1388-E473C08BE934}"/>
              </a:ext>
            </a:extLst>
          </p:cNvPr>
          <p:cNvSpPr txBox="1"/>
          <p:nvPr/>
        </p:nvSpPr>
        <p:spPr>
          <a:xfrm>
            <a:off x="9852791" y="6374053"/>
            <a:ext cx="2376264" cy="461665"/>
          </a:xfrm>
          <a:prstGeom prst="rect">
            <a:avLst/>
          </a:prstGeom>
          <a:noFill/>
        </p:spPr>
        <p:txBody>
          <a:bodyPr wrap="square" rtlCol="0">
            <a:spAutoFit/>
          </a:bodyPr>
          <a:lstStyle/>
          <a:p>
            <a:pPr algn="r"/>
            <a:r>
              <a:rPr lang="nb-NO" sz="1200" dirty="0">
                <a:solidFill>
                  <a:schemeClr val="accent6">
                    <a:lumMod val="50000"/>
                  </a:schemeClr>
                </a:solidFill>
              </a:rPr>
              <a:t>Linda Lai, 2022</a:t>
            </a:r>
          </a:p>
          <a:p>
            <a:pPr algn="r"/>
            <a:r>
              <a:rPr lang="nb-NO" sz="1200" dirty="0">
                <a:solidFill>
                  <a:schemeClr val="accent6">
                    <a:lumMod val="50000"/>
                  </a:schemeClr>
                </a:solidFill>
              </a:rPr>
              <a:t>Pia Olsen ill.</a:t>
            </a:r>
          </a:p>
        </p:txBody>
      </p:sp>
      <p:sp>
        <p:nvSpPr>
          <p:cNvPr id="7" name="Rectangle: Rounded Corners 35">
            <a:extLst>
              <a:ext uri="{FF2B5EF4-FFF2-40B4-BE49-F238E27FC236}">
                <a16:creationId xmlns:a16="http://schemas.microsoft.com/office/drawing/2014/main" id="{73561FE1-C404-1DFC-01DE-658F98CAFC2E}"/>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26">
            <a:extLst>
              <a:ext uri="{FF2B5EF4-FFF2-40B4-BE49-F238E27FC236}">
                <a16:creationId xmlns:a16="http://schemas.microsoft.com/office/drawing/2014/main" id="{C5A207EB-1094-F74E-C8D7-93C638CC4E5B}"/>
              </a:ext>
            </a:extLst>
          </p:cNvPr>
          <p:cNvSpPr txBox="1"/>
          <p:nvPr/>
        </p:nvSpPr>
        <p:spPr>
          <a:xfrm>
            <a:off x="1079879" y="3012153"/>
            <a:ext cx="6072631" cy="3016210"/>
          </a:xfrm>
          <a:prstGeom prst="rect">
            <a:avLst/>
          </a:prstGeom>
          <a:noFill/>
        </p:spPr>
        <p:txBody>
          <a:bodyPr wrap="square" rtlCol="0">
            <a:spAutoFit/>
          </a:bodyPr>
          <a:lstStyle/>
          <a:p>
            <a:r>
              <a:rPr lang="nb-NO" b="1" dirty="0">
                <a:solidFill>
                  <a:srgbClr val="040138"/>
                </a:solidFill>
              </a:rPr>
              <a:t>Har effekt på:</a:t>
            </a:r>
          </a:p>
          <a:p>
            <a:pPr marL="285750" indent="-285750">
              <a:buFont typeface="Wingdings" panose="05000000000000000000" pitchFamily="2" charset="2"/>
              <a:buChar char="Ø"/>
            </a:pPr>
            <a:r>
              <a:rPr lang="nb-NO" dirty="0">
                <a:solidFill>
                  <a:srgbClr val="040138"/>
                </a:solidFill>
              </a:rPr>
              <a:t>Indre motivasjon, bruk av kompetanse, innsats og ytelse</a:t>
            </a:r>
          </a:p>
          <a:p>
            <a:endParaRPr lang="nb-NO" b="1" dirty="0">
              <a:solidFill>
                <a:srgbClr val="040138"/>
              </a:solidFill>
            </a:endParaRPr>
          </a:p>
          <a:p>
            <a:r>
              <a:rPr lang="nb-NO" b="1" dirty="0">
                <a:solidFill>
                  <a:srgbClr val="040138"/>
                </a:solidFill>
              </a:rPr>
              <a:t>Påvirkes av:</a:t>
            </a:r>
          </a:p>
          <a:p>
            <a:pPr marL="285750" indent="-285750">
              <a:buFont typeface="Wingdings" panose="05000000000000000000" pitchFamily="2" charset="2"/>
              <a:buChar char="Ø"/>
            </a:pPr>
            <a:r>
              <a:rPr lang="nb-NO" sz="1600" dirty="0">
                <a:solidFill>
                  <a:srgbClr val="040138"/>
                </a:solidFill>
              </a:rPr>
              <a:t>Få størst mulig selvstendighet innen egen jobbrolle </a:t>
            </a:r>
          </a:p>
          <a:p>
            <a:endParaRPr lang="nb-NO" dirty="0">
              <a:solidFill>
                <a:srgbClr val="040138"/>
              </a:solidFill>
            </a:endParaRPr>
          </a:p>
          <a:p>
            <a:r>
              <a:rPr lang="nb-NO" b="1" dirty="0">
                <a:solidFill>
                  <a:srgbClr val="040138"/>
                </a:solidFill>
              </a:rPr>
              <a:t>Lav autonomi kommer ofte av:</a:t>
            </a:r>
            <a:endParaRPr lang="nb-NO" sz="1800" b="1" dirty="0"/>
          </a:p>
          <a:p>
            <a:pPr marL="285750" indent="-285750">
              <a:buFont typeface="Wingdings" panose="05000000000000000000" pitchFamily="2" charset="2"/>
              <a:buChar char="Ø"/>
            </a:pPr>
            <a:r>
              <a:rPr lang="nb-NO" sz="1600" dirty="0"/>
              <a:t>Detaljstyring</a:t>
            </a:r>
          </a:p>
          <a:p>
            <a:pPr marL="285750" indent="-285750">
              <a:buFont typeface="Wingdings" panose="05000000000000000000" pitchFamily="2" charset="2"/>
              <a:buChar char="Ø"/>
            </a:pPr>
            <a:r>
              <a:rPr lang="nb-NO" sz="1600" dirty="0"/>
              <a:t>Lav rolleklarhet</a:t>
            </a:r>
          </a:p>
          <a:p>
            <a:pPr marL="285750" indent="-285750">
              <a:buFont typeface="Wingdings" panose="05000000000000000000" pitchFamily="2" charset="2"/>
              <a:buChar char="Ø"/>
            </a:pPr>
            <a:r>
              <a:rPr lang="nb-NO" sz="1600" dirty="0"/>
              <a:t>Svak mestringsorientert ledelse</a:t>
            </a:r>
          </a:p>
          <a:p>
            <a:endParaRPr lang="nb-NO" dirty="0">
              <a:solidFill>
                <a:srgbClr val="040138"/>
              </a:solidFill>
              <a:latin typeface="Gimbal Grotesque" panose="02000503050000020004" pitchFamily="50" charset="0"/>
            </a:endParaRPr>
          </a:p>
        </p:txBody>
      </p:sp>
      <p:sp>
        <p:nvSpPr>
          <p:cNvPr id="10" name="Slide Number Placeholder 9">
            <a:extLst>
              <a:ext uri="{FF2B5EF4-FFF2-40B4-BE49-F238E27FC236}">
                <a16:creationId xmlns:a16="http://schemas.microsoft.com/office/drawing/2014/main" id="{858FC11B-C8FE-F4E0-24C8-B2D47BECB633}"/>
              </a:ext>
            </a:extLst>
          </p:cNvPr>
          <p:cNvSpPr>
            <a:spLocks noGrp="1"/>
          </p:cNvSpPr>
          <p:nvPr>
            <p:ph type="sldNum" sz="quarter" idx="12"/>
          </p:nvPr>
        </p:nvSpPr>
        <p:spPr/>
        <p:txBody>
          <a:bodyPr/>
          <a:lstStyle/>
          <a:p>
            <a:fld id="{11DCA093-7AF0-4828-B0F2-0188026DDA8C}" type="slidenum">
              <a:rPr lang="nb-NO" smtClean="0">
                <a:solidFill>
                  <a:srgbClr val="005193"/>
                </a:solidFill>
              </a:rPr>
              <a:pPr/>
              <a:t>66</a:t>
            </a:fld>
            <a:endParaRPr lang="nb-NO">
              <a:solidFill>
                <a:srgbClr val="005193"/>
              </a:solidFill>
            </a:endParaRPr>
          </a:p>
        </p:txBody>
      </p:sp>
    </p:spTree>
    <p:extLst>
      <p:ext uri="{BB962C8B-B14F-4D97-AF65-F5344CB8AC3E}">
        <p14:creationId xmlns:p14="http://schemas.microsoft.com/office/powerpoint/2010/main" val="3586182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7" y="554624"/>
            <a:ext cx="6406244"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4:</a:t>
            </a:r>
            <a:r>
              <a:rPr lang="nb-NO" sz="3600" dirty="0">
                <a:solidFill>
                  <a:srgbClr val="161144"/>
                </a:solidFill>
                <a:latin typeface="Gimbal Grotesque Heavy" panose="02000503050000020004" pitchFamily="50" charset="0"/>
              </a:rPr>
              <a:t>  </a:t>
            </a:r>
          </a:p>
          <a:p>
            <a:r>
              <a:rPr lang="nb-NO" sz="3200" dirty="0">
                <a:solidFill>
                  <a:srgbClr val="161144"/>
                </a:solidFill>
                <a:latin typeface="Gimbal Grotesque Heavy" panose="02000503050000020004" pitchFamily="50" charset="0"/>
              </a:rPr>
              <a:t>BRUK AV KOMPETANSE</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2" name="Rektangel 1">
            <a:extLst>
              <a:ext uri="{FF2B5EF4-FFF2-40B4-BE49-F238E27FC236}">
                <a16:creationId xmlns:a16="http://schemas.microsoft.com/office/drawing/2014/main" id="{64B4649B-B2EB-4E41-BF41-A75770782B98}"/>
              </a:ext>
            </a:extLst>
          </p:cNvPr>
          <p:cNvSpPr/>
          <p:nvPr/>
        </p:nvSpPr>
        <p:spPr>
          <a:xfrm>
            <a:off x="746267" y="1701348"/>
            <a:ext cx="6694221" cy="1477328"/>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Medarbeidernes opplevelse av å få brukt egen jobbrelevante kompetanse på en god måte i sin nåværende jobb. </a:t>
            </a:r>
          </a:p>
          <a:p>
            <a:r>
              <a:rPr lang="nb-NO" i="1" dirty="0">
                <a:solidFill>
                  <a:srgbClr val="040138"/>
                </a:solidFill>
              </a:rPr>
              <a:t>(Også kalt kompetansemobilisering. Engelsk: </a:t>
            </a:r>
            <a:r>
              <a:rPr lang="nb-NO" i="1" dirty="0" err="1">
                <a:solidFill>
                  <a:srgbClr val="040138"/>
                </a:solidFill>
              </a:rPr>
              <a:t>perceived</a:t>
            </a:r>
            <a:r>
              <a:rPr lang="nb-NO" i="1" dirty="0">
                <a:solidFill>
                  <a:srgbClr val="040138"/>
                </a:solidFill>
              </a:rPr>
              <a:t> </a:t>
            </a:r>
            <a:r>
              <a:rPr lang="nb-NO" i="1" dirty="0" err="1">
                <a:solidFill>
                  <a:srgbClr val="040138"/>
                </a:solidFill>
              </a:rPr>
              <a:t>competence</a:t>
            </a:r>
            <a:r>
              <a:rPr lang="nb-NO" i="1" dirty="0">
                <a:solidFill>
                  <a:srgbClr val="040138"/>
                </a:solidFill>
              </a:rPr>
              <a:t> </a:t>
            </a:r>
            <a:r>
              <a:rPr lang="nb-NO" i="1" dirty="0" err="1">
                <a:solidFill>
                  <a:srgbClr val="040138"/>
                </a:solidFill>
              </a:rPr>
              <a:t>mobilization</a:t>
            </a:r>
            <a:r>
              <a:rPr lang="nb-NO" i="1" dirty="0">
                <a:solidFill>
                  <a:srgbClr val="040138"/>
                </a:solidFill>
              </a:rPr>
              <a:t>/skill </a:t>
            </a:r>
            <a:r>
              <a:rPr lang="nb-NO" i="1" dirty="0" err="1">
                <a:solidFill>
                  <a:srgbClr val="040138"/>
                </a:solidFill>
              </a:rPr>
              <a:t>utilization</a:t>
            </a:r>
            <a:r>
              <a:rPr lang="nb-NO" i="1" dirty="0">
                <a:solidFill>
                  <a:srgbClr val="040138"/>
                </a:solidFill>
              </a:rPr>
              <a:t>)</a:t>
            </a: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154009" y="196352"/>
            <a:ext cx="2840842" cy="253916"/>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788229" cy="1938992"/>
          </a:xfrm>
          <a:prstGeom prst="rect">
            <a:avLst/>
          </a:prstGeom>
        </p:spPr>
        <p:txBody>
          <a:bodyPr wrap="square">
            <a:spAutoFit/>
          </a:bodyPr>
          <a:lstStyle/>
          <a:p>
            <a:r>
              <a:rPr lang="nb-NO" sz="2400" dirty="0">
                <a:solidFill>
                  <a:srgbClr val="040138"/>
                </a:solidFill>
              </a:rPr>
              <a:t>«Jeg får brukt det jeg kan (dvs. mine kunnskaper, ferdigheter og evner) slik jeg forventet da jeg tok denne jobben.»</a:t>
            </a:r>
          </a:p>
        </p:txBody>
      </p:sp>
      <p:pic>
        <p:nvPicPr>
          <p:cNvPr id="7" name="Bilde 6" descr="Et bilde som inneholder tegning&#10;&#10;Automatisk generert beskrivelse">
            <a:extLst>
              <a:ext uri="{FF2B5EF4-FFF2-40B4-BE49-F238E27FC236}">
                <a16:creationId xmlns:a16="http://schemas.microsoft.com/office/drawing/2014/main" id="{FC108A65-D7B9-4862-8CF7-0A0D10999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9842" y="611850"/>
            <a:ext cx="3060834" cy="2266749"/>
          </a:xfrm>
          <a:prstGeom prst="rect">
            <a:avLst/>
          </a:prstGeom>
        </p:spPr>
      </p:pic>
      <p:sp>
        <p:nvSpPr>
          <p:cNvPr id="3" name="TekstSylinder 2">
            <a:extLst>
              <a:ext uri="{FF2B5EF4-FFF2-40B4-BE49-F238E27FC236}">
                <a16:creationId xmlns:a16="http://schemas.microsoft.com/office/drawing/2014/main" id="{90D378B4-1F17-CE8C-3D77-87E53F5E5366}"/>
              </a:ext>
            </a:extLst>
          </p:cNvPr>
          <p:cNvSpPr txBox="1"/>
          <p:nvPr/>
        </p:nvSpPr>
        <p:spPr>
          <a:xfrm>
            <a:off x="9852791" y="6374053"/>
            <a:ext cx="2376264" cy="461665"/>
          </a:xfrm>
          <a:prstGeom prst="rect">
            <a:avLst/>
          </a:prstGeom>
          <a:noFill/>
        </p:spPr>
        <p:txBody>
          <a:bodyPr wrap="square" rtlCol="0">
            <a:spAutoFit/>
          </a:bodyPr>
          <a:lstStyle/>
          <a:p>
            <a:pPr algn="r"/>
            <a:r>
              <a:rPr lang="nb-NO" sz="1200" dirty="0">
                <a:solidFill>
                  <a:schemeClr val="accent6">
                    <a:lumMod val="50000"/>
                  </a:schemeClr>
                </a:solidFill>
              </a:rPr>
              <a:t>Linda Lai, 2022</a:t>
            </a:r>
          </a:p>
          <a:p>
            <a:pPr algn="r"/>
            <a:r>
              <a:rPr lang="nb-NO" sz="1200" dirty="0">
                <a:solidFill>
                  <a:schemeClr val="accent6">
                    <a:lumMod val="50000"/>
                  </a:schemeClr>
                </a:solidFill>
              </a:rPr>
              <a:t>Pia Olsen ill.</a:t>
            </a:r>
          </a:p>
        </p:txBody>
      </p:sp>
      <p:sp>
        <p:nvSpPr>
          <p:cNvPr id="6" name="Rectangle: Rounded Corners 35">
            <a:extLst>
              <a:ext uri="{FF2B5EF4-FFF2-40B4-BE49-F238E27FC236}">
                <a16:creationId xmlns:a16="http://schemas.microsoft.com/office/drawing/2014/main" id="{61303091-A6D5-69E6-63F8-47D3672775B3}"/>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26">
            <a:extLst>
              <a:ext uri="{FF2B5EF4-FFF2-40B4-BE49-F238E27FC236}">
                <a16:creationId xmlns:a16="http://schemas.microsoft.com/office/drawing/2014/main" id="{826C64A1-B4C1-DFE2-411E-72A34CDCD470}"/>
              </a:ext>
            </a:extLst>
          </p:cNvPr>
          <p:cNvSpPr txBox="1"/>
          <p:nvPr/>
        </p:nvSpPr>
        <p:spPr>
          <a:xfrm>
            <a:off x="1079879" y="3012153"/>
            <a:ext cx="6222354" cy="3877985"/>
          </a:xfrm>
          <a:prstGeom prst="rect">
            <a:avLst/>
          </a:prstGeom>
          <a:noFill/>
        </p:spPr>
        <p:txBody>
          <a:bodyPr wrap="square" rtlCol="0">
            <a:spAutoFit/>
          </a:bodyPr>
          <a:lstStyle/>
          <a:p>
            <a:r>
              <a:rPr lang="nb-NO" b="1" dirty="0">
                <a:solidFill>
                  <a:srgbClr val="040138"/>
                </a:solidFill>
              </a:rPr>
              <a:t>Har effekt på:</a:t>
            </a:r>
          </a:p>
          <a:p>
            <a:pPr marL="285750" indent="-285750">
              <a:buFont typeface="Wingdings" panose="05000000000000000000" pitchFamily="2" charset="2"/>
              <a:buChar char="Ø"/>
            </a:pPr>
            <a:r>
              <a:rPr lang="nb-NO" dirty="0">
                <a:solidFill>
                  <a:srgbClr val="040138"/>
                </a:solidFill>
              </a:rPr>
              <a:t>Indre motivasjon, det psykososiale miljøet i arbeidsgruppen</a:t>
            </a:r>
          </a:p>
          <a:p>
            <a:endParaRPr lang="nb-NO" b="1" dirty="0">
              <a:solidFill>
                <a:srgbClr val="040138"/>
              </a:solidFill>
            </a:endParaRPr>
          </a:p>
          <a:p>
            <a:r>
              <a:rPr lang="nb-NO" b="1" dirty="0">
                <a:solidFill>
                  <a:srgbClr val="040138"/>
                </a:solidFill>
              </a:rPr>
              <a:t>Påvirkes av:</a:t>
            </a:r>
          </a:p>
          <a:p>
            <a:pPr marL="285750" indent="-285750">
              <a:buFont typeface="Wingdings" panose="05000000000000000000" pitchFamily="2" charset="2"/>
              <a:buChar char="Ø"/>
            </a:pPr>
            <a:r>
              <a:rPr lang="nb-NO" sz="1600" dirty="0">
                <a:solidFill>
                  <a:srgbClr val="040138"/>
                </a:solidFill>
              </a:rPr>
              <a:t>Indre motivasjon, mestringstro, autonomi, mestringsorientert ledelse, rolleklarhet, mestringsklima</a:t>
            </a:r>
          </a:p>
          <a:p>
            <a:endParaRPr lang="nb-NO" dirty="0">
              <a:solidFill>
                <a:srgbClr val="040138"/>
              </a:solidFill>
            </a:endParaRPr>
          </a:p>
          <a:p>
            <a:r>
              <a:rPr lang="nb-NO" b="1" dirty="0">
                <a:solidFill>
                  <a:srgbClr val="040138"/>
                </a:solidFill>
              </a:rPr>
              <a:t>Lav bruk av kompetanse kommer ofte av:</a:t>
            </a:r>
            <a:endParaRPr lang="nb-NO" sz="1800" b="1" dirty="0"/>
          </a:p>
          <a:p>
            <a:pPr marL="342900" indent="-342900">
              <a:buFont typeface="Wingdings" panose="05000000000000000000" pitchFamily="2" charset="2"/>
              <a:buChar char="Ø"/>
            </a:pPr>
            <a:r>
              <a:rPr lang="nb-NO" sz="1600" dirty="0">
                <a:latin typeface="Calibri"/>
              </a:rPr>
              <a:t>Lav indre motivasjon</a:t>
            </a:r>
          </a:p>
          <a:p>
            <a:pPr marL="342900" indent="-342900">
              <a:buFont typeface="Wingdings" panose="05000000000000000000" pitchFamily="2" charset="2"/>
              <a:buChar char="Ø"/>
            </a:pPr>
            <a:r>
              <a:rPr lang="nb-NO" sz="1600" dirty="0">
                <a:latin typeface="Calibri"/>
              </a:rPr>
              <a:t>Lav mestringstro</a:t>
            </a:r>
          </a:p>
          <a:p>
            <a:pPr marL="342900" indent="-342900">
              <a:buFont typeface="Wingdings" panose="05000000000000000000" pitchFamily="2" charset="2"/>
              <a:buChar char="Ø"/>
            </a:pPr>
            <a:r>
              <a:rPr lang="nb-NO" sz="1600" dirty="0">
                <a:latin typeface="Calibri"/>
              </a:rPr>
              <a:t>Lav autonomi</a:t>
            </a:r>
          </a:p>
          <a:p>
            <a:pPr marL="342900" indent="-342900">
              <a:buFont typeface="Wingdings" panose="05000000000000000000" pitchFamily="2" charset="2"/>
              <a:buChar char="Ø"/>
            </a:pPr>
            <a:r>
              <a:rPr lang="nb-NO" sz="1600" dirty="0">
                <a:latin typeface="Calibri"/>
              </a:rPr>
              <a:t>Svak mestringsorientert ledelse</a:t>
            </a:r>
          </a:p>
          <a:p>
            <a:pPr marL="342900" indent="-342900">
              <a:buFont typeface="Wingdings" panose="05000000000000000000" pitchFamily="2" charset="2"/>
              <a:buChar char="Ø"/>
            </a:pPr>
            <a:r>
              <a:rPr lang="nb-NO" sz="1600" dirty="0">
                <a:latin typeface="Calibri"/>
              </a:rPr>
              <a:t>Svakt mestringsklima  </a:t>
            </a:r>
          </a:p>
          <a:p>
            <a:endParaRPr lang="nb-NO" dirty="0">
              <a:solidFill>
                <a:srgbClr val="040138"/>
              </a:solidFill>
              <a:latin typeface="Gimbal Grotesque" panose="02000503050000020004" pitchFamily="50" charset="0"/>
            </a:endParaRPr>
          </a:p>
        </p:txBody>
      </p:sp>
      <p:sp>
        <p:nvSpPr>
          <p:cNvPr id="10" name="Slide Number Placeholder 9">
            <a:extLst>
              <a:ext uri="{FF2B5EF4-FFF2-40B4-BE49-F238E27FC236}">
                <a16:creationId xmlns:a16="http://schemas.microsoft.com/office/drawing/2014/main" id="{6A5C8A62-C686-5A91-8166-4560FAC6BCB5}"/>
              </a:ext>
            </a:extLst>
          </p:cNvPr>
          <p:cNvSpPr>
            <a:spLocks noGrp="1"/>
          </p:cNvSpPr>
          <p:nvPr>
            <p:ph type="sldNum" sz="quarter" idx="12"/>
          </p:nvPr>
        </p:nvSpPr>
        <p:spPr/>
        <p:txBody>
          <a:bodyPr/>
          <a:lstStyle/>
          <a:p>
            <a:fld id="{11DCA093-7AF0-4828-B0F2-0188026DDA8C}" type="slidenum">
              <a:rPr lang="nb-NO" smtClean="0">
                <a:solidFill>
                  <a:srgbClr val="005193"/>
                </a:solidFill>
              </a:rPr>
              <a:pPr/>
              <a:t>67</a:t>
            </a:fld>
            <a:endParaRPr lang="nb-NO">
              <a:solidFill>
                <a:srgbClr val="005193"/>
              </a:solidFill>
            </a:endParaRPr>
          </a:p>
        </p:txBody>
      </p:sp>
    </p:spTree>
    <p:extLst>
      <p:ext uri="{BB962C8B-B14F-4D97-AF65-F5344CB8AC3E}">
        <p14:creationId xmlns:p14="http://schemas.microsoft.com/office/powerpoint/2010/main" val="4355411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7" y="554624"/>
            <a:ext cx="6931242"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5:  </a:t>
            </a:r>
          </a:p>
          <a:p>
            <a:r>
              <a:rPr lang="nb-NO" sz="3200" dirty="0">
                <a:solidFill>
                  <a:srgbClr val="161144"/>
                </a:solidFill>
                <a:latin typeface="Gimbal Grotesque Heavy" panose="02000503050000020004" pitchFamily="50" charset="0"/>
              </a:rPr>
              <a:t>MESTRINGSORIENTERT LEDELSE</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10" name="Rectangle: Rounded Corners 35">
            <a:extLst>
              <a:ext uri="{FF2B5EF4-FFF2-40B4-BE49-F238E27FC236}">
                <a16:creationId xmlns:a16="http://schemas.microsoft.com/office/drawing/2014/main" id="{5EB7300B-C48E-4618-AF4D-30CC46B0A55C}"/>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64B4649B-B2EB-4E41-BF41-A75770782B98}"/>
              </a:ext>
            </a:extLst>
          </p:cNvPr>
          <p:cNvSpPr/>
          <p:nvPr/>
        </p:nvSpPr>
        <p:spPr>
          <a:xfrm>
            <a:off x="746266" y="1701348"/>
            <a:ext cx="7561277" cy="1477328"/>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Ledelse som vektlegger at den enkelte medarbeider skal få utvikle seg og bli best mulig ut fra sine egne forutsetninger, slik at medarbeideren opplever mestring og yter sitt beste. (Engelsk: </a:t>
            </a:r>
            <a:r>
              <a:rPr lang="nb-NO" i="1" dirty="0" err="1">
                <a:solidFill>
                  <a:srgbClr val="040138"/>
                </a:solidFill>
              </a:rPr>
              <a:t>mastery</a:t>
            </a:r>
            <a:r>
              <a:rPr lang="nb-NO" i="1" dirty="0">
                <a:solidFill>
                  <a:srgbClr val="040138"/>
                </a:solidFill>
              </a:rPr>
              <a:t> </a:t>
            </a:r>
            <a:r>
              <a:rPr lang="nb-NO" i="1" dirty="0" err="1">
                <a:solidFill>
                  <a:srgbClr val="040138"/>
                </a:solidFill>
              </a:rPr>
              <a:t>oriented</a:t>
            </a:r>
            <a:r>
              <a:rPr lang="nb-NO" i="1" dirty="0">
                <a:solidFill>
                  <a:srgbClr val="040138"/>
                </a:solidFill>
              </a:rPr>
              <a:t> </a:t>
            </a:r>
            <a:r>
              <a:rPr lang="nb-NO" i="1" dirty="0" err="1">
                <a:solidFill>
                  <a:srgbClr val="040138"/>
                </a:solidFill>
              </a:rPr>
              <a:t>leadership</a:t>
            </a:r>
            <a:r>
              <a:rPr lang="nb-NO" i="1" dirty="0">
                <a:solidFill>
                  <a:srgbClr val="040138"/>
                </a:solidFill>
              </a:rPr>
              <a:t>, </a:t>
            </a:r>
            <a:r>
              <a:rPr lang="nb-NO" i="1" dirty="0" err="1">
                <a:solidFill>
                  <a:srgbClr val="040138"/>
                </a:solidFill>
              </a:rPr>
              <a:t>mastery</a:t>
            </a:r>
            <a:r>
              <a:rPr lang="nb-NO" i="1" dirty="0">
                <a:solidFill>
                  <a:srgbClr val="040138"/>
                </a:solidFill>
              </a:rPr>
              <a:t> </a:t>
            </a:r>
            <a:r>
              <a:rPr lang="nb-NO" i="1" dirty="0" err="1">
                <a:solidFill>
                  <a:srgbClr val="040138"/>
                </a:solidFill>
              </a:rPr>
              <a:t>oriented</a:t>
            </a:r>
            <a:r>
              <a:rPr lang="nb-NO" i="1" dirty="0">
                <a:solidFill>
                  <a:srgbClr val="040138"/>
                </a:solidFill>
              </a:rPr>
              <a:t> supervisor support.)</a:t>
            </a: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154009" y="196352"/>
            <a:ext cx="2840842" cy="253916"/>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788229" cy="2185214"/>
          </a:xfrm>
          <a:prstGeom prst="rect">
            <a:avLst/>
          </a:prstGeom>
        </p:spPr>
        <p:txBody>
          <a:bodyPr wrap="square">
            <a:spAutoFit/>
          </a:bodyPr>
          <a:lstStyle/>
          <a:p>
            <a:r>
              <a:rPr lang="nb-NO" sz="2800" dirty="0">
                <a:solidFill>
                  <a:srgbClr val="040138"/>
                </a:solidFill>
              </a:rPr>
              <a:t>«Min nærmeste leder gir meg nyttige råd og støtte slik at jeg kan forbedre meg.»</a:t>
            </a:r>
          </a:p>
          <a:p>
            <a:endParaRPr lang="nb-NO" sz="2400" dirty="0">
              <a:solidFill>
                <a:srgbClr val="040138"/>
              </a:solidFill>
            </a:endParaRPr>
          </a:p>
        </p:txBody>
      </p:sp>
      <p:pic>
        <p:nvPicPr>
          <p:cNvPr id="6" name="Bilde 5" descr="Et bilde som inneholder bord&#10;&#10;Automatisk generert beskrivelse">
            <a:extLst>
              <a:ext uri="{FF2B5EF4-FFF2-40B4-BE49-F238E27FC236}">
                <a16:creationId xmlns:a16="http://schemas.microsoft.com/office/drawing/2014/main" id="{915F6AF8-169C-4FA3-BDF4-AD57E8583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554" y="554611"/>
            <a:ext cx="3060253" cy="2223968"/>
          </a:xfrm>
          <a:prstGeom prst="rect">
            <a:avLst/>
          </a:prstGeom>
        </p:spPr>
      </p:pic>
      <p:sp>
        <p:nvSpPr>
          <p:cNvPr id="3" name="TextBox 26">
            <a:extLst>
              <a:ext uri="{FF2B5EF4-FFF2-40B4-BE49-F238E27FC236}">
                <a16:creationId xmlns:a16="http://schemas.microsoft.com/office/drawing/2014/main" id="{BC4C9077-320D-0ED0-8B9F-030681601943}"/>
              </a:ext>
            </a:extLst>
          </p:cNvPr>
          <p:cNvSpPr txBox="1"/>
          <p:nvPr/>
        </p:nvSpPr>
        <p:spPr>
          <a:xfrm>
            <a:off x="1079879" y="3012153"/>
            <a:ext cx="6222354" cy="3477875"/>
          </a:xfrm>
          <a:prstGeom prst="rect">
            <a:avLst/>
          </a:prstGeom>
          <a:noFill/>
        </p:spPr>
        <p:txBody>
          <a:bodyPr wrap="square" rtlCol="0">
            <a:spAutoFit/>
          </a:bodyPr>
          <a:lstStyle/>
          <a:p>
            <a:r>
              <a:rPr lang="nb-NO" sz="1600" b="1" dirty="0">
                <a:solidFill>
                  <a:srgbClr val="040138"/>
                </a:solidFill>
              </a:rPr>
              <a:t>Har effekt på:</a:t>
            </a:r>
          </a:p>
          <a:p>
            <a:pPr marL="285750" indent="-285750">
              <a:buFont typeface="Wingdings" panose="05000000000000000000" pitchFamily="2" charset="2"/>
              <a:buChar char="Ø"/>
            </a:pPr>
            <a:r>
              <a:rPr lang="nb-NO" sz="1400" dirty="0">
                <a:solidFill>
                  <a:srgbClr val="040138"/>
                </a:solidFill>
              </a:rPr>
              <a:t>Indre motivasjon, bedre bruk av kompetanse, høyere fleksibilitetsvilje, bedre mestringsklima, lavere turnover</a:t>
            </a:r>
          </a:p>
          <a:p>
            <a:endParaRPr lang="nb-NO" sz="1600" b="1" dirty="0">
              <a:solidFill>
                <a:srgbClr val="040138"/>
              </a:solidFill>
            </a:endParaRPr>
          </a:p>
          <a:p>
            <a:r>
              <a:rPr lang="nb-NO" sz="1600" b="1" dirty="0">
                <a:solidFill>
                  <a:srgbClr val="040138"/>
                </a:solidFill>
              </a:rPr>
              <a:t>Påvirkes av:</a:t>
            </a:r>
          </a:p>
          <a:p>
            <a:pPr marL="285750" indent="-285750">
              <a:buFont typeface="Wingdings" panose="05000000000000000000" pitchFamily="2" charset="2"/>
              <a:buChar char="Ø"/>
            </a:pPr>
            <a:r>
              <a:rPr lang="nb-NO" sz="1400" dirty="0">
                <a:solidFill>
                  <a:srgbClr val="040138"/>
                </a:solidFill>
              </a:rPr>
              <a:t>Å få nyttige råd og konkret støtte til å forbedre ytelse</a:t>
            </a:r>
          </a:p>
          <a:p>
            <a:pPr marL="285750" indent="-285750">
              <a:buFont typeface="Wingdings" panose="05000000000000000000" pitchFamily="2" charset="2"/>
              <a:buChar char="Ø"/>
            </a:pPr>
            <a:r>
              <a:rPr lang="nb-NO" sz="1400" dirty="0">
                <a:solidFill>
                  <a:srgbClr val="040138"/>
                </a:solidFill>
              </a:rPr>
              <a:t>Få utfordringer som utvikler og styrker medarbeiderens kompetanse</a:t>
            </a:r>
          </a:p>
          <a:p>
            <a:pPr marL="285750" indent="-285750">
              <a:buFont typeface="Wingdings" panose="05000000000000000000" pitchFamily="2" charset="2"/>
              <a:buChar char="Ø"/>
            </a:pPr>
            <a:r>
              <a:rPr lang="nb-NO" sz="1400" dirty="0">
                <a:solidFill>
                  <a:srgbClr val="040138"/>
                </a:solidFill>
              </a:rPr>
              <a:t>Få nyttige tilbakemeldinger om medarbeiderens ytelse</a:t>
            </a:r>
          </a:p>
          <a:p>
            <a:pPr marL="285750" indent="-285750">
              <a:buFont typeface="Wingdings" panose="05000000000000000000" pitchFamily="2" charset="2"/>
              <a:buChar char="Ø"/>
            </a:pPr>
            <a:r>
              <a:rPr lang="nb-NO" sz="1400" dirty="0">
                <a:solidFill>
                  <a:srgbClr val="040138"/>
                </a:solidFill>
              </a:rPr>
              <a:t>Få mulighet til å utvikle seg</a:t>
            </a:r>
          </a:p>
          <a:p>
            <a:pPr marL="285750" indent="-285750">
              <a:buFont typeface="Wingdings" panose="05000000000000000000" pitchFamily="2" charset="2"/>
              <a:buChar char="Ø"/>
            </a:pPr>
            <a:endParaRPr lang="nb-NO" sz="1600" dirty="0">
              <a:solidFill>
                <a:srgbClr val="040138"/>
              </a:solidFill>
            </a:endParaRPr>
          </a:p>
          <a:p>
            <a:r>
              <a:rPr lang="nb-NO" sz="1600" b="1" dirty="0">
                <a:solidFill>
                  <a:srgbClr val="040138"/>
                </a:solidFill>
              </a:rPr>
              <a:t>Lav opplevd mestringsorientert ledelse kommer ofte av:</a:t>
            </a:r>
            <a:endParaRPr lang="nb-NO" sz="1600" b="1" dirty="0"/>
          </a:p>
          <a:p>
            <a:pPr marL="342900" indent="-342900">
              <a:buFont typeface="Wingdings" panose="05000000000000000000" pitchFamily="2" charset="2"/>
              <a:buChar char="Ø"/>
            </a:pPr>
            <a:r>
              <a:rPr lang="nb-NO" sz="1400" dirty="0">
                <a:solidFill>
                  <a:srgbClr val="040138"/>
                </a:solidFill>
                <a:latin typeface="Calibri"/>
              </a:rPr>
              <a:t>Ikke bli sett</a:t>
            </a:r>
          </a:p>
          <a:p>
            <a:pPr marL="342900" indent="-342900">
              <a:buFont typeface="Wingdings" panose="05000000000000000000" pitchFamily="2" charset="2"/>
              <a:buChar char="Ø"/>
            </a:pPr>
            <a:r>
              <a:rPr lang="nb-NO" sz="1400" dirty="0">
                <a:solidFill>
                  <a:srgbClr val="040138"/>
                </a:solidFill>
                <a:latin typeface="Calibri"/>
              </a:rPr>
              <a:t>Uklar retning</a:t>
            </a:r>
          </a:p>
          <a:p>
            <a:pPr marL="342900" indent="-342900">
              <a:buFont typeface="Wingdings" panose="05000000000000000000" pitchFamily="2" charset="2"/>
              <a:buChar char="Ø"/>
            </a:pPr>
            <a:r>
              <a:rPr lang="nb-NO" sz="1400" dirty="0">
                <a:solidFill>
                  <a:srgbClr val="040138"/>
                </a:solidFill>
                <a:latin typeface="Calibri"/>
              </a:rPr>
              <a:t>Uklar mening</a:t>
            </a:r>
          </a:p>
          <a:p>
            <a:pPr marL="342900" indent="-342900">
              <a:buFont typeface="Wingdings" panose="05000000000000000000" pitchFamily="2" charset="2"/>
              <a:buChar char="Ø"/>
            </a:pPr>
            <a:r>
              <a:rPr lang="nb-NO" sz="1400" dirty="0">
                <a:solidFill>
                  <a:srgbClr val="040138"/>
                </a:solidFill>
                <a:latin typeface="Calibri"/>
              </a:rPr>
              <a:t>Manglende tilbakemelding </a:t>
            </a:r>
            <a:endParaRPr lang="nb-NO" sz="1400" dirty="0">
              <a:solidFill>
                <a:srgbClr val="040138"/>
              </a:solidFill>
              <a:latin typeface="Gimbal Grotesque" panose="02000503050000020004" pitchFamily="50" charset="0"/>
            </a:endParaRPr>
          </a:p>
        </p:txBody>
      </p:sp>
      <p:sp>
        <p:nvSpPr>
          <p:cNvPr id="7" name="Slide Number Placeholder 6">
            <a:extLst>
              <a:ext uri="{FF2B5EF4-FFF2-40B4-BE49-F238E27FC236}">
                <a16:creationId xmlns:a16="http://schemas.microsoft.com/office/drawing/2014/main" id="{045F8D9E-7E1A-89AD-EB19-51AF0E6AE024}"/>
              </a:ext>
            </a:extLst>
          </p:cNvPr>
          <p:cNvSpPr>
            <a:spLocks noGrp="1"/>
          </p:cNvSpPr>
          <p:nvPr>
            <p:ph type="sldNum" sz="quarter" idx="12"/>
          </p:nvPr>
        </p:nvSpPr>
        <p:spPr/>
        <p:txBody>
          <a:bodyPr/>
          <a:lstStyle/>
          <a:p>
            <a:fld id="{11DCA093-7AF0-4828-B0F2-0188026DDA8C}" type="slidenum">
              <a:rPr lang="nb-NO" smtClean="0">
                <a:solidFill>
                  <a:srgbClr val="005193"/>
                </a:solidFill>
              </a:rPr>
              <a:pPr/>
              <a:t>68</a:t>
            </a:fld>
            <a:endParaRPr lang="nb-NO">
              <a:solidFill>
                <a:srgbClr val="005193"/>
              </a:solidFill>
            </a:endParaRPr>
          </a:p>
        </p:txBody>
      </p:sp>
    </p:spTree>
    <p:extLst>
      <p:ext uri="{BB962C8B-B14F-4D97-AF65-F5344CB8AC3E}">
        <p14:creationId xmlns:p14="http://schemas.microsoft.com/office/powerpoint/2010/main" val="10077781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7" y="554624"/>
            <a:ext cx="6931242"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6:  </a:t>
            </a:r>
          </a:p>
          <a:p>
            <a:r>
              <a:rPr lang="nb-NO" sz="3200" dirty="0">
                <a:solidFill>
                  <a:srgbClr val="161144"/>
                </a:solidFill>
                <a:latin typeface="Gimbal Grotesque Heavy" panose="02000503050000020004" pitchFamily="50" charset="0"/>
              </a:rPr>
              <a:t>ROLLEKLARHET</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2" name="Rektangel 1">
            <a:extLst>
              <a:ext uri="{FF2B5EF4-FFF2-40B4-BE49-F238E27FC236}">
                <a16:creationId xmlns:a16="http://schemas.microsoft.com/office/drawing/2014/main" id="{64B4649B-B2EB-4E41-BF41-A75770782B98}"/>
              </a:ext>
            </a:extLst>
          </p:cNvPr>
          <p:cNvSpPr/>
          <p:nvPr/>
        </p:nvSpPr>
        <p:spPr>
          <a:xfrm>
            <a:off x="746266" y="1701348"/>
            <a:ext cx="6555967" cy="1477328"/>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Høy rolleklarhet innebærer at forventningene til den jobben medarbeideren skal gjøre er tydelig definert og kommunisert (Engelsk: </a:t>
            </a:r>
            <a:r>
              <a:rPr lang="nb-NO" i="1" dirty="0" err="1">
                <a:solidFill>
                  <a:srgbClr val="040138"/>
                </a:solidFill>
              </a:rPr>
              <a:t>role</a:t>
            </a:r>
            <a:r>
              <a:rPr lang="nb-NO" i="1" dirty="0">
                <a:solidFill>
                  <a:srgbClr val="040138"/>
                </a:solidFill>
              </a:rPr>
              <a:t> clarity)</a:t>
            </a:r>
          </a:p>
          <a:p>
            <a:endParaRPr lang="nb-NO" dirty="0">
              <a:solidFill>
                <a:srgbClr val="040138"/>
              </a:solidFill>
            </a:endParaRP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154009" y="196352"/>
            <a:ext cx="2840842" cy="253916"/>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788229" cy="1754326"/>
          </a:xfrm>
          <a:prstGeom prst="rect">
            <a:avLst/>
          </a:prstGeom>
        </p:spPr>
        <p:txBody>
          <a:bodyPr wrap="square">
            <a:spAutoFit/>
          </a:bodyPr>
          <a:lstStyle/>
          <a:p>
            <a:r>
              <a:rPr lang="nb-NO" sz="2800" dirty="0">
                <a:solidFill>
                  <a:srgbClr val="040138"/>
                </a:solidFill>
              </a:rPr>
              <a:t>«Jeg vet når jeg har prioritert tiden min på jobb riktig.»</a:t>
            </a:r>
          </a:p>
          <a:p>
            <a:endParaRPr lang="nb-NO" sz="2400" dirty="0">
              <a:solidFill>
                <a:srgbClr val="040138"/>
              </a:solidFill>
            </a:endParaRPr>
          </a:p>
        </p:txBody>
      </p:sp>
      <p:pic>
        <p:nvPicPr>
          <p:cNvPr id="7" name="Bilde 6" descr="Et bilde som inneholder tegning&#10;&#10;Automatisk generert beskrivelse">
            <a:extLst>
              <a:ext uri="{FF2B5EF4-FFF2-40B4-BE49-F238E27FC236}">
                <a16:creationId xmlns:a16="http://schemas.microsoft.com/office/drawing/2014/main" id="{E2E629DE-8C90-4384-9975-E0BC1B7DB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604" y="600319"/>
            <a:ext cx="3063240" cy="2208276"/>
          </a:xfrm>
          <a:prstGeom prst="rect">
            <a:avLst/>
          </a:prstGeom>
        </p:spPr>
      </p:pic>
      <p:sp>
        <p:nvSpPr>
          <p:cNvPr id="3" name="Rectangle: Rounded Corners 35">
            <a:extLst>
              <a:ext uri="{FF2B5EF4-FFF2-40B4-BE49-F238E27FC236}">
                <a16:creationId xmlns:a16="http://schemas.microsoft.com/office/drawing/2014/main" id="{A3128CF3-E533-9D52-244D-E7DD137C3B92}"/>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26">
            <a:extLst>
              <a:ext uri="{FF2B5EF4-FFF2-40B4-BE49-F238E27FC236}">
                <a16:creationId xmlns:a16="http://schemas.microsoft.com/office/drawing/2014/main" id="{50972891-61E7-FDF9-E4E9-53352DBC1584}"/>
              </a:ext>
            </a:extLst>
          </p:cNvPr>
          <p:cNvSpPr txBox="1"/>
          <p:nvPr/>
        </p:nvSpPr>
        <p:spPr>
          <a:xfrm>
            <a:off x="1079879" y="3012153"/>
            <a:ext cx="6222354" cy="2800767"/>
          </a:xfrm>
          <a:prstGeom prst="rect">
            <a:avLst/>
          </a:prstGeom>
          <a:noFill/>
        </p:spPr>
        <p:txBody>
          <a:bodyPr wrap="square" rtlCol="0">
            <a:spAutoFit/>
          </a:bodyPr>
          <a:lstStyle/>
          <a:p>
            <a:r>
              <a:rPr lang="nb-NO" sz="1600" b="1" dirty="0">
                <a:solidFill>
                  <a:srgbClr val="040138"/>
                </a:solidFill>
              </a:rPr>
              <a:t>Har effekt på:</a:t>
            </a:r>
          </a:p>
          <a:p>
            <a:pPr marL="285750" indent="-285750">
              <a:buFont typeface="Wingdings" panose="05000000000000000000" pitchFamily="2" charset="2"/>
              <a:buChar char="Ø"/>
            </a:pPr>
            <a:r>
              <a:rPr lang="nb-NO" sz="1400" dirty="0">
                <a:solidFill>
                  <a:srgbClr val="040138"/>
                </a:solidFill>
              </a:rPr>
              <a:t>Bruk av kompetanse, fleksibilitetsvilje, innsats og ytelse</a:t>
            </a:r>
          </a:p>
          <a:p>
            <a:endParaRPr lang="nb-NO" sz="1400" b="1" dirty="0">
              <a:solidFill>
                <a:srgbClr val="040138"/>
              </a:solidFill>
            </a:endParaRPr>
          </a:p>
          <a:p>
            <a:r>
              <a:rPr lang="nb-NO" sz="1600" b="1" dirty="0">
                <a:solidFill>
                  <a:srgbClr val="040138"/>
                </a:solidFill>
              </a:rPr>
              <a:t>Påvirkes av:</a:t>
            </a:r>
          </a:p>
          <a:p>
            <a:pPr marL="285750" indent="-285750">
              <a:buFont typeface="Wingdings" panose="05000000000000000000" pitchFamily="2" charset="2"/>
              <a:buChar char="Ø"/>
            </a:pPr>
            <a:r>
              <a:rPr lang="nb-NO" sz="1400" dirty="0">
                <a:solidFill>
                  <a:srgbClr val="040138"/>
                </a:solidFill>
              </a:rPr>
              <a:t>Hva som er forventet på jobb i en gitt rolle</a:t>
            </a:r>
          </a:p>
          <a:p>
            <a:pPr marL="285750" indent="-285750">
              <a:buFont typeface="Wingdings" panose="05000000000000000000" pitchFamily="2" charset="2"/>
              <a:buChar char="Ø"/>
            </a:pPr>
            <a:r>
              <a:rPr lang="nb-NO" sz="1400" dirty="0">
                <a:solidFill>
                  <a:srgbClr val="040138"/>
                </a:solidFill>
              </a:rPr>
              <a:t>Hvordan man skal prioritere</a:t>
            </a:r>
          </a:p>
          <a:p>
            <a:pPr marL="285750" indent="-285750">
              <a:buFont typeface="Wingdings" panose="05000000000000000000" pitchFamily="2" charset="2"/>
              <a:buChar char="Ø"/>
            </a:pPr>
            <a:r>
              <a:rPr lang="nb-NO" sz="1400" dirty="0">
                <a:solidFill>
                  <a:srgbClr val="040138"/>
                </a:solidFill>
              </a:rPr>
              <a:t>Hva som skal til for å gjøre en god jobb</a:t>
            </a:r>
          </a:p>
          <a:p>
            <a:pPr marL="285750" indent="-285750">
              <a:buFont typeface="Wingdings" panose="05000000000000000000" pitchFamily="2" charset="2"/>
              <a:buChar char="Ø"/>
            </a:pPr>
            <a:r>
              <a:rPr lang="nb-NO" sz="1400" dirty="0">
                <a:solidFill>
                  <a:srgbClr val="040138"/>
                </a:solidFill>
              </a:rPr>
              <a:t>Samsvar mellom kompetanse og oppgaver</a:t>
            </a:r>
          </a:p>
          <a:p>
            <a:pPr marL="285750" indent="-285750">
              <a:buFont typeface="Wingdings" panose="05000000000000000000" pitchFamily="2" charset="2"/>
              <a:buChar char="Ø"/>
            </a:pPr>
            <a:endParaRPr lang="nb-NO" sz="1600" dirty="0">
              <a:solidFill>
                <a:srgbClr val="040138"/>
              </a:solidFill>
            </a:endParaRPr>
          </a:p>
          <a:p>
            <a:r>
              <a:rPr lang="nb-NO" sz="1600" b="1" dirty="0">
                <a:solidFill>
                  <a:srgbClr val="040138"/>
                </a:solidFill>
              </a:rPr>
              <a:t>Lav rolleklarhet kommer ofte av:</a:t>
            </a:r>
            <a:endParaRPr lang="nb-NO" sz="1600" b="1" dirty="0"/>
          </a:p>
          <a:p>
            <a:pPr marL="342900" indent="-342900">
              <a:buFont typeface="Wingdings" panose="05000000000000000000" pitchFamily="2" charset="2"/>
              <a:buChar char="Ø"/>
            </a:pPr>
            <a:r>
              <a:rPr lang="nb-NO" sz="1400" dirty="0">
                <a:solidFill>
                  <a:srgbClr val="040138"/>
                </a:solidFill>
                <a:latin typeface="Calibri"/>
              </a:rPr>
              <a:t>Svak mestringsorientert ledelse</a:t>
            </a:r>
          </a:p>
          <a:p>
            <a:pPr marL="342900" indent="-342900">
              <a:buFont typeface="Wingdings" panose="05000000000000000000" pitchFamily="2" charset="2"/>
              <a:buChar char="Ø"/>
            </a:pPr>
            <a:r>
              <a:rPr lang="nb-NO" sz="1400" dirty="0">
                <a:solidFill>
                  <a:srgbClr val="040138"/>
                </a:solidFill>
                <a:latin typeface="Calibri"/>
              </a:rPr>
              <a:t>Avklarte forventninger og beslutningsmyndighet</a:t>
            </a:r>
          </a:p>
        </p:txBody>
      </p:sp>
      <p:sp>
        <p:nvSpPr>
          <p:cNvPr id="6" name="Slide Number Placeholder 5">
            <a:extLst>
              <a:ext uri="{FF2B5EF4-FFF2-40B4-BE49-F238E27FC236}">
                <a16:creationId xmlns:a16="http://schemas.microsoft.com/office/drawing/2014/main" id="{72013CB8-51EA-0CC8-0E3D-EAB84BBEE034}"/>
              </a:ext>
            </a:extLst>
          </p:cNvPr>
          <p:cNvSpPr>
            <a:spLocks noGrp="1"/>
          </p:cNvSpPr>
          <p:nvPr>
            <p:ph type="sldNum" sz="quarter" idx="12"/>
          </p:nvPr>
        </p:nvSpPr>
        <p:spPr/>
        <p:txBody>
          <a:bodyPr/>
          <a:lstStyle/>
          <a:p>
            <a:fld id="{11DCA093-7AF0-4828-B0F2-0188026DDA8C}" type="slidenum">
              <a:rPr lang="nb-NO" smtClean="0">
                <a:solidFill>
                  <a:srgbClr val="005193"/>
                </a:solidFill>
              </a:rPr>
              <a:pPr/>
              <a:t>69</a:t>
            </a:fld>
            <a:endParaRPr lang="nb-NO">
              <a:solidFill>
                <a:srgbClr val="005193"/>
              </a:solidFill>
            </a:endParaRPr>
          </a:p>
        </p:txBody>
      </p:sp>
    </p:spTree>
    <p:extLst>
      <p:ext uri="{BB962C8B-B14F-4D97-AF65-F5344CB8AC3E}">
        <p14:creationId xmlns:p14="http://schemas.microsoft.com/office/powerpoint/2010/main" val="419533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5A13D170-464A-4379-87C7-87E5DCE9154E}"/>
              </a:ext>
            </a:extLst>
          </p:cNvPr>
          <p:cNvSpPr>
            <a:spLocks noGrp="1"/>
          </p:cNvSpPr>
          <p:nvPr>
            <p:ph type="body" sz="quarter" idx="10"/>
          </p:nvPr>
        </p:nvSpPr>
        <p:spPr>
          <a:xfrm>
            <a:off x="1079375" y="1204141"/>
            <a:ext cx="9966325" cy="3816350"/>
          </a:xfrm>
        </p:spPr>
        <p:txBody>
          <a:bodyPr>
            <a:normAutofit/>
          </a:bodyPr>
          <a:lstStyle/>
          <a:p>
            <a:pPr algn="ctr"/>
            <a:r>
              <a:rPr lang="nb-NO" sz="5400" b="1"/>
              <a:t>Jakt på sammenhenger</a:t>
            </a:r>
          </a:p>
          <a:p>
            <a:pPr algn="ctr"/>
            <a:r>
              <a:rPr lang="nb-NO" sz="5400" b="1"/>
              <a:t>og plasser i verktøykassen</a:t>
            </a:r>
          </a:p>
        </p:txBody>
      </p:sp>
      <p:pic>
        <p:nvPicPr>
          <p:cNvPr id="4" name="Picture 2">
            <a:extLst>
              <a:ext uri="{FF2B5EF4-FFF2-40B4-BE49-F238E27FC236}">
                <a16:creationId xmlns:a16="http://schemas.microsoft.com/office/drawing/2014/main" id="{DBA3A03D-502A-4B2C-BED9-40B5E337F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40008"/>
            <a:ext cx="12192000" cy="59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e 5" descr="Et bilde som inneholder utendørs, person, kvinne&#10;&#10;Automatisk generert beskrivelse">
            <a:extLst>
              <a:ext uri="{FF2B5EF4-FFF2-40B4-BE49-F238E27FC236}">
                <a16:creationId xmlns:a16="http://schemas.microsoft.com/office/drawing/2014/main" id="{88962385-D502-4CE4-8E17-EE0707219415}"/>
              </a:ext>
            </a:extLst>
          </p:cNvPr>
          <p:cNvPicPr>
            <a:picLocks noChangeAspect="1"/>
          </p:cNvPicPr>
          <p:nvPr/>
        </p:nvPicPr>
        <p:blipFill>
          <a:blip r:embed="rId3"/>
          <a:stretch>
            <a:fillRect/>
          </a:stretch>
        </p:blipFill>
        <p:spPr>
          <a:xfrm>
            <a:off x="1016584" y="4592544"/>
            <a:ext cx="2518611" cy="18889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ankeboble: sky 6">
            <a:extLst>
              <a:ext uri="{FF2B5EF4-FFF2-40B4-BE49-F238E27FC236}">
                <a16:creationId xmlns:a16="http://schemas.microsoft.com/office/drawing/2014/main" id="{9498A474-B4F0-4C78-B448-53160201A6B3}"/>
              </a:ext>
            </a:extLst>
          </p:cNvPr>
          <p:cNvSpPr/>
          <p:nvPr/>
        </p:nvSpPr>
        <p:spPr>
          <a:xfrm>
            <a:off x="4517480" y="5020491"/>
            <a:ext cx="3479215" cy="1244467"/>
          </a:xfrm>
          <a:prstGeom prst="cloudCallout">
            <a:avLst>
              <a:gd name="adj1" fmla="val -13762"/>
              <a:gd name="adj2" fmla="val 940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t>Mine forventninger</a:t>
            </a:r>
          </a:p>
        </p:txBody>
      </p:sp>
      <p:pic>
        <p:nvPicPr>
          <p:cNvPr id="9" name="Picture 2" descr="11+ Toolbox Clipart - Preview : Tool Box Clip Art | HDClipartAll">
            <a:extLst>
              <a:ext uri="{FF2B5EF4-FFF2-40B4-BE49-F238E27FC236}">
                <a16:creationId xmlns:a16="http://schemas.microsoft.com/office/drawing/2014/main" id="{301D9088-99A1-CB09-BE66-E7C5725D9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8981" y="4688379"/>
            <a:ext cx="2587588" cy="1731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53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6" y="554624"/>
            <a:ext cx="7749337"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7:  </a:t>
            </a:r>
          </a:p>
          <a:p>
            <a:r>
              <a:rPr lang="nb-NO" sz="3200" dirty="0">
                <a:solidFill>
                  <a:srgbClr val="161144"/>
                </a:solidFill>
                <a:latin typeface="Gimbal Grotesque Heavy" panose="02000503050000020004" pitchFamily="50" charset="0"/>
              </a:rPr>
              <a:t>RELEVANT KOMPETANSEUTVIKLING</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2" name="Rektangel 1">
            <a:extLst>
              <a:ext uri="{FF2B5EF4-FFF2-40B4-BE49-F238E27FC236}">
                <a16:creationId xmlns:a16="http://schemas.microsoft.com/office/drawing/2014/main" id="{64B4649B-B2EB-4E41-BF41-A75770782B98}"/>
              </a:ext>
            </a:extLst>
          </p:cNvPr>
          <p:cNvSpPr/>
          <p:nvPr/>
        </p:nvSpPr>
        <p:spPr>
          <a:xfrm>
            <a:off x="746266" y="1701348"/>
            <a:ext cx="8018172" cy="1754326"/>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Relevant kompetanseutvikling er avgjørende for at medarbeiderne til enhver tid er best mulig rustet til å utføre sine oppgaver med høy kvalitet. Relevant kompetanseutvikling er avgjørende for kvaliteten på de tjeneste som leveres, uansett hvilken type tjeneste vi snakker om.</a:t>
            </a:r>
          </a:p>
          <a:p>
            <a:endParaRPr lang="nb-NO" dirty="0">
              <a:solidFill>
                <a:srgbClr val="040138"/>
              </a:solidFill>
            </a:endParaRP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216526" y="196352"/>
            <a:ext cx="2778325" cy="415498"/>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a:p>
            <a:pPr algn="r"/>
            <a:r>
              <a:rPr lang="en-US" sz="1050" b="1" dirty="0">
                <a:solidFill>
                  <a:srgbClr val="040138"/>
                </a:solidFill>
                <a:latin typeface="Gimbal Grotesque" panose="02000503050000020004" pitchFamily="50" charset="0"/>
              </a:rPr>
              <a:t>PERIODE : </a:t>
            </a:r>
            <a:r>
              <a:rPr lang="en-US" sz="1050" dirty="0">
                <a:solidFill>
                  <a:schemeClr val="accent1"/>
                </a:solidFill>
                <a:latin typeface="Gimbal Grotesque" panose="02000503050000020004" pitchFamily="50" charset="0"/>
              </a:rPr>
              <a:t>2022</a:t>
            </a:r>
            <a:r>
              <a:rPr lang="en-US" sz="1050" b="1" dirty="0">
                <a:solidFill>
                  <a:schemeClr val="accent1"/>
                </a:solidFill>
                <a:latin typeface="Gimbal Grotesque" panose="02000503050000020004" pitchFamily="50" charset="0"/>
              </a:rPr>
              <a:t> </a:t>
            </a: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788229" cy="2616101"/>
          </a:xfrm>
          <a:prstGeom prst="rect">
            <a:avLst/>
          </a:prstGeom>
        </p:spPr>
        <p:txBody>
          <a:bodyPr wrap="square">
            <a:spAutoFit/>
          </a:bodyPr>
          <a:lstStyle/>
          <a:p>
            <a:r>
              <a:rPr lang="nb-NO" sz="2800" dirty="0">
                <a:solidFill>
                  <a:srgbClr val="040138"/>
                </a:solidFill>
              </a:rPr>
              <a:t>«Opplæringen/ kompetanseutviklingen jeg får muligheter til å delta ved er tilpasset mine oppgaver.»</a:t>
            </a:r>
          </a:p>
          <a:p>
            <a:endParaRPr lang="nb-NO" sz="2400" dirty="0">
              <a:solidFill>
                <a:srgbClr val="040138"/>
              </a:solidFill>
            </a:endParaRPr>
          </a:p>
        </p:txBody>
      </p:sp>
      <p:pic>
        <p:nvPicPr>
          <p:cNvPr id="6" name="Bilde 5" descr="Et bilde som inneholder bord, tegning&#10;&#10;Automatisk generert beskrivelse">
            <a:extLst>
              <a:ext uri="{FF2B5EF4-FFF2-40B4-BE49-F238E27FC236}">
                <a16:creationId xmlns:a16="http://schemas.microsoft.com/office/drawing/2014/main" id="{2C4298AB-59B6-4A17-9E0F-5BD96C542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398" y="774565"/>
            <a:ext cx="2921508" cy="1943100"/>
          </a:xfrm>
          <a:prstGeom prst="rect">
            <a:avLst/>
          </a:prstGeom>
        </p:spPr>
      </p:pic>
      <p:sp>
        <p:nvSpPr>
          <p:cNvPr id="3" name="Rectangle: Rounded Corners 35">
            <a:extLst>
              <a:ext uri="{FF2B5EF4-FFF2-40B4-BE49-F238E27FC236}">
                <a16:creationId xmlns:a16="http://schemas.microsoft.com/office/drawing/2014/main" id="{75CCD316-B525-9DF9-5F60-1FB97EB6D052}"/>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26">
            <a:extLst>
              <a:ext uri="{FF2B5EF4-FFF2-40B4-BE49-F238E27FC236}">
                <a16:creationId xmlns:a16="http://schemas.microsoft.com/office/drawing/2014/main" id="{7F6AB5DD-A886-D77F-8C66-189D0BAB14D3}"/>
              </a:ext>
            </a:extLst>
          </p:cNvPr>
          <p:cNvSpPr txBox="1"/>
          <p:nvPr/>
        </p:nvSpPr>
        <p:spPr>
          <a:xfrm>
            <a:off x="997897" y="3044193"/>
            <a:ext cx="6222354" cy="3046988"/>
          </a:xfrm>
          <a:prstGeom prst="rect">
            <a:avLst/>
          </a:prstGeom>
          <a:noFill/>
        </p:spPr>
        <p:txBody>
          <a:bodyPr wrap="square" rtlCol="0">
            <a:spAutoFit/>
          </a:bodyPr>
          <a:lstStyle/>
          <a:p>
            <a:r>
              <a:rPr lang="nb-NO" sz="1600" b="1" dirty="0">
                <a:solidFill>
                  <a:srgbClr val="040138"/>
                </a:solidFill>
              </a:rPr>
              <a:t>Har effekt på:</a:t>
            </a:r>
          </a:p>
          <a:p>
            <a:pPr marL="285750" indent="-285750">
              <a:buFont typeface="Wingdings" panose="05000000000000000000" pitchFamily="2" charset="2"/>
              <a:buChar char="Ø"/>
            </a:pPr>
            <a:r>
              <a:rPr lang="nb-NO" sz="1600" dirty="0">
                <a:solidFill>
                  <a:srgbClr val="040138"/>
                </a:solidFill>
              </a:rPr>
              <a:t>Indre motivasjon, mestringstro, autonomi, bruk av kompetanse, rolleklarhet, mestringsklima, prososiale motivasjon, lojalitet til organisasjonen, tjenestekvalitet</a:t>
            </a:r>
          </a:p>
          <a:p>
            <a:endParaRPr lang="nb-NO" sz="1600" b="1" dirty="0">
              <a:solidFill>
                <a:srgbClr val="040138"/>
              </a:solidFill>
            </a:endParaRPr>
          </a:p>
          <a:p>
            <a:r>
              <a:rPr lang="nb-NO" sz="1600" b="1" dirty="0">
                <a:solidFill>
                  <a:srgbClr val="040138"/>
                </a:solidFill>
              </a:rPr>
              <a:t>Påvirkes av:</a:t>
            </a:r>
          </a:p>
          <a:p>
            <a:pPr marL="285750" indent="-285750">
              <a:buFont typeface="Wingdings" panose="05000000000000000000" pitchFamily="2" charset="2"/>
              <a:buChar char="Ø"/>
            </a:pPr>
            <a:r>
              <a:rPr lang="nb-NO" sz="1600" dirty="0">
                <a:solidFill>
                  <a:srgbClr val="040138"/>
                </a:solidFill>
              </a:rPr>
              <a:t>Opplevelse av muligheter til relevant kompetanseutvikling</a:t>
            </a:r>
          </a:p>
          <a:p>
            <a:pPr marL="285750" indent="-285750">
              <a:buFont typeface="Wingdings" panose="05000000000000000000" pitchFamily="2" charset="2"/>
              <a:buChar char="Ø"/>
            </a:pPr>
            <a:endParaRPr lang="nb-NO" sz="1600" dirty="0">
              <a:solidFill>
                <a:srgbClr val="040138"/>
              </a:solidFill>
            </a:endParaRPr>
          </a:p>
          <a:p>
            <a:r>
              <a:rPr lang="nb-NO" sz="1600" b="1" dirty="0">
                <a:solidFill>
                  <a:srgbClr val="040138"/>
                </a:solidFill>
              </a:rPr>
              <a:t>Lav relevant kompetanseutvikling kommer ofte av:</a:t>
            </a:r>
          </a:p>
          <a:p>
            <a:pPr marL="285750" indent="-285750">
              <a:buFont typeface="Wingdings" panose="05000000000000000000" pitchFamily="2" charset="2"/>
              <a:buChar char="Ø"/>
            </a:pPr>
            <a:r>
              <a:rPr lang="nb-NO" sz="1600" dirty="0">
                <a:solidFill>
                  <a:srgbClr val="040138"/>
                </a:solidFill>
              </a:rPr>
              <a:t>Opplevelse av at man ikke får tilbud om relevant kompetanseutvikling</a:t>
            </a:r>
          </a:p>
          <a:p>
            <a:pPr marL="285750" indent="-285750">
              <a:buFont typeface="Wingdings" panose="05000000000000000000" pitchFamily="2" charset="2"/>
              <a:buChar char="Ø"/>
            </a:pPr>
            <a:r>
              <a:rPr lang="nb-NO" sz="1600" dirty="0">
                <a:solidFill>
                  <a:srgbClr val="040138"/>
                </a:solidFill>
              </a:rPr>
              <a:t>Svak mestringsorientert ledelse</a:t>
            </a:r>
            <a:endParaRPr lang="nb-NO" sz="1600" dirty="0"/>
          </a:p>
        </p:txBody>
      </p:sp>
      <p:sp>
        <p:nvSpPr>
          <p:cNvPr id="11" name="TekstSylinder 10">
            <a:extLst>
              <a:ext uri="{FF2B5EF4-FFF2-40B4-BE49-F238E27FC236}">
                <a16:creationId xmlns:a16="http://schemas.microsoft.com/office/drawing/2014/main" id="{88BCF9CD-1779-782F-68B7-DCB7A4B63F96}"/>
              </a:ext>
            </a:extLst>
          </p:cNvPr>
          <p:cNvSpPr txBox="1"/>
          <p:nvPr/>
        </p:nvSpPr>
        <p:spPr>
          <a:xfrm>
            <a:off x="1061860" y="6465997"/>
            <a:ext cx="6094428" cy="307777"/>
          </a:xfrm>
          <a:prstGeom prst="rect">
            <a:avLst/>
          </a:prstGeom>
          <a:noFill/>
        </p:spPr>
        <p:txBody>
          <a:bodyPr wrap="square">
            <a:spAutoFit/>
          </a:bodyPr>
          <a:lstStyle/>
          <a:p>
            <a:r>
              <a:rPr lang="nb-NO" sz="1400" b="1" dirty="0">
                <a:latin typeface="Calibri"/>
              </a:rPr>
              <a:t>Relevans</a:t>
            </a:r>
            <a:r>
              <a:rPr lang="nb-NO" sz="1400" dirty="0">
                <a:latin typeface="Calibri"/>
              </a:rPr>
              <a:t> er viktigere enn mengde og tilfredsstillelse av personlige ønsker. </a:t>
            </a:r>
          </a:p>
        </p:txBody>
      </p:sp>
      <p:sp>
        <p:nvSpPr>
          <p:cNvPr id="8" name="Slide Number Placeholder 7">
            <a:extLst>
              <a:ext uri="{FF2B5EF4-FFF2-40B4-BE49-F238E27FC236}">
                <a16:creationId xmlns:a16="http://schemas.microsoft.com/office/drawing/2014/main" id="{3B482E3F-6F94-CE05-39BC-E8B8708C4242}"/>
              </a:ext>
            </a:extLst>
          </p:cNvPr>
          <p:cNvSpPr>
            <a:spLocks noGrp="1"/>
          </p:cNvSpPr>
          <p:nvPr>
            <p:ph type="sldNum" sz="quarter" idx="12"/>
          </p:nvPr>
        </p:nvSpPr>
        <p:spPr/>
        <p:txBody>
          <a:bodyPr/>
          <a:lstStyle/>
          <a:p>
            <a:fld id="{11DCA093-7AF0-4828-B0F2-0188026DDA8C}" type="slidenum">
              <a:rPr lang="nb-NO" smtClean="0">
                <a:solidFill>
                  <a:srgbClr val="005193"/>
                </a:solidFill>
              </a:rPr>
              <a:pPr/>
              <a:t>70</a:t>
            </a:fld>
            <a:endParaRPr lang="nb-NO">
              <a:solidFill>
                <a:srgbClr val="005193"/>
              </a:solidFill>
            </a:endParaRPr>
          </a:p>
        </p:txBody>
      </p:sp>
    </p:spTree>
    <p:extLst>
      <p:ext uri="{BB962C8B-B14F-4D97-AF65-F5344CB8AC3E}">
        <p14:creationId xmlns:p14="http://schemas.microsoft.com/office/powerpoint/2010/main" val="41726330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6" y="554624"/>
            <a:ext cx="7749337"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8:  </a:t>
            </a:r>
          </a:p>
          <a:p>
            <a:r>
              <a:rPr lang="nb-NO" sz="3200" dirty="0">
                <a:solidFill>
                  <a:srgbClr val="161144"/>
                </a:solidFill>
                <a:latin typeface="Gimbal Grotesque Heavy" panose="02000503050000020004" pitchFamily="50" charset="0"/>
              </a:rPr>
              <a:t>FLEKSBILITETSVILJE</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10" name="Rectangle: Rounded Corners 35">
            <a:extLst>
              <a:ext uri="{FF2B5EF4-FFF2-40B4-BE49-F238E27FC236}">
                <a16:creationId xmlns:a16="http://schemas.microsoft.com/office/drawing/2014/main" id="{5EB7300B-C48E-4618-AF4D-30CC46B0A55C}"/>
              </a:ext>
            </a:extLst>
          </p:cNvPr>
          <p:cNvSpPr/>
          <p:nvPr/>
        </p:nvSpPr>
        <p:spPr>
          <a:xfrm>
            <a:off x="746266" y="2971183"/>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64B4649B-B2EB-4E41-BF41-A75770782B98}"/>
              </a:ext>
            </a:extLst>
          </p:cNvPr>
          <p:cNvSpPr/>
          <p:nvPr/>
        </p:nvSpPr>
        <p:spPr>
          <a:xfrm>
            <a:off x="746266" y="1701348"/>
            <a:ext cx="6802207" cy="1200329"/>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Medarbeiderens villighet til å være fleksibel på jobb og tilpasse sin måte å jobbe på til nye behov og krav.</a:t>
            </a:r>
          </a:p>
          <a:p>
            <a:endParaRPr lang="nb-NO" i="1" dirty="0">
              <a:solidFill>
                <a:srgbClr val="040138"/>
              </a:solidFill>
            </a:endParaRP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216526" y="196352"/>
            <a:ext cx="2778325" cy="415498"/>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a:p>
            <a:pPr algn="r"/>
            <a:r>
              <a:rPr lang="en-US" sz="1050" b="1" dirty="0">
                <a:solidFill>
                  <a:srgbClr val="040138"/>
                </a:solidFill>
                <a:latin typeface="Gimbal Grotesque" panose="02000503050000020004" pitchFamily="50" charset="0"/>
              </a:rPr>
              <a:t>PERIODE : </a:t>
            </a:r>
            <a:r>
              <a:rPr lang="en-US" sz="1050" dirty="0">
                <a:solidFill>
                  <a:schemeClr val="accent1"/>
                </a:solidFill>
                <a:latin typeface="Gimbal Grotesque" panose="02000503050000020004" pitchFamily="50" charset="0"/>
              </a:rPr>
              <a:t>2022</a:t>
            </a:r>
            <a:r>
              <a:rPr lang="en-US" sz="1050" b="1" dirty="0">
                <a:solidFill>
                  <a:schemeClr val="accent1"/>
                </a:solidFill>
                <a:latin typeface="Gimbal Grotesque" panose="02000503050000020004" pitchFamily="50" charset="0"/>
              </a:rPr>
              <a:t> </a:t>
            </a: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788229" cy="2185214"/>
          </a:xfrm>
          <a:prstGeom prst="rect">
            <a:avLst/>
          </a:prstGeom>
        </p:spPr>
        <p:txBody>
          <a:bodyPr wrap="square">
            <a:spAutoFit/>
          </a:bodyPr>
          <a:lstStyle/>
          <a:p>
            <a:r>
              <a:rPr lang="nb-NO" sz="2800" dirty="0">
                <a:solidFill>
                  <a:srgbClr val="040138"/>
                </a:solidFill>
              </a:rPr>
              <a:t>«Jeg er villig til å gjøre ting på en annen måte enn jeg pleier, hvis min leder ønsker det.»</a:t>
            </a:r>
          </a:p>
          <a:p>
            <a:endParaRPr lang="nb-NO" sz="2400" dirty="0">
              <a:solidFill>
                <a:srgbClr val="040138"/>
              </a:solidFill>
            </a:endParaRPr>
          </a:p>
        </p:txBody>
      </p:sp>
      <p:pic>
        <p:nvPicPr>
          <p:cNvPr id="6" name="Bilde 5" descr="Et bilde som inneholder tegning&#10;&#10;Automatisk generert beskrivelse">
            <a:extLst>
              <a:ext uri="{FF2B5EF4-FFF2-40B4-BE49-F238E27FC236}">
                <a16:creationId xmlns:a16="http://schemas.microsoft.com/office/drawing/2014/main" id="{144CBFE4-727F-4933-9A75-6472DD90D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666" y="641112"/>
            <a:ext cx="3063240" cy="2098548"/>
          </a:xfrm>
          <a:prstGeom prst="rect">
            <a:avLst/>
          </a:prstGeom>
        </p:spPr>
      </p:pic>
      <p:sp>
        <p:nvSpPr>
          <p:cNvPr id="3" name="TextBox 26">
            <a:extLst>
              <a:ext uri="{FF2B5EF4-FFF2-40B4-BE49-F238E27FC236}">
                <a16:creationId xmlns:a16="http://schemas.microsoft.com/office/drawing/2014/main" id="{B5A10911-37D8-D8DD-9CDC-3744881B7BA7}"/>
              </a:ext>
            </a:extLst>
          </p:cNvPr>
          <p:cNvSpPr txBox="1"/>
          <p:nvPr/>
        </p:nvSpPr>
        <p:spPr>
          <a:xfrm>
            <a:off x="997897" y="3044193"/>
            <a:ext cx="6222354" cy="2800767"/>
          </a:xfrm>
          <a:prstGeom prst="rect">
            <a:avLst/>
          </a:prstGeom>
          <a:noFill/>
        </p:spPr>
        <p:txBody>
          <a:bodyPr wrap="square" rtlCol="0">
            <a:spAutoFit/>
          </a:bodyPr>
          <a:lstStyle/>
          <a:p>
            <a:r>
              <a:rPr lang="nb-NO" sz="1600" b="1" dirty="0">
                <a:solidFill>
                  <a:srgbClr val="040138"/>
                </a:solidFill>
              </a:rPr>
              <a:t>Har effekt på:</a:t>
            </a:r>
          </a:p>
          <a:p>
            <a:pPr marL="285750" indent="-285750">
              <a:buFont typeface="Wingdings" panose="05000000000000000000" pitchFamily="2" charset="2"/>
              <a:buChar char="Ø"/>
            </a:pPr>
            <a:r>
              <a:rPr lang="nb-NO" sz="1600" dirty="0">
                <a:solidFill>
                  <a:srgbClr val="040138"/>
                </a:solidFill>
              </a:rPr>
              <a:t>Mestringstro, bruk av kompetanse, tjenestekvalitet, jobbtilfredshet, endringsvillighet</a:t>
            </a:r>
          </a:p>
          <a:p>
            <a:endParaRPr lang="nb-NO" sz="1600" b="1" dirty="0">
              <a:solidFill>
                <a:srgbClr val="040138"/>
              </a:solidFill>
            </a:endParaRPr>
          </a:p>
          <a:p>
            <a:r>
              <a:rPr lang="nb-NO" sz="1600" b="1" dirty="0">
                <a:solidFill>
                  <a:srgbClr val="040138"/>
                </a:solidFill>
              </a:rPr>
              <a:t>Påvirkes av:</a:t>
            </a:r>
          </a:p>
          <a:p>
            <a:pPr marL="285750" indent="-285750">
              <a:buFont typeface="Wingdings" panose="05000000000000000000" pitchFamily="2" charset="2"/>
              <a:buChar char="Ø"/>
            </a:pPr>
            <a:r>
              <a:rPr lang="nb-NO" sz="1600" dirty="0">
                <a:solidFill>
                  <a:srgbClr val="040138"/>
                </a:solidFill>
              </a:rPr>
              <a:t>Opplevde muligheter til å være selvstendig innenfor egen rolle</a:t>
            </a:r>
          </a:p>
          <a:p>
            <a:pPr marL="285750" indent="-285750">
              <a:buFont typeface="Wingdings" panose="05000000000000000000" pitchFamily="2" charset="2"/>
              <a:buChar char="Ø"/>
            </a:pPr>
            <a:endParaRPr lang="nb-NO" sz="1600" dirty="0">
              <a:solidFill>
                <a:srgbClr val="040138"/>
              </a:solidFill>
            </a:endParaRPr>
          </a:p>
          <a:p>
            <a:r>
              <a:rPr lang="nb-NO" sz="1600" b="1" dirty="0">
                <a:solidFill>
                  <a:srgbClr val="040138"/>
                </a:solidFill>
              </a:rPr>
              <a:t>Lav fleksibilitetsvilje kommer ofte av:</a:t>
            </a:r>
          </a:p>
          <a:p>
            <a:pPr marL="285750" indent="-285750">
              <a:buFont typeface="Wingdings" panose="05000000000000000000" pitchFamily="2" charset="2"/>
              <a:buChar char="Ø"/>
            </a:pPr>
            <a:r>
              <a:rPr lang="nb-NO" sz="1600" dirty="0">
                <a:latin typeface="Calibri"/>
              </a:rPr>
              <a:t>Lav autonomi</a:t>
            </a:r>
          </a:p>
          <a:p>
            <a:pPr marL="285750" indent="-285750">
              <a:buFont typeface="Wingdings" panose="05000000000000000000" pitchFamily="2" charset="2"/>
              <a:buChar char="Ø"/>
            </a:pPr>
            <a:r>
              <a:rPr lang="nb-NO" sz="1600" dirty="0">
                <a:latin typeface="Calibri"/>
              </a:rPr>
              <a:t>Lav rolleklarhet</a:t>
            </a:r>
          </a:p>
          <a:p>
            <a:pPr marL="285750" indent="-285750">
              <a:buFont typeface="Wingdings" panose="05000000000000000000" pitchFamily="2" charset="2"/>
              <a:buChar char="Ø"/>
            </a:pPr>
            <a:r>
              <a:rPr lang="nb-NO" sz="1600" dirty="0">
                <a:latin typeface="Calibri"/>
              </a:rPr>
              <a:t>Lav prososial motivasjon</a:t>
            </a:r>
            <a:endParaRPr lang="nb-NO" sz="1100" dirty="0"/>
          </a:p>
        </p:txBody>
      </p:sp>
      <p:sp>
        <p:nvSpPr>
          <p:cNvPr id="7" name="Slide Number Placeholder 6">
            <a:extLst>
              <a:ext uri="{FF2B5EF4-FFF2-40B4-BE49-F238E27FC236}">
                <a16:creationId xmlns:a16="http://schemas.microsoft.com/office/drawing/2014/main" id="{8FBA8A3F-D784-E29A-1EC6-1898B385338E}"/>
              </a:ext>
            </a:extLst>
          </p:cNvPr>
          <p:cNvSpPr>
            <a:spLocks noGrp="1"/>
          </p:cNvSpPr>
          <p:nvPr>
            <p:ph type="sldNum" sz="quarter" idx="12"/>
          </p:nvPr>
        </p:nvSpPr>
        <p:spPr/>
        <p:txBody>
          <a:bodyPr/>
          <a:lstStyle/>
          <a:p>
            <a:fld id="{11DCA093-7AF0-4828-B0F2-0188026DDA8C}" type="slidenum">
              <a:rPr lang="nb-NO" smtClean="0">
                <a:solidFill>
                  <a:srgbClr val="005193"/>
                </a:solidFill>
              </a:rPr>
              <a:pPr/>
              <a:t>71</a:t>
            </a:fld>
            <a:endParaRPr lang="nb-NO">
              <a:solidFill>
                <a:srgbClr val="005193"/>
              </a:solidFill>
            </a:endParaRPr>
          </a:p>
        </p:txBody>
      </p:sp>
    </p:spTree>
    <p:extLst>
      <p:ext uri="{BB962C8B-B14F-4D97-AF65-F5344CB8AC3E}">
        <p14:creationId xmlns:p14="http://schemas.microsoft.com/office/powerpoint/2010/main" val="9453102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gning&#10;&#10;Automatisk generert beskrivelse">
            <a:extLst>
              <a:ext uri="{FF2B5EF4-FFF2-40B4-BE49-F238E27FC236}">
                <a16:creationId xmlns:a16="http://schemas.microsoft.com/office/drawing/2014/main" id="{A36147A2-A35E-4FD4-BA12-ACFD7F2AD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676" y="205269"/>
            <a:ext cx="3487058" cy="2519009"/>
          </a:xfrm>
          <a:prstGeom prst="rect">
            <a:avLst/>
          </a:prstGeom>
        </p:spPr>
      </p:pic>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6" y="554624"/>
            <a:ext cx="7749337"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9:  </a:t>
            </a:r>
          </a:p>
          <a:p>
            <a:r>
              <a:rPr lang="nb-NO" sz="3200" dirty="0">
                <a:solidFill>
                  <a:srgbClr val="161144"/>
                </a:solidFill>
                <a:latin typeface="Gimbal Grotesque Heavy" panose="02000503050000020004" pitchFamily="50" charset="0"/>
              </a:rPr>
              <a:t>MESTRINGSKLIMA</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10" name="Rectangle: Rounded Corners 35">
            <a:extLst>
              <a:ext uri="{FF2B5EF4-FFF2-40B4-BE49-F238E27FC236}">
                <a16:creationId xmlns:a16="http://schemas.microsoft.com/office/drawing/2014/main" id="{5EB7300B-C48E-4618-AF4D-30CC46B0A55C}"/>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64B4649B-B2EB-4E41-BF41-A75770782B98}"/>
              </a:ext>
            </a:extLst>
          </p:cNvPr>
          <p:cNvSpPr/>
          <p:nvPr/>
        </p:nvSpPr>
        <p:spPr>
          <a:xfrm>
            <a:off x="746266" y="1701348"/>
            <a:ext cx="6802207" cy="1477328"/>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a:t>
            </a:r>
            <a:r>
              <a:rPr lang="nb-NO" i="1" dirty="0">
                <a:solidFill>
                  <a:srgbClr val="040138"/>
                </a:solidFill>
              </a:rPr>
              <a:t> I et mestringsklima motiveres medarbeiderne av å lære, utvikle seg og gjøre hverandre gode, fremfor å rivalisere om å bli best. (Engelsk: </a:t>
            </a:r>
            <a:r>
              <a:rPr lang="nb-NO" i="1" dirty="0" err="1">
                <a:solidFill>
                  <a:srgbClr val="040138"/>
                </a:solidFill>
              </a:rPr>
              <a:t>Mastery</a:t>
            </a:r>
            <a:r>
              <a:rPr lang="nb-NO" i="1" dirty="0">
                <a:solidFill>
                  <a:srgbClr val="040138"/>
                </a:solidFill>
              </a:rPr>
              <a:t> </a:t>
            </a:r>
            <a:r>
              <a:rPr lang="nb-NO" i="1" dirty="0" err="1">
                <a:solidFill>
                  <a:srgbClr val="040138"/>
                </a:solidFill>
              </a:rPr>
              <a:t>climate</a:t>
            </a:r>
            <a:r>
              <a:rPr lang="nb-NO" i="1" dirty="0">
                <a:solidFill>
                  <a:srgbClr val="040138"/>
                </a:solidFill>
              </a:rPr>
              <a:t>, </a:t>
            </a:r>
            <a:r>
              <a:rPr lang="nb-NO" i="1" dirty="0" err="1">
                <a:solidFill>
                  <a:srgbClr val="040138"/>
                </a:solidFill>
              </a:rPr>
              <a:t>mastery</a:t>
            </a:r>
            <a:r>
              <a:rPr lang="nb-NO" i="1" dirty="0">
                <a:solidFill>
                  <a:srgbClr val="040138"/>
                </a:solidFill>
              </a:rPr>
              <a:t> </a:t>
            </a:r>
            <a:r>
              <a:rPr lang="nb-NO" i="1" dirty="0" err="1">
                <a:solidFill>
                  <a:srgbClr val="040138"/>
                </a:solidFill>
              </a:rPr>
              <a:t>oriented</a:t>
            </a:r>
            <a:r>
              <a:rPr lang="nb-NO" i="1" dirty="0">
                <a:solidFill>
                  <a:srgbClr val="040138"/>
                </a:solidFill>
              </a:rPr>
              <a:t> </a:t>
            </a:r>
            <a:r>
              <a:rPr lang="nb-NO" i="1" dirty="0" err="1">
                <a:solidFill>
                  <a:srgbClr val="040138"/>
                </a:solidFill>
              </a:rPr>
              <a:t>motivation</a:t>
            </a:r>
            <a:r>
              <a:rPr lang="nb-NO" i="1" dirty="0">
                <a:solidFill>
                  <a:srgbClr val="040138"/>
                </a:solidFill>
              </a:rPr>
              <a:t> </a:t>
            </a:r>
            <a:r>
              <a:rPr lang="nb-NO" i="1" dirty="0" err="1">
                <a:solidFill>
                  <a:srgbClr val="040138"/>
                </a:solidFill>
              </a:rPr>
              <a:t>climate</a:t>
            </a:r>
            <a:r>
              <a:rPr lang="nb-NO" i="1" dirty="0">
                <a:solidFill>
                  <a:srgbClr val="040138"/>
                </a:solidFill>
              </a:rPr>
              <a:t>.)</a:t>
            </a:r>
          </a:p>
          <a:p>
            <a:endParaRPr lang="nb-NO" dirty="0">
              <a:solidFill>
                <a:srgbClr val="040138"/>
              </a:solidFill>
            </a:endParaRP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216526" y="196352"/>
            <a:ext cx="2778325" cy="415498"/>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a:p>
            <a:pPr algn="r"/>
            <a:r>
              <a:rPr lang="en-US" sz="1050" b="1" dirty="0">
                <a:solidFill>
                  <a:srgbClr val="040138"/>
                </a:solidFill>
                <a:latin typeface="Gimbal Grotesque" panose="02000503050000020004" pitchFamily="50" charset="0"/>
              </a:rPr>
              <a:t>PERIODE : </a:t>
            </a:r>
            <a:r>
              <a:rPr lang="en-US" sz="1050" dirty="0">
                <a:solidFill>
                  <a:schemeClr val="accent1"/>
                </a:solidFill>
                <a:latin typeface="Gimbal Grotesque" panose="02000503050000020004" pitchFamily="50" charset="0"/>
              </a:rPr>
              <a:t>2022</a:t>
            </a:r>
            <a:r>
              <a:rPr lang="en-US" sz="1050" b="1" dirty="0">
                <a:solidFill>
                  <a:schemeClr val="accent1"/>
                </a:solidFill>
                <a:latin typeface="Gimbal Grotesque" panose="02000503050000020004" pitchFamily="50" charset="0"/>
              </a:rPr>
              <a:t> </a:t>
            </a: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788229" cy="2308324"/>
          </a:xfrm>
          <a:prstGeom prst="rect">
            <a:avLst/>
          </a:prstGeom>
        </p:spPr>
        <p:txBody>
          <a:bodyPr wrap="square">
            <a:spAutoFit/>
          </a:bodyPr>
          <a:lstStyle/>
          <a:p>
            <a:r>
              <a:rPr lang="nb-NO" sz="2400" dirty="0">
                <a:solidFill>
                  <a:srgbClr val="040138"/>
                </a:solidFill>
              </a:rPr>
              <a:t>«I min avdeling/ arbeidsgruppe blir medarbeiderne oppmuntret til å samarbeide og utveksle tanker og ideer.»</a:t>
            </a:r>
          </a:p>
          <a:p>
            <a:endParaRPr lang="nb-NO" sz="2400" dirty="0">
              <a:solidFill>
                <a:srgbClr val="040138"/>
              </a:solidFill>
            </a:endParaRPr>
          </a:p>
        </p:txBody>
      </p:sp>
      <p:graphicFrame>
        <p:nvGraphicFramePr>
          <p:cNvPr id="14" name="Chart 92">
            <a:extLst>
              <a:ext uri="{FF2B5EF4-FFF2-40B4-BE49-F238E27FC236}">
                <a16:creationId xmlns:a16="http://schemas.microsoft.com/office/drawing/2014/main" id="{FAEFFCA5-702E-458A-82B8-2FE660E563EE}"/>
              </a:ext>
            </a:extLst>
          </p:cNvPr>
          <p:cNvGraphicFramePr/>
          <p:nvPr/>
        </p:nvGraphicFramePr>
        <p:xfrm>
          <a:off x="1079880" y="3574116"/>
          <a:ext cx="5888740" cy="2663167"/>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6">
            <a:extLst>
              <a:ext uri="{FF2B5EF4-FFF2-40B4-BE49-F238E27FC236}">
                <a16:creationId xmlns:a16="http://schemas.microsoft.com/office/drawing/2014/main" id="{E21203BC-F68F-1DA7-9378-624CB72B794A}"/>
              </a:ext>
            </a:extLst>
          </p:cNvPr>
          <p:cNvSpPr txBox="1"/>
          <p:nvPr/>
        </p:nvSpPr>
        <p:spPr>
          <a:xfrm>
            <a:off x="915916" y="3113593"/>
            <a:ext cx="6222354" cy="2308324"/>
          </a:xfrm>
          <a:prstGeom prst="rect">
            <a:avLst/>
          </a:prstGeom>
          <a:noFill/>
        </p:spPr>
        <p:txBody>
          <a:bodyPr wrap="square" rtlCol="0">
            <a:spAutoFit/>
          </a:bodyPr>
          <a:lstStyle/>
          <a:p>
            <a:r>
              <a:rPr lang="nb-NO" sz="1600" b="1" dirty="0">
                <a:solidFill>
                  <a:srgbClr val="040138"/>
                </a:solidFill>
              </a:rPr>
              <a:t>Har effekt på:</a:t>
            </a:r>
          </a:p>
          <a:p>
            <a:pPr marL="285750" indent="-285750">
              <a:buFont typeface="Wingdings" panose="05000000000000000000" pitchFamily="2" charset="2"/>
              <a:buChar char="Ø"/>
            </a:pPr>
            <a:r>
              <a:rPr lang="nb-NO" sz="1600" dirty="0">
                <a:solidFill>
                  <a:srgbClr val="040138"/>
                </a:solidFill>
              </a:rPr>
              <a:t>Bruk av kompetanse, samarbeid og læring, delingskultur, tjenestekvalitet, jobbtilfredshet</a:t>
            </a:r>
          </a:p>
          <a:p>
            <a:endParaRPr lang="nb-NO" sz="1600" b="1" dirty="0">
              <a:solidFill>
                <a:srgbClr val="040138"/>
              </a:solidFill>
            </a:endParaRPr>
          </a:p>
          <a:p>
            <a:r>
              <a:rPr lang="nb-NO" sz="1600" b="1" dirty="0">
                <a:solidFill>
                  <a:srgbClr val="040138"/>
                </a:solidFill>
              </a:rPr>
              <a:t>Påvirkes av:</a:t>
            </a:r>
          </a:p>
          <a:p>
            <a:pPr marL="285750" indent="-285750">
              <a:buFont typeface="Wingdings" panose="05000000000000000000" pitchFamily="2" charset="2"/>
              <a:buChar char="Ø"/>
            </a:pPr>
            <a:r>
              <a:rPr lang="nb-NO" sz="1600" dirty="0">
                <a:solidFill>
                  <a:srgbClr val="040138"/>
                </a:solidFill>
              </a:rPr>
              <a:t>Opplevde tillit fra leder, mestringsorientert ledelse</a:t>
            </a:r>
          </a:p>
          <a:p>
            <a:pPr marL="285750" indent="-285750">
              <a:buFont typeface="Wingdings" panose="05000000000000000000" pitchFamily="2" charset="2"/>
              <a:buChar char="Ø"/>
            </a:pPr>
            <a:endParaRPr lang="nb-NO" sz="1600" dirty="0">
              <a:solidFill>
                <a:srgbClr val="040138"/>
              </a:solidFill>
            </a:endParaRPr>
          </a:p>
          <a:p>
            <a:r>
              <a:rPr lang="nb-NO" sz="1600" b="1" dirty="0">
                <a:solidFill>
                  <a:srgbClr val="040138"/>
                </a:solidFill>
              </a:rPr>
              <a:t>Lavt mestringsklima kommer ofte av:</a:t>
            </a:r>
          </a:p>
          <a:p>
            <a:pPr marL="285750" indent="-285750">
              <a:buFont typeface="Wingdings" panose="05000000000000000000" pitchFamily="2" charset="2"/>
              <a:buChar char="Ø"/>
            </a:pPr>
            <a:r>
              <a:rPr lang="nb-NO" sz="1600" dirty="0">
                <a:latin typeface="Calibri"/>
              </a:rPr>
              <a:t>Svak mestringsorientert ledelse</a:t>
            </a:r>
            <a:endParaRPr lang="nb-NO" sz="1100" dirty="0"/>
          </a:p>
        </p:txBody>
      </p:sp>
      <p:sp>
        <p:nvSpPr>
          <p:cNvPr id="6" name="Slide Number Placeholder 5">
            <a:extLst>
              <a:ext uri="{FF2B5EF4-FFF2-40B4-BE49-F238E27FC236}">
                <a16:creationId xmlns:a16="http://schemas.microsoft.com/office/drawing/2014/main" id="{38BBFC7A-200E-EFDA-7504-F7E98B97CAC5}"/>
              </a:ext>
            </a:extLst>
          </p:cNvPr>
          <p:cNvSpPr>
            <a:spLocks noGrp="1"/>
          </p:cNvSpPr>
          <p:nvPr>
            <p:ph type="sldNum" sz="quarter" idx="12"/>
          </p:nvPr>
        </p:nvSpPr>
        <p:spPr/>
        <p:txBody>
          <a:bodyPr/>
          <a:lstStyle/>
          <a:p>
            <a:fld id="{11DCA093-7AF0-4828-B0F2-0188026DDA8C}" type="slidenum">
              <a:rPr lang="nb-NO" smtClean="0">
                <a:solidFill>
                  <a:srgbClr val="005193"/>
                </a:solidFill>
              </a:rPr>
              <a:pPr/>
              <a:t>72</a:t>
            </a:fld>
            <a:endParaRPr lang="nb-NO">
              <a:solidFill>
                <a:srgbClr val="005193"/>
              </a:solidFill>
            </a:endParaRPr>
          </a:p>
        </p:txBody>
      </p:sp>
    </p:spTree>
    <p:extLst>
      <p:ext uri="{BB962C8B-B14F-4D97-AF65-F5344CB8AC3E}">
        <p14:creationId xmlns:p14="http://schemas.microsoft.com/office/powerpoint/2010/main" val="40062877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gning&#10;&#10;Automatisk generert beskrivelse">
            <a:extLst>
              <a:ext uri="{FF2B5EF4-FFF2-40B4-BE49-F238E27FC236}">
                <a16:creationId xmlns:a16="http://schemas.microsoft.com/office/drawing/2014/main" id="{4BF61FD4-3627-44D7-AAA7-671A6ECAF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4815" y="347570"/>
            <a:ext cx="3590919" cy="2453794"/>
          </a:xfrm>
          <a:prstGeom prst="rect">
            <a:avLst/>
          </a:prstGeom>
        </p:spPr>
      </p:pic>
      <p:sp>
        <p:nvSpPr>
          <p:cNvPr id="13" name="Rectangle: Rounded Corners 35">
            <a:extLst>
              <a:ext uri="{FF2B5EF4-FFF2-40B4-BE49-F238E27FC236}">
                <a16:creationId xmlns:a16="http://schemas.microsoft.com/office/drawing/2014/main" id="{DFBC7770-D0E3-4DF7-910A-DC3CCEF48DC0}"/>
              </a:ext>
            </a:extLst>
          </p:cNvPr>
          <p:cNvSpPr/>
          <p:nvPr/>
        </p:nvSpPr>
        <p:spPr>
          <a:xfrm>
            <a:off x="7548473" y="2933196"/>
            <a:ext cx="4306417" cy="3421804"/>
          </a:xfrm>
          <a:prstGeom prst="roundRect">
            <a:avLst>
              <a:gd name="adj" fmla="val 4881"/>
            </a:avLst>
          </a:prstGeom>
          <a:solidFill>
            <a:schemeClr val="bg1"/>
          </a:solidFill>
          <a:ln>
            <a:noFill/>
          </a:ln>
          <a:effectLst>
            <a:outerShdw blurRad="2794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kstSylinder 4">
            <a:extLst>
              <a:ext uri="{FF2B5EF4-FFF2-40B4-BE49-F238E27FC236}">
                <a16:creationId xmlns:a16="http://schemas.microsoft.com/office/drawing/2014/main" id="{29CFE1BF-E950-4535-A533-21DCB9E1ECAE}"/>
              </a:ext>
            </a:extLst>
          </p:cNvPr>
          <p:cNvSpPr txBox="1"/>
          <p:nvPr/>
        </p:nvSpPr>
        <p:spPr>
          <a:xfrm>
            <a:off x="746266" y="554624"/>
            <a:ext cx="7749337" cy="1138773"/>
          </a:xfrm>
          <a:prstGeom prst="rect">
            <a:avLst/>
          </a:prstGeom>
          <a:noFill/>
        </p:spPr>
        <p:txBody>
          <a:bodyPr wrap="square" rtlCol="0">
            <a:spAutoFit/>
          </a:bodyPr>
          <a:lstStyle/>
          <a:p>
            <a:r>
              <a:rPr lang="nb-NO" sz="3600" b="1" dirty="0">
                <a:solidFill>
                  <a:srgbClr val="161144"/>
                </a:solidFill>
                <a:latin typeface="Gimbal Grotesque Heavy" panose="02000503050000020004" pitchFamily="50" charset="0"/>
              </a:rPr>
              <a:t>FAKTOR 10:  </a:t>
            </a:r>
          </a:p>
          <a:p>
            <a:r>
              <a:rPr lang="nb-NO" sz="3200" dirty="0">
                <a:solidFill>
                  <a:srgbClr val="161144"/>
                </a:solidFill>
                <a:latin typeface="Gimbal Grotesque Heavy" panose="02000503050000020004" pitchFamily="50" charset="0"/>
              </a:rPr>
              <a:t>PROSOSIAL MOTIVASJON</a:t>
            </a:r>
          </a:p>
        </p:txBody>
      </p:sp>
      <p:sp>
        <p:nvSpPr>
          <p:cNvPr id="9" name="Rektangel 8">
            <a:extLst>
              <a:ext uri="{FF2B5EF4-FFF2-40B4-BE49-F238E27FC236}">
                <a16:creationId xmlns:a16="http://schemas.microsoft.com/office/drawing/2014/main" id="{5A55FA71-DDB5-4B89-A146-3E3A5F61E7E5}"/>
              </a:ext>
            </a:extLst>
          </p:cNvPr>
          <p:cNvSpPr/>
          <p:nvPr/>
        </p:nvSpPr>
        <p:spPr>
          <a:xfrm>
            <a:off x="7958676" y="2994184"/>
            <a:ext cx="3788230" cy="892552"/>
          </a:xfrm>
          <a:prstGeom prst="rect">
            <a:avLst/>
          </a:prstGeom>
        </p:spPr>
        <p:txBody>
          <a:bodyPr wrap="square">
            <a:spAutoFit/>
          </a:bodyPr>
          <a:lstStyle/>
          <a:p>
            <a:endParaRPr lang="nb-NO" sz="1600" dirty="0">
              <a:solidFill>
                <a:srgbClr val="040138"/>
              </a:solidFill>
            </a:endParaRPr>
          </a:p>
          <a:p>
            <a:r>
              <a:rPr lang="nb-NO" b="1" dirty="0">
                <a:solidFill>
                  <a:srgbClr val="040138"/>
                </a:solidFill>
                <a:latin typeface="Gimbal Grotesque" panose="02000503050000020004" pitchFamily="50" charset="0"/>
              </a:rPr>
              <a:t>Eksempel på måleindikator</a:t>
            </a:r>
            <a:br>
              <a:rPr lang="nb-NO" b="1" dirty="0">
                <a:solidFill>
                  <a:srgbClr val="040138"/>
                </a:solidFill>
                <a:latin typeface="Gimbal Grotesque" panose="02000503050000020004" pitchFamily="50" charset="0"/>
              </a:rPr>
            </a:br>
            <a:r>
              <a:rPr lang="nb-NO" b="1" dirty="0">
                <a:solidFill>
                  <a:srgbClr val="040138"/>
                </a:solidFill>
                <a:latin typeface="Gimbal Grotesque" panose="02000503050000020004" pitchFamily="50" charset="0"/>
              </a:rPr>
              <a:t> </a:t>
            </a:r>
          </a:p>
        </p:txBody>
      </p:sp>
      <p:sp>
        <p:nvSpPr>
          <p:cNvPr id="10" name="Rectangle: Rounded Corners 35">
            <a:extLst>
              <a:ext uri="{FF2B5EF4-FFF2-40B4-BE49-F238E27FC236}">
                <a16:creationId xmlns:a16="http://schemas.microsoft.com/office/drawing/2014/main" id="{5EB7300B-C48E-4618-AF4D-30CC46B0A55C}"/>
              </a:ext>
            </a:extLst>
          </p:cNvPr>
          <p:cNvSpPr/>
          <p:nvPr/>
        </p:nvSpPr>
        <p:spPr>
          <a:xfrm>
            <a:off x="746267" y="2933196"/>
            <a:ext cx="6555966" cy="3421804"/>
          </a:xfrm>
          <a:prstGeom prst="roundRect">
            <a:avLst>
              <a:gd name="adj" fmla="val 4881"/>
            </a:avLst>
          </a:prstGeom>
          <a:solidFill>
            <a:schemeClr val="bg1"/>
          </a:solidFill>
          <a:ln>
            <a:noFill/>
          </a:ln>
          <a:effectLst>
            <a:outerShdw blurRad="355600" sx="98000" sy="98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64B4649B-B2EB-4E41-BF41-A75770782B98}"/>
              </a:ext>
            </a:extLst>
          </p:cNvPr>
          <p:cNvSpPr/>
          <p:nvPr/>
        </p:nvSpPr>
        <p:spPr>
          <a:xfrm>
            <a:off x="746266" y="1701348"/>
            <a:ext cx="6802207" cy="1754326"/>
          </a:xfrm>
          <a:prstGeom prst="rect">
            <a:avLst/>
          </a:prstGeom>
        </p:spPr>
        <p:txBody>
          <a:bodyPr wrap="square">
            <a:spAutoFit/>
          </a:bodyPr>
          <a:lstStyle/>
          <a:p>
            <a:r>
              <a:rPr lang="nb-NO" b="1" dirty="0">
                <a:solidFill>
                  <a:srgbClr val="040138"/>
                </a:solidFill>
                <a:latin typeface="Gimbal Grotesque" panose="02000503050000020004" pitchFamily="50" charset="0"/>
              </a:rPr>
              <a:t>Definisjon</a:t>
            </a:r>
            <a:r>
              <a:rPr lang="nb-NO" dirty="0">
                <a:solidFill>
                  <a:srgbClr val="040138"/>
                </a:solidFill>
              </a:rPr>
              <a:t>: </a:t>
            </a:r>
            <a:r>
              <a:rPr lang="nb-NO" i="1" dirty="0">
                <a:solidFill>
                  <a:srgbClr val="040138"/>
                </a:solidFill>
              </a:rPr>
              <a:t>Motivasjon for å gjøre noe nyttig og verdifullt for andre, også kalt prososial motivasjon, er en viktig drivkraft for mange og har en rekke godt dokumenterte, positive effekter. (Også kalt nytteorientert motivasjon. Engelsk: </a:t>
            </a:r>
            <a:r>
              <a:rPr lang="nb-NO" i="1" dirty="0" err="1">
                <a:solidFill>
                  <a:srgbClr val="040138"/>
                </a:solidFill>
              </a:rPr>
              <a:t>prosocial</a:t>
            </a:r>
            <a:r>
              <a:rPr lang="nb-NO" i="1" dirty="0">
                <a:solidFill>
                  <a:srgbClr val="040138"/>
                </a:solidFill>
              </a:rPr>
              <a:t> </a:t>
            </a:r>
            <a:r>
              <a:rPr lang="nb-NO" i="1" dirty="0" err="1">
                <a:solidFill>
                  <a:srgbClr val="040138"/>
                </a:solidFill>
              </a:rPr>
              <a:t>motivation</a:t>
            </a:r>
            <a:r>
              <a:rPr lang="nb-NO" i="1" dirty="0">
                <a:solidFill>
                  <a:srgbClr val="040138"/>
                </a:solidFill>
              </a:rPr>
              <a:t>)</a:t>
            </a:r>
          </a:p>
          <a:p>
            <a:endParaRPr lang="nb-NO" i="1" dirty="0">
              <a:solidFill>
                <a:srgbClr val="040138"/>
              </a:solidFill>
            </a:endParaRPr>
          </a:p>
          <a:p>
            <a:endParaRPr lang="nb-NO" dirty="0">
              <a:solidFill>
                <a:srgbClr val="040138"/>
              </a:solidFill>
            </a:endParaRPr>
          </a:p>
        </p:txBody>
      </p:sp>
      <p:sp>
        <p:nvSpPr>
          <p:cNvPr id="15" name="TextBox 2">
            <a:extLst>
              <a:ext uri="{FF2B5EF4-FFF2-40B4-BE49-F238E27FC236}">
                <a16:creationId xmlns:a16="http://schemas.microsoft.com/office/drawing/2014/main" id="{6E874667-37B9-4702-9DE4-A9E1246221B8}"/>
              </a:ext>
            </a:extLst>
          </p:cNvPr>
          <p:cNvSpPr txBox="1"/>
          <p:nvPr/>
        </p:nvSpPr>
        <p:spPr>
          <a:xfrm>
            <a:off x="9216526" y="196352"/>
            <a:ext cx="2778325" cy="415498"/>
          </a:xfrm>
          <a:prstGeom prst="rect">
            <a:avLst/>
          </a:prstGeom>
          <a:noFill/>
        </p:spPr>
        <p:txBody>
          <a:bodyPr wrap="none" rtlCol="0">
            <a:spAutoFit/>
          </a:bodyPr>
          <a:lstStyle/>
          <a:p>
            <a:pPr algn="r"/>
            <a:r>
              <a:rPr lang="en-US" sz="1050" b="1" dirty="0">
                <a:solidFill>
                  <a:srgbClr val="040138"/>
                </a:solidFill>
                <a:latin typeface="Gimbal Grotesque" panose="02000503050000020004" pitchFamily="50" charset="0"/>
              </a:rPr>
              <a:t>10-FAKTOR: </a:t>
            </a:r>
            <a:r>
              <a:rPr lang="en-US" sz="1050" dirty="0">
                <a:solidFill>
                  <a:srgbClr val="040138"/>
                </a:solidFill>
                <a:latin typeface="Gimbal Grotesque" panose="02000503050000020004" pitchFamily="50" charset="0"/>
              </a:rPr>
              <a:t>KS’ </a:t>
            </a:r>
            <a:r>
              <a:rPr lang="en-US" sz="1050" dirty="0" err="1">
                <a:solidFill>
                  <a:srgbClr val="040138"/>
                </a:solidFill>
                <a:latin typeface="Gimbal Grotesque" panose="02000503050000020004" pitchFamily="50" charset="0"/>
              </a:rPr>
              <a:t>medarbeiderundersøkelse</a:t>
            </a:r>
            <a:endParaRPr lang="en-US" sz="1050" dirty="0">
              <a:solidFill>
                <a:srgbClr val="040138"/>
              </a:solidFill>
              <a:latin typeface="Gimbal Grotesque" panose="02000503050000020004" pitchFamily="50" charset="0"/>
            </a:endParaRPr>
          </a:p>
          <a:p>
            <a:pPr algn="r"/>
            <a:r>
              <a:rPr lang="en-US" sz="1050" b="1" dirty="0">
                <a:solidFill>
                  <a:srgbClr val="040138"/>
                </a:solidFill>
                <a:latin typeface="Gimbal Grotesque" panose="02000503050000020004" pitchFamily="50" charset="0"/>
              </a:rPr>
              <a:t>PERIODE : </a:t>
            </a:r>
            <a:r>
              <a:rPr lang="en-US" sz="1050" dirty="0">
                <a:solidFill>
                  <a:schemeClr val="accent1"/>
                </a:solidFill>
                <a:latin typeface="Gimbal Grotesque" panose="02000503050000020004" pitchFamily="50" charset="0"/>
              </a:rPr>
              <a:t>2022</a:t>
            </a:r>
            <a:r>
              <a:rPr lang="en-US" sz="1050" b="1" dirty="0">
                <a:solidFill>
                  <a:schemeClr val="accent1"/>
                </a:solidFill>
                <a:latin typeface="Gimbal Grotesque" panose="02000503050000020004" pitchFamily="50" charset="0"/>
              </a:rPr>
              <a:t> </a:t>
            </a:r>
          </a:p>
        </p:txBody>
      </p:sp>
      <p:sp>
        <p:nvSpPr>
          <p:cNvPr id="4" name="Rektangel 3">
            <a:extLst>
              <a:ext uri="{FF2B5EF4-FFF2-40B4-BE49-F238E27FC236}">
                <a16:creationId xmlns:a16="http://schemas.microsoft.com/office/drawing/2014/main" id="{C34FD877-3045-4C35-9504-3F86E8E9647C}"/>
              </a:ext>
            </a:extLst>
          </p:cNvPr>
          <p:cNvSpPr/>
          <p:nvPr/>
        </p:nvSpPr>
        <p:spPr>
          <a:xfrm>
            <a:off x="7958677" y="3886736"/>
            <a:ext cx="3788229" cy="2185214"/>
          </a:xfrm>
          <a:prstGeom prst="rect">
            <a:avLst/>
          </a:prstGeom>
        </p:spPr>
        <p:txBody>
          <a:bodyPr wrap="square">
            <a:spAutoFit/>
          </a:bodyPr>
          <a:lstStyle/>
          <a:p>
            <a:r>
              <a:rPr lang="nb-NO" sz="2800" dirty="0">
                <a:solidFill>
                  <a:srgbClr val="040138"/>
                </a:solidFill>
              </a:rPr>
              <a:t>«Det er viktig for meg å kunne jobbe med noe som er til nytte for andre.»</a:t>
            </a:r>
          </a:p>
          <a:p>
            <a:endParaRPr lang="nb-NO" sz="2400" dirty="0">
              <a:solidFill>
                <a:srgbClr val="040138"/>
              </a:solidFill>
            </a:endParaRPr>
          </a:p>
        </p:txBody>
      </p:sp>
      <p:sp>
        <p:nvSpPr>
          <p:cNvPr id="6" name="TextBox 26">
            <a:extLst>
              <a:ext uri="{FF2B5EF4-FFF2-40B4-BE49-F238E27FC236}">
                <a16:creationId xmlns:a16="http://schemas.microsoft.com/office/drawing/2014/main" id="{AB8A0556-0C33-00E8-5408-1369B8684C4E}"/>
              </a:ext>
            </a:extLst>
          </p:cNvPr>
          <p:cNvSpPr txBox="1"/>
          <p:nvPr/>
        </p:nvSpPr>
        <p:spPr>
          <a:xfrm>
            <a:off x="915916" y="3113593"/>
            <a:ext cx="6222354" cy="2554545"/>
          </a:xfrm>
          <a:prstGeom prst="rect">
            <a:avLst/>
          </a:prstGeom>
          <a:noFill/>
        </p:spPr>
        <p:txBody>
          <a:bodyPr wrap="square" rtlCol="0">
            <a:spAutoFit/>
          </a:bodyPr>
          <a:lstStyle/>
          <a:p>
            <a:r>
              <a:rPr lang="nb-NO" sz="1600" b="1" dirty="0">
                <a:solidFill>
                  <a:srgbClr val="040138"/>
                </a:solidFill>
              </a:rPr>
              <a:t>Har effekt på:</a:t>
            </a:r>
          </a:p>
          <a:p>
            <a:pPr marL="285750" indent="-285750">
              <a:buFont typeface="Wingdings" panose="05000000000000000000" pitchFamily="2" charset="2"/>
              <a:buChar char="Ø"/>
            </a:pPr>
            <a:r>
              <a:rPr lang="nb-NO" sz="1600" dirty="0">
                <a:solidFill>
                  <a:srgbClr val="040138"/>
                </a:solidFill>
              </a:rPr>
              <a:t>Fleksibilitetsvilje, mestringsklima, innsats for å gi innbyggere gode tjenester, ressursutnyttelse, måloppnåelse</a:t>
            </a:r>
          </a:p>
          <a:p>
            <a:endParaRPr lang="nb-NO" sz="1600" b="1" dirty="0">
              <a:solidFill>
                <a:srgbClr val="040138"/>
              </a:solidFill>
            </a:endParaRPr>
          </a:p>
          <a:p>
            <a:r>
              <a:rPr lang="nb-NO" sz="1600" b="1" dirty="0">
                <a:solidFill>
                  <a:srgbClr val="040138"/>
                </a:solidFill>
              </a:rPr>
              <a:t>Påvirkes av:</a:t>
            </a:r>
          </a:p>
          <a:p>
            <a:pPr marL="285750" indent="-285750">
              <a:buFont typeface="Wingdings" panose="05000000000000000000" pitchFamily="2" charset="2"/>
              <a:buChar char="Ø"/>
            </a:pPr>
            <a:r>
              <a:rPr lang="nb-NO" sz="1600" dirty="0">
                <a:solidFill>
                  <a:srgbClr val="040138"/>
                </a:solidFill>
              </a:rPr>
              <a:t>Mestringsklima</a:t>
            </a:r>
          </a:p>
          <a:p>
            <a:pPr marL="285750" indent="-285750">
              <a:buFont typeface="Wingdings" panose="05000000000000000000" pitchFamily="2" charset="2"/>
              <a:buChar char="Ø"/>
            </a:pPr>
            <a:endParaRPr lang="nb-NO" sz="1600" dirty="0">
              <a:solidFill>
                <a:srgbClr val="040138"/>
              </a:solidFill>
            </a:endParaRPr>
          </a:p>
          <a:p>
            <a:r>
              <a:rPr lang="nb-NO" sz="1600" b="1" dirty="0">
                <a:solidFill>
                  <a:srgbClr val="040138"/>
                </a:solidFill>
              </a:rPr>
              <a:t>Lav prososial motivasjon kommer ofte av:</a:t>
            </a:r>
          </a:p>
          <a:p>
            <a:pPr marL="285750" indent="-285750">
              <a:buFont typeface="Wingdings" panose="05000000000000000000" pitchFamily="2" charset="2"/>
              <a:buChar char="Ø"/>
            </a:pPr>
            <a:r>
              <a:rPr lang="nb-NO" sz="1600" dirty="0">
                <a:solidFill>
                  <a:srgbClr val="040138"/>
                </a:solidFill>
              </a:rPr>
              <a:t>Ser ikke verdien av eget arbeid</a:t>
            </a:r>
          </a:p>
          <a:p>
            <a:pPr marL="285750" indent="-285750">
              <a:buFont typeface="Wingdings" panose="05000000000000000000" pitchFamily="2" charset="2"/>
              <a:buChar char="Ø"/>
            </a:pPr>
            <a:r>
              <a:rPr lang="nb-NO" sz="1600" dirty="0">
                <a:solidFill>
                  <a:srgbClr val="040138"/>
                </a:solidFill>
              </a:rPr>
              <a:t>Er langt fra tjenestemottaker</a:t>
            </a:r>
          </a:p>
        </p:txBody>
      </p:sp>
      <p:sp>
        <p:nvSpPr>
          <p:cNvPr id="3" name="Slide Number Placeholder 2">
            <a:extLst>
              <a:ext uri="{FF2B5EF4-FFF2-40B4-BE49-F238E27FC236}">
                <a16:creationId xmlns:a16="http://schemas.microsoft.com/office/drawing/2014/main" id="{C2397D70-99B9-AB25-2D9E-6BCC570AB7BF}"/>
              </a:ext>
            </a:extLst>
          </p:cNvPr>
          <p:cNvSpPr>
            <a:spLocks noGrp="1"/>
          </p:cNvSpPr>
          <p:nvPr>
            <p:ph type="sldNum" sz="quarter" idx="12"/>
          </p:nvPr>
        </p:nvSpPr>
        <p:spPr/>
        <p:txBody>
          <a:bodyPr/>
          <a:lstStyle/>
          <a:p>
            <a:fld id="{11DCA093-7AF0-4828-B0F2-0188026DDA8C}" type="slidenum">
              <a:rPr lang="nb-NO" smtClean="0">
                <a:solidFill>
                  <a:srgbClr val="005193"/>
                </a:solidFill>
              </a:rPr>
              <a:pPr/>
              <a:t>73</a:t>
            </a:fld>
            <a:endParaRPr lang="nb-NO">
              <a:solidFill>
                <a:srgbClr val="005193"/>
              </a:solidFill>
            </a:endParaRPr>
          </a:p>
        </p:txBody>
      </p:sp>
    </p:spTree>
    <p:extLst>
      <p:ext uri="{BB962C8B-B14F-4D97-AF65-F5344CB8AC3E}">
        <p14:creationId xmlns:p14="http://schemas.microsoft.com/office/powerpoint/2010/main" val="35591757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48EB-7FD0-3122-C573-3C5CE413EF57}"/>
              </a:ext>
            </a:extLst>
          </p:cNvPr>
          <p:cNvSpPr>
            <a:spLocks noGrp="1"/>
          </p:cNvSpPr>
          <p:nvPr>
            <p:ph type="title"/>
          </p:nvPr>
        </p:nvSpPr>
        <p:spPr/>
        <p:txBody>
          <a:bodyPr/>
          <a:lstStyle/>
          <a:p>
            <a:r>
              <a:rPr lang="nb-NO" dirty="0"/>
              <a:t>Kilder</a:t>
            </a:r>
            <a:endParaRPr lang="en-GB" dirty="0"/>
          </a:p>
        </p:txBody>
      </p:sp>
      <p:sp>
        <p:nvSpPr>
          <p:cNvPr id="3" name="Text Placeholder 2">
            <a:extLst>
              <a:ext uri="{FF2B5EF4-FFF2-40B4-BE49-F238E27FC236}">
                <a16:creationId xmlns:a16="http://schemas.microsoft.com/office/drawing/2014/main" id="{284159FA-A6FC-56E0-B9D9-3DB6A42BDBDB}"/>
              </a:ext>
            </a:extLst>
          </p:cNvPr>
          <p:cNvSpPr>
            <a:spLocks noGrp="1"/>
          </p:cNvSpPr>
          <p:nvPr>
            <p:ph type="body" sz="quarter" idx="10"/>
          </p:nvPr>
        </p:nvSpPr>
        <p:spPr>
          <a:xfrm>
            <a:off x="1113000" y="1624973"/>
            <a:ext cx="10764675" cy="3816350"/>
          </a:xfrm>
        </p:spPr>
        <p:txBody>
          <a:bodyPr>
            <a:normAutofit fontScale="92500" lnSpcReduction="10000"/>
          </a:bodyPr>
          <a:lstStyle/>
          <a:p>
            <a:endParaRPr lang="nb-NO" sz="1800" dirty="0"/>
          </a:p>
          <a:p>
            <a:r>
              <a:rPr lang="nb-NO" sz="1800" dirty="0"/>
              <a:t>Bang og Midelfart (2019): </a:t>
            </a:r>
            <a:r>
              <a:rPr lang="nb-NO" sz="1800" i="1" dirty="0"/>
              <a:t>Effektive ledergrupper. </a:t>
            </a:r>
            <a:r>
              <a:rPr lang="nb-NO" sz="1800" dirty="0"/>
              <a:t>Gyldendal Norsk Forlag.</a:t>
            </a:r>
          </a:p>
          <a:p>
            <a:r>
              <a:rPr lang="en-US" sz="1800" dirty="0"/>
              <a:t>Vennebo </a:t>
            </a:r>
            <a:r>
              <a:rPr lang="en-US" sz="1800" dirty="0" err="1"/>
              <a:t>og</a:t>
            </a:r>
            <a:r>
              <a:rPr lang="en-US" sz="1800" dirty="0"/>
              <a:t> Aas (2020): </a:t>
            </a:r>
            <a:r>
              <a:rPr lang="en-US" sz="1800" i="1" dirty="0"/>
              <a:t>Leading professional group discussions: A challenge for principals? </a:t>
            </a:r>
            <a:endParaRPr lang="nb-NO" sz="1800" dirty="0"/>
          </a:p>
          <a:p>
            <a:r>
              <a:rPr lang="nb-NO" sz="1800" dirty="0"/>
              <a:t>Holte, K.A, Kvilhaugsvik, H., </a:t>
            </a:r>
            <a:r>
              <a:rPr lang="nb-NO" sz="1800" dirty="0" err="1"/>
              <a:t>Skagseth</a:t>
            </a:r>
            <a:r>
              <a:rPr lang="nb-NO" sz="1800" dirty="0"/>
              <a:t>, M., </a:t>
            </a:r>
            <a:r>
              <a:rPr lang="nb-NO" sz="1800" dirty="0" err="1"/>
              <a:t>Labriola</a:t>
            </a:r>
            <a:r>
              <a:rPr lang="nb-NO" sz="1800" dirty="0"/>
              <a:t>, M (2022): </a:t>
            </a:r>
            <a:r>
              <a:rPr lang="nb-NO" sz="1800" i="1" dirty="0"/>
              <a:t>Når det dirrer i rommet – sammenhenger mellom arbeidsmiljø og kvalitet i barnehagetjenesten. </a:t>
            </a:r>
            <a:r>
              <a:rPr lang="nb-NO" sz="1800" dirty="0"/>
              <a:t>NORCE</a:t>
            </a:r>
          </a:p>
          <a:p>
            <a:r>
              <a:rPr lang="nb-NO" sz="1800" dirty="0"/>
              <a:t>Lai, L., Burkeland, I, Fletre, A.M., Løken, M. (2022): </a:t>
            </a:r>
            <a:r>
              <a:rPr lang="nb-NO" sz="1800" i="1" dirty="0"/>
              <a:t>10-FAKTOR. Håndbok for planlegging, gjennomføring og oppfølging av KS’ medarbeiderundersøkelse. </a:t>
            </a:r>
            <a:r>
              <a:rPr lang="nb-NO" sz="1800" dirty="0"/>
              <a:t>Kommuneforlaget. Oslo</a:t>
            </a:r>
          </a:p>
          <a:p>
            <a:r>
              <a:rPr lang="nb-NO" sz="1800" dirty="0"/>
              <a:t>Lai, L.: Mestrer du ledelse? </a:t>
            </a:r>
            <a:r>
              <a:rPr lang="en-GB" sz="1200" dirty="0" err="1">
                <a:hlinkClick r:id="rId2"/>
              </a:rPr>
              <a:t>Mestrer</a:t>
            </a:r>
            <a:r>
              <a:rPr lang="en-GB" sz="1200" dirty="0">
                <a:hlinkClick r:id="rId2"/>
              </a:rPr>
              <a:t> du </a:t>
            </a:r>
            <a:r>
              <a:rPr lang="en-GB" sz="1200" dirty="0" err="1">
                <a:hlinkClick r:id="rId2"/>
              </a:rPr>
              <a:t>ledelse</a:t>
            </a:r>
            <a:r>
              <a:rPr lang="en-GB" sz="1200" dirty="0">
                <a:hlinkClick r:id="rId2"/>
              </a:rPr>
              <a:t>? - ledernytt.no</a:t>
            </a:r>
            <a:r>
              <a:rPr lang="en-GB" sz="1200" dirty="0"/>
              <a:t> Hentet 31.8.24</a:t>
            </a:r>
            <a:endParaRPr lang="nb-NO" sz="1800" dirty="0"/>
          </a:p>
          <a:p>
            <a:r>
              <a:rPr lang="nb-NO" sz="1800" dirty="0"/>
              <a:t>Tegnede illustrasjoner som er brukt: Pia Olsen</a:t>
            </a:r>
          </a:p>
          <a:p>
            <a:endParaRPr lang="nb-NO" sz="1800" dirty="0"/>
          </a:p>
          <a:p>
            <a:r>
              <a:rPr lang="nb-NO" sz="1800" dirty="0"/>
              <a:t>Animerte bilder: </a:t>
            </a:r>
            <a:r>
              <a:rPr lang="en-GB" sz="1200" dirty="0">
                <a:hlinkClick r:id="rId3"/>
              </a:rPr>
              <a:t>Best Animations (pinterest.com)</a:t>
            </a:r>
            <a:endParaRPr lang="en-GB" sz="1800" dirty="0"/>
          </a:p>
        </p:txBody>
      </p:sp>
    </p:spTree>
    <p:extLst>
      <p:ext uri="{BB962C8B-B14F-4D97-AF65-F5344CB8AC3E}">
        <p14:creationId xmlns:p14="http://schemas.microsoft.com/office/powerpoint/2010/main" val="2381764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B3732AA-4C60-49A9-AFB5-87A6F47DCC69}"/>
              </a:ext>
            </a:extLst>
          </p:cNvPr>
          <p:cNvSpPr>
            <a:spLocks noGrp="1"/>
          </p:cNvSpPr>
          <p:nvPr>
            <p:ph type="title"/>
          </p:nvPr>
        </p:nvSpPr>
        <p:spPr>
          <a:xfrm>
            <a:off x="603233" y="218171"/>
            <a:ext cx="10515600" cy="1325563"/>
          </a:xfrm>
        </p:spPr>
        <p:txBody>
          <a:bodyPr anchor="ctr">
            <a:normAutofit/>
          </a:bodyPr>
          <a:lstStyle/>
          <a:p>
            <a:r>
              <a:rPr lang="nb-NO"/>
              <a:t>Informasjon, intensjon og involvering</a:t>
            </a:r>
            <a:br>
              <a:rPr lang="nb-NO"/>
            </a:br>
            <a:r>
              <a:rPr lang="nb-NO" sz="2000"/>
              <a:t>-nyttige stikkord gjennom hele implementeringsprosessen</a:t>
            </a:r>
            <a:endParaRPr lang="nb-NO"/>
          </a:p>
        </p:txBody>
      </p:sp>
      <p:sp>
        <p:nvSpPr>
          <p:cNvPr id="3" name="Plassholder for tekst 2">
            <a:extLst>
              <a:ext uri="{FF2B5EF4-FFF2-40B4-BE49-F238E27FC236}">
                <a16:creationId xmlns:a16="http://schemas.microsoft.com/office/drawing/2014/main" id="{60C2B7DC-FDBB-4E33-98DB-164679E27D5E}"/>
              </a:ext>
            </a:extLst>
          </p:cNvPr>
          <p:cNvSpPr>
            <a:spLocks noGrp="1"/>
          </p:cNvSpPr>
          <p:nvPr>
            <p:ph sz="half" idx="1"/>
          </p:nvPr>
        </p:nvSpPr>
        <p:spPr>
          <a:xfrm>
            <a:off x="603233" y="1850458"/>
            <a:ext cx="5701314" cy="4525963"/>
          </a:xfrm>
        </p:spPr>
        <p:txBody>
          <a:bodyPr>
            <a:normAutofit lnSpcReduction="10000"/>
          </a:bodyPr>
          <a:lstStyle/>
          <a:p>
            <a:pPr marL="0" indent="0">
              <a:buNone/>
            </a:pPr>
            <a:r>
              <a:rPr lang="nb-NO" b="1" dirty="0"/>
              <a:t>Informasjon: FORKLAR</a:t>
            </a:r>
          </a:p>
          <a:p>
            <a:pPr>
              <a:buFont typeface="Wingdings" panose="05000000000000000000" pitchFamily="2" charset="2"/>
              <a:buChar char="Ø"/>
            </a:pPr>
            <a:r>
              <a:rPr lang="nb-NO" sz="2400" i="1" dirty="0"/>
              <a:t>Hva</a:t>
            </a:r>
            <a:r>
              <a:rPr lang="nb-NO" sz="2400" dirty="0"/>
              <a:t> er 10-FAKTOR?</a:t>
            </a:r>
          </a:p>
          <a:p>
            <a:endParaRPr lang="nb-NO" dirty="0"/>
          </a:p>
          <a:p>
            <a:pPr marL="0" indent="0">
              <a:buNone/>
            </a:pPr>
            <a:r>
              <a:rPr lang="nb-NO" b="1" dirty="0"/>
              <a:t>Intensjon: GI MENING</a:t>
            </a:r>
          </a:p>
          <a:p>
            <a:pPr>
              <a:buFont typeface="Wingdings" panose="05000000000000000000" pitchFamily="2" charset="2"/>
              <a:buChar char="Ø"/>
            </a:pPr>
            <a:r>
              <a:rPr lang="nb-NO" sz="2400" i="1" dirty="0"/>
              <a:t>Hvorfor</a:t>
            </a:r>
            <a:r>
              <a:rPr lang="nb-NO" sz="2400" dirty="0"/>
              <a:t> skal vi jobbe med 10-FAKTOR?</a:t>
            </a:r>
          </a:p>
          <a:p>
            <a:endParaRPr lang="nb-NO" dirty="0"/>
          </a:p>
          <a:p>
            <a:pPr marL="0" indent="0">
              <a:buNone/>
            </a:pPr>
            <a:r>
              <a:rPr lang="nb-NO" b="1" dirty="0"/>
              <a:t>Involvering: INVOLVER</a:t>
            </a:r>
          </a:p>
          <a:p>
            <a:pPr>
              <a:buFont typeface="Wingdings" panose="05000000000000000000" pitchFamily="2" charset="2"/>
              <a:buChar char="Ø"/>
            </a:pPr>
            <a:r>
              <a:rPr lang="nb-NO" sz="2400" i="1" dirty="0"/>
              <a:t>Hvordan</a:t>
            </a:r>
            <a:r>
              <a:rPr lang="nb-NO" sz="2400" dirty="0"/>
              <a:t> skal vi jobbe med 10-FAKTOR?</a:t>
            </a:r>
          </a:p>
        </p:txBody>
      </p:sp>
      <p:pic>
        <p:nvPicPr>
          <p:cNvPr id="4" name="Bilde 3">
            <a:extLst>
              <a:ext uri="{FF2B5EF4-FFF2-40B4-BE49-F238E27FC236}">
                <a16:creationId xmlns:a16="http://schemas.microsoft.com/office/drawing/2014/main" id="{EB59824A-252B-431E-BCD7-ED4ECD1F36AF}"/>
              </a:ext>
            </a:extLst>
          </p:cNvPr>
          <p:cNvPicPr>
            <a:picLocks noChangeAspect="1"/>
          </p:cNvPicPr>
          <p:nvPr/>
        </p:nvPicPr>
        <p:blipFill>
          <a:blip r:embed="rId2"/>
          <a:stretch>
            <a:fillRect/>
          </a:stretch>
        </p:blipFill>
        <p:spPr>
          <a:xfrm>
            <a:off x="6216704" y="1543734"/>
            <a:ext cx="5372063" cy="4525963"/>
          </a:xfrm>
          <a:prstGeom prst="rect">
            <a:avLst/>
          </a:prstGeom>
          <a:noFill/>
        </p:spPr>
      </p:pic>
      <p:sp>
        <p:nvSpPr>
          <p:cNvPr id="5" name="Ellipse 4">
            <a:extLst>
              <a:ext uri="{FF2B5EF4-FFF2-40B4-BE49-F238E27FC236}">
                <a16:creationId xmlns:a16="http://schemas.microsoft.com/office/drawing/2014/main" id="{1AD189CB-2256-4232-B251-0ABE1C6E9684}"/>
              </a:ext>
            </a:extLst>
          </p:cNvPr>
          <p:cNvSpPr/>
          <p:nvPr/>
        </p:nvSpPr>
        <p:spPr>
          <a:xfrm>
            <a:off x="9328665" y="2260075"/>
            <a:ext cx="1276489" cy="533400"/>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avrundede hjørner 5">
            <a:extLst>
              <a:ext uri="{FF2B5EF4-FFF2-40B4-BE49-F238E27FC236}">
                <a16:creationId xmlns:a16="http://schemas.microsoft.com/office/drawing/2014/main" id="{89F1E7BD-1641-19D0-5CE4-08562DC8CE0B}"/>
              </a:ext>
            </a:extLst>
          </p:cNvPr>
          <p:cNvSpPr/>
          <p:nvPr/>
        </p:nvSpPr>
        <p:spPr>
          <a:xfrm>
            <a:off x="603233" y="1746504"/>
            <a:ext cx="5824999" cy="1325563"/>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Slide Number Placeholder 6">
            <a:extLst>
              <a:ext uri="{FF2B5EF4-FFF2-40B4-BE49-F238E27FC236}">
                <a16:creationId xmlns:a16="http://schemas.microsoft.com/office/drawing/2014/main" id="{3786A1DF-EEBA-B5EA-97C0-64317E08ED46}"/>
              </a:ext>
            </a:extLst>
          </p:cNvPr>
          <p:cNvSpPr>
            <a:spLocks noGrp="1"/>
          </p:cNvSpPr>
          <p:nvPr>
            <p:ph type="sldNum" sz="quarter" idx="12"/>
          </p:nvPr>
        </p:nvSpPr>
        <p:spPr/>
        <p:txBody>
          <a:bodyPr/>
          <a:lstStyle/>
          <a:p>
            <a:pPr defTabSz="457200"/>
            <a:fld id="{BE39E959-5CC8-4039-8655-A03148507746}" type="slidenum">
              <a:rPr lang="nb-NO" smtClean="0">
                <a:solidFill>
                  <a:srgbClr val="005193"/>
                </a:solidFill>
              </a:rPr>
              <a:pPr defTabSz="457200"/>
              <a:t>8</a:t>
            </a:fld>
            <a:endParaRPr lang="nb-NO">
              <a:solidFill>
                <a:srgbClr val="005193"/>
              </a:solidFill>
            </a:endParaRPr>
          </a:p>
        </p:txBody>
      </p:sp>
    </p:spTree>
    <p:extLst>
      <p:ext uri="{BB962C8B-B14F-4D97-AF65-F5344CB8AC3E}">
        <p14:creationId xmlns:p14="http://schemas.microsoft.com/office/powerpoint/2010/main" val="109703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3" dur="500"/>
                                        <p:tgtEl>
                                          <p:spTgt spid="3">
                                            <p:txEl>
                                              <p:pRg st="6" end="6"/>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randombar(horizontal)">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B7DFAF-6B6E-DFCC-AF03-16A975B7F677}"/>
              </a:ext>
            </a:extLst>
          </p:cNvPr>
          <p:cNvSpPr>
            <a:spLocks noGrp="1"/>
          </p:cNvSpPr>
          <p:nvPr>
            <p:ph type="title"/>
          </p:nvPr>
        </p:nvSpPr>
        <p:spPr/>
        <p:txBody>
          <a:bodyPr/>
          <a:lstStyle/>
          <a:p>
            <a:pPr marL="0" lvl="0" indent="0">
              <a:spcBef>
                <a:spcPts val="0"/>
              </a:spcBef>
            </a:pPr>
            <a:r>
              <a:rPr lang="nb-NO" sz="7200" b="1" i="1" dirty="0">
                <a:solidFill>
                  <a:schemeClr val="accent6">
                    <a:lumMod val="50000"/>
                  </a:schemeClr>
                </a:solidFill>
                <a:effectLst/>
                <a:latin typeface="Calibri" panose="020F0502020204030204" pitchFamily="34" charset="0"/>
                <a:ea typeface="Calibri" panose="020F0502020204030204" pitchFamily="34" charset="0"/>
              </a:rPr>
              <a:t>Hva</a:t>
            </a:r>
            <a:r>
              <a:rPr lang="nb-NO" sz="7200" b="1" dirty="0">
                <a:solidFill>
                  <a:schemeClr val="accent6">
                    <a:lumMod val="50000"/>
                  </a:schemeClr>
                </a:solidFill>
                <a:effectLst/>
                <a:latin typeface="Calibri" panose="020F0502020204030204" pitchFamily="34" charset="0"/>
                <a:ea typeface="Calibri" panose="020F0502020204030204" pitchFamily="34" charset="0"/>
              </a:rPr>
              <a:t> er 10-FAKTOR?</a:t>
            </a:r>
            <a:br>
              <a:rPr lang="nb-NO" b="1" dirty="0">
                <a:solidFill>
                  <a:schemeClr val="accent6">
                    <a:lumMod val="50000"/>
                  </a:schemeClr>
                </a:solidFill>
                <a:effectLst/>
                <a:latin typeface="Calibri" panose="020F0502020204030204" pitchFamily="34" charset="0"/>
                <a:ea typeface="Calibri" panose="020F0502020204030204" pitchFamily="34" charset="0"/>
              </a:rPr>
            </a:br>
            <a:r>
              <a:rPr lang="nb-NO" b="0" dirty="0">
                <a:solidFill>
                  <a:schemeClr val="accent6">
                    <a:lumMod val="50000"/>
                  </a:schemeClr>
                </a:solidFill>
                <a:effectLst/>
                <a:latin typeface="Calibri" panose="020F0502020204030204" pitchFamily="34" charset="0"/>
                <a:ea typeface="Calibri" panose="020F0502020204030204" pitchFamily="34" charset="0"/>
              </a:rPr>
              <a:t>-forklar</a:t>
            </a:r>
            <a:br>
              <a:rPr lang="nb-NO" dirty="0">
                <a:solidFill>
                  <a:schemeClr val="accent6">
                    <a:lumMod val="50000"/>
                  </a:schemeClr>
                </a:solidFill>
                <a:effectLst/>
                <a:latin typeface="Calibri" panose="020F0502020204030204" pitchFamily="34" charset="0"/>
                <a:ea typeface="Calibri" panose="020F0502020204030204" pitchFamily="34" charset="0"/>
              </a:rPr>
            </a:br>
            <a:endParaRPr lang="nb-NO" dirty="0">
              <a:solidFill>
                <a:schemeClr val="accent6">
                  <a:lumMod val="50000"/>
                </a:schemeClr>
              </a:solidFill>
            </a:endParaRPr>
          </a:p>
        </p:txBody>
      </p:sp>
      <p:pic>
        <p:nvPicPr>
          <p:cNvPr id="4" name="Picture 2" descr="👁️ Blinking Eye - Royalty-Free GIF - Animated Clipart - Free PNG - Free  Clip Art">
            <a:extLst>
              <a:ext uri="{FF2B5EF4-FFF2-40B4-BE49-F238E27FC236}">
                <a16:creationId xmlns:a16="http://schemas.microsoft.com/office/drawing/2014/main" id="{D51CA8DA-DBBC-CE1C-9F62-5560A842C48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76042" y="102105"/>
            <a:ext cx="2358291" cy="235829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6F7DED9F-A13D-D43C-F128-E7137C94C8DE}"/>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36909982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KSK">
      <a:dk1>
        <a:srgbClr val="0B2B52"/>
      </a:dk1>
      <a:lt1>
        <a:srgbClr val="FFFFFF"/>
      </a:lt1>
      <a:dk2>
        <a:srgbClr val="0B2B52"/>
      </a:dk2>
      <a:lt2>
        <a:srgbClr val="FFFFFF"/>
      </a:lt2>
      <a:accent1>
        <a:srgbClr val="0093D2"/>
      </a:accent1>
      <a:accent2>
        <a:srgbClr val="5FC5F1"/>
      </a:accent2>
      <a:accent3>
        <a:srgbClr val="2AB573"/>
      </a:accent3>
      <a:accent4>
        <a:srgbClr val="8DC63F"/>
      </a:accent4>
      <a:accent5>
        <a:srgbClr val="F7941D"/>
      </a:accent5>
      <a:accent6>
        <a:srgbClr val="5B6B85"/>
      </a:accent6>
      <a:hlink>
        <a:srgbClr val="0093D2"/>
      </a:hlink>
      <a:folHlink>
        <a:srgbClr val="F7931D"/>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sjon4" id="{CCE20BB5-22BA-E44E-BB5E-E7CE3CCC0763}" vid="{066653C0-CF9F-434A-B378-183FDE454E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e1ae18b6-de6f-4b87-a2fc-90d6217d954e}" enabled="0" method="" siteId="{e1ae18b6-de6f-4b87-a2fc-90d6217d954e}" removed="1"/>
</clbl:labelList>
</file>

<file path=docProps/app.xml><?xml version="1.0" encoding="utf-8"?>
<Properties xmlns="http://schemas.openxmlformats.org/officeDocument/2006/extended-properties" xmlns:vt="http://schemas.openxmlformats.org/officeDocument/2006/docPropsVTypes">
  <Template>KSK_ppt-mal_oppdatert (3)</Template>
  <TotalTime>8763</TotalTime>
  <Words>4481</Words>
  <Application>Microsoft Office PowerPoint</Application>
  <PresentationFormat>Widescreen</PresentationFormat>
  <Paragraphs>764</Paragraphs>
  <Slides>74</Slides>
  <Notes>42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91" baseType="lpstr">
      <vt:lpstr>Aptos</vt:lpstr>
      <vt:lpstr>Arial</vt:lpstr>
      <vt:lpstr>Calibri</vt:lpstr>
      <vt:lpstr>Gimbal Grotesque</vt:lpstr>
      <vt:lpstr>Gimbal Grotesque Heavy</vt:lpstr>
      <vt:lpstr>Helvetica</vt:lpstr>
      <vt:lpstr>Inter</vt:lpstr>
      <vt:lpstr>Inter Medium</vt:lpstr>
      <vt:lpstr>KievitSlabPro</vt:lpstr>
      <vt:lpstr>Open Sans</vt:lpstr>
      <vt:lpstr>Source Sans Pro</vt:lpstr>
      <vt:lpstr>Source Sans Pro SemiBold</vt:lpstr>
      <vt:lpstr>Swiss 721 Light</vt:lpstr>
      <vt:lpstr>Times New Roman</vt:lpstr>
      <vt:lpstr>Wingdings</vt:lpstr>
      <vt:lpstr>Office-tema</vt:lpstr>
      <vt:lpstr>think-cell Slide</vt:lpstr>
      <vt:lpstr>10-FAKTOR opplæringssamling</vt:lpstr>
      <vt:lpstr>PowerPoint Presentation</vt:lpstr>
      <vt:lpstr>Kurset blir tatt opp!</vt:lpstr>
      <vt:lpstr>PowerPoint Presentation</vt:lpstr>
      <vt:lpstr>PowerPoint Presentation</vt:lpstr>
      <vt:lpstr>Dette kurset blir bra hvis…?  </vt:lpstr>
      <vt:lpstr>PowerPoint Presentation</vt:lpstr>
      <vt:lpstr>Informasjon, intensjon og involvering -nyttige stikkord gjennom hele implementeringsprosessen</vt:lpstr>
      <vt:lpstr>Hva er 10-FAKTOR? -forklar </vt:lpstr>
      <vt:lpstr>«Det er mye god helse i å hilse» Sigrid Hviding</vt:lpstr>
      <vt:lpstr>PowerPoint Presentation</vt:lpstr>
      <vt:lpstr>PowerPoint Presentation</vt:lpstr>
      <vt:lpstr>PowerPoint Presentation</vt:lpstr>
      <vt:lpstr>PowerPoint Presentation</vt:lpstr>
      <vt:lpstr>Hva slags undersøkelse er dette?</vt:lpstr>
      <vt:lpstr>10-FAKTOR: KS’ medarbeiderundersøkelse 2024</vt:lpstr>
      <vt:lpstr>Eksempel på hvordan resultat kan se ut 2</vt:lpstr>
      <vt:lpstr>Prosent-tallet er ikke folk, men svar</vt:lpstr>
      <vt:lpstr>Ofte stilte spørsmål</vt:lpstr>
      <vt:lpstr>10-FAKTOR – den tekniske løsningen</vt:lpstr>
      <vt:lpstr>PowerPoint Presentation</vt:lpstr>
      <vt:lpstr>PowerPoint Presentation</vt:lpstr>
      <vt:lpstr>PowerPoint Presentation</vt:lpstr>
      <vt:lpstr>Hvorfor skal vi jobbe med 10-FAKTOR? -gi mening </vt:lpstr>
      <vt:lpstr>PowerPoint Presentation</vt:lpstr>
      <vt:lpstr>Systemisk forståelse </vt:lpstr>
      <vt:lpstr>PowerPoint Presentation</vt:lpstr>
      <vt:lpstr>Hvordan skal vi komme oss dit? -systemisk forståelse-</vt:lpstr>
      <vt:lpstr>PowerPoint Presentation</vt:lpstr>
      <vt:lpstr>PowerPoint Presentation</vt:lpstr>
      <vt:lpstr>PowerPoint Presentation</vt:lpstr>
      <vt:lpstr>Sammenhenger visjon, verdier og 10-FAKTOR?</vt:lpstr>
      <vt:lpstr>PowerPoint Presentation</vt:lpstr>
      <vt:lpstr>PowerPoint Presentation</vt:lpstr>
      <vt:lpstr>Refleksjonskort -fremmer felles forståelse-</vt:lpstr>
      <vt:lpstr>PowerPoint Presentation</vt:lpstr>
      <vt:lpstr>Hvordan skal vi jobbe med 10-FAKTOR? -involver  </vt:lpstr>
      <vt:lpstr>PowerPoint Presentation</vt:lpstr>
      <vt:lpstr>PowerPoint Presentation</vt:lpstr>
      <vt:lpstr>Det gode, effektive, lærende møte?</vt:lpstr>
      <vt:lpstr>Klassiske utfordringer og energilekkasjer</vt:lpstr>
      <vt:lpstr>Oppskrift for godt møte?</vt:lpstr>
      <vt:lpstr>PowerPoint Presentation</vt:lpstr>
      <vt:lpstr>Nøkkelstikkord i 10-FAKTOR arbeidet</vt:lpstr>
      <vt:lpstr>6. Rolleklarhet</vt:lpstr>
      <vt:lpstr>PowerPoint Presentation</vt:lpstr>
      <vt:lpstr>PowerPoint Presentation</vt:lpstr>
      <vt:lpstr>Se opp for fallgruver!</vt:lpstr>
      <vt:lpstr>Nøkkelstikkord i 10-FAKTOR arbeidet</vt:lpstr>
      <vt:lpstr>Analyseprosessen i tre faser</vt:lpstr>
      <vt:lpstr>Forslag tidsbruk analyseprosessen i 3 faser</vt:lpstr>
      <vt:lpstr>Planlegging av prosess</vt:lpstr>
      <vt:lpstr>Til refleksjon...</vt:lpstr>
      <vt:lpstr>Oppsummert - forberedelse</vt:lpstr>
      <vt:lpstr>Vil du vite mer om 10-FAKTOR?   Sjekk her: www.10faktor.no </vt:lpstr>
      <vt:lpstr>Kjøpe boka?</vt:lpstr>
      <vt:lpstr>Refleksjon, evaluering og neste steg</vt:lpstr>
      <vt:lpstr>PowerPoint Presentation</vt:lpstr>
      <vt:lpstr>PowerPoint Presentation</vt:lpstr>
      <vt:lpstr>Oppfordring til mellomarbeid til undersøkelsen slippes: </vt:lpstr>
      <vt:lpstr>Dette kurset blir bra hvis…?  </vt:lpstr>
      <vt:lpstr>Refleksjonsstund og evaluering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Kilder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Ingelin Burkeland</dc:creator>
  <cp:lastModifiedBy>Ingelin Burkeland</cp:lastModifiedBy>
  <cp:revision>37</cp:revision>
  <dcterms:created xsi:type="dcterms:W3CDTF">2021-05-09T10:03:37Z</dcterms:created>
  <dcterms:modified xsi:type="dcterms:W3CDTF">2025-09-18T10:19:07Z</dcterms:modified>
</cp:coreProperties>
</file>