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4"/>
  </p:sldMasterIdLst>
  <p:sldIdLst>
    <p:sldId id="256" r:id="rId5"/>
    <p:sldId id="288" r:id="rId6"/>
    <p:sldId id="297" r:id="rId7"/>
    <p:sldId id="310" r:id="rId8"/>
    <p:sldId id="283" r:id="rId9"/>
    <p:sldId id="308" r:id="rId10"/>
    <p:sldId id="309" r:id="rId11"/>
    <p:sldId id="311" r:id="rId12"/>
    <p:sldId id="306" r:id="rId13"/>
    <p:sldId id="289" r:id="rId14"/>
    <p:sldId id="304" r:id="rId1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B61A2-E88F-4686-B478-3C6D17A28F41}" v="12" dt="2023-02-27T08:46:38.456"/>
    <p1510:client id="{50E0246D-CFC5-4F80-9C33-C4BD4823E9FD}" v="88" dt="2022-06-21T11:40:28.875"/>
    <p1510:client id="{6E611E20-E093-48D0-85AF-C472D47516C6}" v="10" dt="2022-06-21T11:32:31.804"/>
    <p1510:client id="{7AD85144-D371-4008-B2F4-3EF020237498}" v="23" dt="2023-03-29T15:58:30.168"/>
    <p1510:client id="{E97C69A7-ADE8-4FCA-9F61-E7915B2CA445}" v="5" dt="2022-06-21T11:30:45.285"/>
    <p1510:client id="{F0C1BD34-08F5-49F0-80E6-7507B5189AB5}" v="934" dt="2022-06-21T14:21:43.919"/>
    <p1510:client id="{FBBFC8D8-F0B4-4DCE-A201-966876294DAF}" v="18" dt="2023-03-20T10:03:23.36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684" autoAdjust="0"/>
  </p:normalViewPr>
  <p:slideViewPr>
    <p:cSldViewPr snapToGrid="0">
      <p:cViewPr varScale="1">
        <p:scale>
          <a:sx n="65" d="100"/>
          <a:sy n="65" d="100"/>
        </p:scale>
        <p:origin x="75" y="24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theme" Target="theme/theme1.xml" Id="rId18" /><Relationship Type="http://schemas.openxmlformats.org/officeDocument/2006/relationships/customXml" Target="../customXml/item3.xml" Id="rId3" /><Relationship Type="http://schemas.microsoft.com/office/2015/10/relationships/revisionInfo" Target="revisionInfo.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viewProps" Target="viewProps.xml" Id="rId17" /><Relationship Type="http://schemas.openxmlformats.org/officeDocument/2006/relationships/customXml" Target="../customXml/item2.xml" Id="rId2" /><Relationship Type="http://schemas.openxmlformats.org/officeDocument/2006/relationships/presProps" Target="presProps.xml" Id="rId16"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6.xml" Id="rId10" /><Relationship Type="http://schemas.openxmlformats.org/officeDocument/2006/relationships/tableStyles" Target="tableStyles.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endParaRPr lang="nb-NO" noProof="0" dirty="0"/>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4AAD347D-5ACD-4C99-B74B-A9C85AD731AF}" type="datetimeFigureOut">
              <a:rPr lang="en-US" smtClean="0"/>
              <a:t>3/29/2023</a:t>
            </a:fld>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D57F1E4F-1CFF-5643-939E-02111984F565}" type="slidenum">
              <a:rPr lang="en-US" smtClean="0"/>
              <a:t>‹#›</a:t>
            </a:fld>
            <a:endParaRPr lang="en-US" dirty="0"/>
          </a:p>
        </p:txBody>
      </p:sp>
      <p:pic>
        <p:nvPicPr>
          <p:cNvPr id="19" name="Bilde 18">
            <a:extLst>
              <a:ext uri="{FF2B5EF4-FFF2-40B4-BE49-F238E27FC236}">
                <a16:creationId xmlns:a16="http://schemas.microsoft.com/office/drawing/2014/main" id="{6E8E34C0-0B68-EA43-A91F-06154E398FB8}"/>
              </a:ext>
            </a:extLst>
          </p:cNvPr>
          <p:cNvPicPr>
            <a:picLocks noChangeAspect="1"/>
          </p:cNvPicPr>
          <p:nvPr/>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dirty="0"/>
              <a:t>Sett inn navn på avsender</a:t>
            </a:r>
          </a:p>
        </p:txBody>
      </p:sp>
    </p:spTree>
    <p:extLst>
      <p:ext uri="{BB962C8B-B14F-4D97-AF65-F5344CB8AC3E}">
        <p14:creationId xmlns:p14="http://schemas.microsoft.com/office/powerpoint/2010/main" val="420861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en-US" dirty="0"/>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9328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0" name="Bilde 9">
            <a:extLst>
              <a:ext uri="{FF2B5EF4-FFF2-40B4-BE49-F238E27FC236}">
                <a16:creationId xmlns:a16="http://schemas.microsoft.com/office/drawing/2014/main" id="{370FB8C5-4E46-0144-92C5-637BD509B61A}"/>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9182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0" name="Bilde 9">
            <a:extLst>
              <a:ext uri="{FF2B5EF4-FFF2-40B4-BE49-F238E27FC236}">
                <a16:creationId xmlns:a16="http://schemas.microsoft.com/office/drawing/2014/main" id="{52F79A17-B5DF-8C4E-84DB-E96DE20FF6B6}"/>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041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361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en-US" dirty="0"/>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2272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722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3583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en-US" dirty="0"/>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D57F1E4F-1CFF-5643-939E-02111984F565}" type="slidenum">
              <a:rPr lang="en-US" smtClean="0"/>
              <a:t>‹#›</a:t>
            </a:fld>
            <a:endParaRPr lang="en-US" dirty="0"/>
          </a:p>
        </p:txBody>
      </p:sp>
      <p:pic>
        <p:nvPicPr>
          <p:cNvPr id="9" name="Bilde 8">
            <a:extLst>
              <a:ext uri="{FF2B5EF4-FFF2-40B4-BE49-F238E27FC236}">
                <a16:creationId xmlns:a16="http://schemas.microsoft.com/office/drawing/2014/main" id="{D3C36917-9AB3-434C-B2ED-754219CA730E}"/>
              </a:ext>
            </a:extLst>
          </p:cNvPr>
          <p:cNvPicPr>
            <a:picLocks noChangeAspect="1"/>
          </p:cNvPicPr>
          <p:nvPr/>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32579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81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89372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pic>
        <p:nvPicPr>
          <p:cNvPr id="14" name="Bilde 13">
            <a:extLst>
              <a:ext uri="{FF2B5EF4-FFF2-40B4-BE49-F238E27FC236}">
                <a16:creationId xmlns:a16="http://schemas.microsoft.com/office/drawing/2014/main" id="{4AFB86AD-8F62-3B47-B902-D3A1DE88A4E8}"/>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93739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4301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3114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en-US" dirty="0"/>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2528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747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7225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974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D57F1E4F-1CFF-5643-939E-02111984F565}" type="slidenum">
              <a:rPr lang="en-US" smtClean="0"/>
              <a:t>‹#›</a:t>
            </a:fld>
            <a:endParaRPr lang="en-US" dirty="0"/>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Tree>
    <p:extLst>
      <p:ext uri="{BB962C8B-B14F-4D97-AF65-F5344CB8AC3E}">
        <p14:creationId xmlns:p14="http://schemas.microsoft.com/office/powerpoint/2010/main" val="231190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9" name="Bilde 8">
            <a:extLst>
              <a:ext uri="{FF2B5EF4-FFF2-40B4-BE49-F238E27FC236}">
                <a16:creationId xmlns:a16="http://schemas.microsoft.com/office/drawing/2014/main" id="{773C8BD8-1C69-B94C-9C7A-D01537BABA67}"/>
              </a:ext>
            </a:extLst>
          </p:cNvPr>
          <p:cNvPicPr>
            <a:picLocks noChangeAspect="1"/>
          </p:cNvPicPr>
          <p:nvPr/>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298870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4AAD347D-5ACD-4C99-B74B-A9C85AD731AF}" type="datetimeFigureOut">
              <a:rPr lang="en-US" smtClean="0"/>
              <a:t>3/29/2023</a:t>
            </a:fld>
            <a:endParaRPr lang="en-US" dirty="0"/>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en-US" dirty="0"/>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4703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94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pic>
        <p:nvPicPr>
          <p:cNvPr id="15" name="Bilde 14">
            <a:extLst>
              <a:ext uri="{FF2B5EF4-FFF2-40B4-BE49-F238E27FC236}">
                <a16:creationId xmlns:a16="http://schemas.microsoft.com/office/drawing/2014/main" id="{D13F7309-045F-E94D-9CF4-3CD524E6AA7E}"/>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249892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49847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Sett inn tekst </a:t>
            </a:r>
            <a:r>
              <a:rPr lang="nb-NO" noProof="0" dirty="0" err="1"/>
              <a:t>f.eks</a:t>
            </a:r>
            <a:r>
              <a:rPr lang="nb-NO" noProof="0" dirty="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60575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41499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35747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276311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6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pic>
        <p:nvPicPr>
          <p:cNvPr id="15" name="Bilde 14">
            <a:extLst>
              <a:ext uri="{FF2B5EF4-FFF2-40B4-BE49-F238E27FC236}">
                <a16:creationId xmlns:a16="http://schemas.microsoft.com/office/drawing/2014/main" id="{6010F5F7-7450-E841-9579-58F69AF094E8}"/>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5562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D57F1E4F-1CFF-5643-939E-02111984F565}" type="slidenum">
              <a:rPr lang="en-US" smtClean="0"/>
              <a:t>‹#›</a:t>
            </a:fld>
            <a:endParaRPr lang="en-US" dirty="0"/>
          </a:p>
        </p:txBody>
      </p:sp>
      <p:pic>
        <p:nvPicPr>
          <p:cNvPr id="18" name="Bilde 17">
            <a:extLst>
              <a:ext uri="{FF2B5EF4-FFF2-40B4-BE49-F238E27FC236}">
                <a16:creationId xmlns:a16="http://schemas.microsoft.com/office/drawing/2014/main" id="{9DA3D8BF-A151-3548-AE95-2BC2EFE2BCCB}"/>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9200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408126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2" name="Bilde 11">
            <a:extLst>
              <a:ext uri="{FF2B5EF4-FFF2-40B4-BE49-F238E27FC236}">
                <a16:creationId xmlns:a16="http://schemas.microsoft.com/office/drawing/2014/main" id="{90C3DA65-107B-F341-8FB9-ECB05EB2D78B}"/>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428493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2" name="Bilde 11">
            <a:extLst>
              <a:ext uri="{FF2B5EF4-FFF2-40B4-BE49-F238E27FC236}">
                <a16:creationId xmlns:a16="http://schemas.microsoft.com/office/drawing/2014/main" id="{4A80ACD1-D8B9-7445-943A-E7FA7384731C}"/>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6816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t>‹#›</a:t>
            </a:fld>
            <a:endParaRPr lang="en-US" dirty="0"/>
          </a:p>
        </p:txBody>
      </p:sp>
      <p:pic>
        <p:nvPicPr>
          <p:cNvPr id="12" name="Bilde 11">
            <a:extLst>
              <a:ext uri="{FF2B5EF4-FFF2-40B4-BE49-F238E27FC236}">
                <a16:creationId xmlns:a16="http://schemas.microsoft.com/office/drawing/2014/main" id="{06465D10-5B34-C44E-ACE2-FB1EDC81E34A}"/>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83719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4AAD347D-5ACD-4C99-B74B-A9C85AD731AF}" type="datetimeFigureOut">
              <a:rPr lang="en-US" smtClean="0"/>
              <a:t>3/29/2023</a:t>
            </a:fld>
            <a:endParaRPr lang="en-US" dirty="0"/>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en-US" dirty="0"/>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D57F1E4F-1CFF-5643-939E-02111984F565}" type="slidenum">
              <a:rPr lang="en-US" smtClean="0"/>
              <a:t>‹#›</a:t>
            </a:fld>
            <a:endParaRPr lang="en-US" dirty="0"/>
          </a:p>
        </p:txBody>
      </p:sp>
      <p:pic>
        <p:nvPicPr>
          <p:cNvPr id="15" name="Bilde 14">
            <a:extLst>
              <a:ext uri="{FF2B5EF4-FFF2-40B4-BE49-F238E27FC236}">
                <a16:creationId xmlns:a16="http://schemas.microsoft.com/office/drawing/2014/main" id="{609C2D23-5413-0C4E-90E8-570584B1AF6C}"/>
              </a:ext>
            </a:extLst>
          </p:cNvPr>
          <p:cNvPicPr>
            <a:picLocks noChangeAspect="1"/>
          </p:cNvPicPr>
          <p:nvPr/>
        </p:nvPicPr>
        <p:blipFill>
          <a:blip r:embed="rId37"/>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61591973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3840">
          <p15:clr>
            <a:srgbClr val="F26B43"/>
          </p15:clr>
        </p15:guide>
        <p15:guide id="3" pos="393">
          <p15:clr>
            <a:srgbClr val="F26B43"/>
          </p15:clr>
        </p15:guide>
        <p15:guide id="4" pos="7287">
          <p15:clr>
            <a:srgbClr val="F26B43"/>
          </p15:clr>
        </p15:guide>
        <p15:guide id="5" orient="horz" pos="3816">
          <p15:clr>
            <a:srgbClr val="F26B43"/>
          </p15:clr>
        </p15:guide>
        <p15:guide id="6" orient="horz" pos="4150">
          <p15:clr>
            <a:srgbClr val="F26B43"/>
          </p15:clr>
        </p15:guide>
        <p15:guide id="7" orient="horz" pos="873">
          <p15:clr>
            <a:srgbClr val="F26B43"/>
          </p15:clr>
        </p15:guide>
        <p15:guide id="8" orient="horz" pos="142">
          <p15:clr>
            <a:srgbClr val="F26B43"/>
          </p15:clr>
        </p15:guide>
        <p15:guide id="9" pos="3727">
          <p15:clr>
            <a:srgbClr val="F26B43"/>
          </p15:clr>
        </p15:guide>
        <p15:guide id="10" pos="3953">
          <p15:clr>
            <a:srgbClr val="F26B43"/>
          </p15:clr>
        </p15:guide>
        <p15:guide id="12" orient="horz" pos="689">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Bilde 4" descr="Et bilde som inneholder gress, himmel, utendørs, felt&#10;&#10;Automatisk generert beskrivelse">
            <a:extLst>
              <a:ext uri="{FF2B5EF4-FFF2-40B4-BE49-F238E27FC236}">
                <a16:creationId xmlns:a16="http://schemas.microsoft.com/office/drawing/2014/main" id="{106B6296-0694-4E9E-8829-FE50C838E2C1}"/>
              </a:ext>
            </a:extLst>
          </p:cNvPr>
          <p:cNvPicPr>
            <a:picLocks noChangeAspect="1"/>
          </p:cNvPicPr>
          <p:nvPr/>
        </p:nvPicPr>
        <p:blipFill rotWithShape="1">
          <a:blip r:embed="rId3">
            <a:extLst>
              <a:ext uri="{28A0092B-C50C-407E-A947-70E740481C1C}">
                <a14:useLocalDpi xmlns:a14="http://schemas.microsoft.com/office/drawing/2010/main" val="0"/>
              </a:ext>
            </a:extLst>
          </a:blip>
          <a:srcRect l="6" t="39842" r="-7" b="27684"/>
          <a:stretch/>
        </p:blipFill>
        <p:spPr>
          <a:xfrm>
            <a:off x="0" y="4069570"/>
            <a:ext cx="12191695" cy="3069523"/>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ittel 1">
            <a:extLst>
              <a:ext uri="{FF2B5EF4-FFF2-40B4-BE49-F238E27FC236}">
                <a16:creationId xmlns:a16="http://schemas.microsoft.com/office/drawing/2014/main" id="{E7FB95CE-48B2-4D59-A230-8EFEE039B536}"/>
              </a:ext>
            </a:extLst>
          </p:cNvPr>
          <p:cNvSpPr>
            <a:spLocks noGrp="1"/>
          </p:cNvSpPr>
          <p:nvPr>
            <p:ph type="ctrTitle"/>
          </p:nvPr>
        </p:nvSpPr>
        <p:spPr/>
        <p:txBody>
          <a:bodyPr>
            <a:normAutofit/>
          </a:bodyPr>
          <a:lstStyle/>
          <a:p>
            <a:pPr>
              <a:lnSpc>
                <a:spcPct val="90000"/>
              </a:lnSpc>
            </a:pPr>
            <a:r>
              <a:rPr lang="nb-NO" sz="2600" dirty="0">
                <a:solidFill>
                  <a:srgbClr val="EBEBEB"/>
                </a:solidFill>
              </a:rPr>
              <a:t>Samarbeid skole- kirke</a:t>
            </a:r>
            <a:br>
              <a:rPr lang="nb-NO" sz="2600" dirty="0">
                <a:solidFill>
                  <a:srgbClr val="EBEBEB"/>
                </a:solidFill>
              </a:rPr>
            </a:br>
            <a:r>
              <a:rPr lang="nb-NO" sz="2600" dirty="0">
                <a:solidFill>
                  <a:srgbClr val="EBEBEB"/>
                </a:solidFill>
              </a:rPr>
              <a:t>Hvordan møte skolen og formalisere samarbeidet?</a:t>
            </a:r>
          </a:p>
        </p:txBody>
      </p:sp>
      <p:sp>
        <p:nvSpPr>
          <p:cNvPr id="6" name="Undertittel 5">
            <a:extLst>
              <a:ext uri="{FF2B5EF4-FFF2-40B4-BE49-F238E27FC236}">
                <a16:creationId xmlns:a16="http://schemas.microsoft.com/office/drawing/2014/main" id="{284A6567-56E6-4BA1-9B70-9040B75A5373}"/>
              </a:ext>
            </a:extLst>
          </p:cNvPr>
          <p:cNvSpPr>
            <a:spLocks noGrp="1"/>
          </p:cNvSpPr>
          <p:nvPr>
            <p:ph type="subTitle" idx="1"/>
          </p:nvPr>
        </p:nvSpPr>
        <p:spPr/>
        <p:txBody>
          <a:bodyPr>
            <a:normAutofit/>
          </a:bodyPr>
          <a:lstStyle/>
          <a:p>
            <a:endParaRPr lang="nb-NO" dirty="0">
              <a:solidFill>
                <a:schemeClr val="tx2">
                  <a:lumMod val="40000"/>
                  <a:lumOff val="60000"/>
                </a:schemeClr>
              </a:solidFill>
            </a:endParaRPr>
          </a:p>
          <a:p>
            <a:endParaRPr lang="nb-NO" dirty="0">
              <a:solidFill>
                <a:schemeClr val="tx2">
                  <a:lumMod val="40000"/>
                  <a:lumOff val="60000"/>
                </a:schemeClr>
              </a:solidFill>
            </a:endParaRPr>
          </a:p>
        </p:txBody>
      </p:sp>
    </p:spTree>
    <p:extLst>
      <p:ext uri="{BB962C8B-B14F-4D97-AF65-F5344CB8AC3E}">
        <p14:creationId xmlns:p14="http://schemas.microsoft.com/office/powerpoint/2010/main" val="383768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000"/>
                                  </p:stCondLst>
                                  <p:endCondLst>
                                    <p:cond evt="begin" delay="0">
                                      <p:tn val="5"/>
                                    </p:cond>
                                  </p:end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086BB0E-F033-460C-B105-583760AD8D8B}"/>
              </a:ext>
            </a:extLst>
          </p:cNvPr>
          <p:cNvSpPr>
            <a:spLocks noGrp="1"/>
          </p:cNvSpPr>
          <p:nvPr>
            <p:ph type="title"/>
          </p:nvPr>
        </p:nvSpPr>
        <p:spPr>
          <a:xfrm>
            <a:off x="623887" y="225425"/>
            <a:ext cx="10944226" cy="863600"/>
          </a:xfrm>
        </p:spPr>
        <p:txBody>
          <a:bodyPr anchor="ctr">
            <a:normAutofit/>
          </a:bodyPr>
          <a:lstStyle/>
          <a:p>
            <a:r>
              <a:rPr lang="nb-NO" dirty="0"/>
              <a:t>Tips til å formalisere samarbeidet</a:t>
            </a:r>
          </a:p>
        </p:txBody>
      </p:sp>
      <p:sp>
        <p:nvSpPr>
          <p:cNvPr id="3" name="Plassholder for innhold 2">
            <a:extLst>
              <a:ext uri="{FF2B5EF4-FFF2-40B4-BE49-F238E27FC236}">
                <a16:creationId xmlns:a16="http://schemas.microsoft.com/office/drawing/2014/main" id="{89DBC739-2C70-47F2-9A64-1AC1B74B2FDC}"/>
              </a:ext>
            </a:extLst>
          </p:cNvPr>
          <p:cNvSpPr>
            <a:spLocks noGrp="1"/>
          </p:cNvSpPr>
          <p:nvPr>
            <p:ph sz="half" idx="1"/>
          </p:nvPr>
        </p:nvSpPr>
        <p:spPr>
          <a:xfrm>
            <a:off x="623887" y="1208908"/>
            <a:ext cx="5292726" cy="4672012"/>
          </a:xfrm>
        </p:spPr>
        <p:txBody>
          <a:bodyPr vert="horz" lIns="91440" tIns="45720" rIns="91440" bIns="45720" rtlCol="0">
            <a:normAutofit/>
          </a:bodyPr>
          <a:lstStyle/>
          <a:p>
            <a:pPr>
              <a:lnSpc>
                <a:spcPct val="90000"/>
              </a:lnSpc>
            </a:pPr>
            <a:r>
              <a:rPr lang="nb-NO" sz="1400" dirty="0"/>
              <a:t>Ta kontakt med skolene, rektor eller skolesjef/skoleeier for et møte.</a:t>
            </a:r>
          </a:p>
          <a:p>
            <a:pPr>
              <a:lnSpc>
                <a:spcPct val="90000"/>
              </a:lnSpc>
              <a:buClr>
                <a:srgbClr val="8AD0D6"/>
              </a:buClr>
            </a:pPr>
            <a:r>
              <a:rPr lang="nb-NO" sz="1400" dirty="0"/>
              <a:t>Hvis dere tar kontakt med skolesjef/skoleeier vil dere kanskje få mulighet til å komme på et rektormøte for å legge fram et forslag til samarbeidsplan.</a:t>
            </a:r>
            <a:endParaRPr lang="en-US" sz="1400" dirty="0"/>
          </a:p>
          <a:p>
            <a:pPr>
              <a:lnSpc>
                <a:spcPct val="90000"/>
              </a:lnSpc>
              <a:buClr>
                <a:srgbClr val="8AD0D6"/>
              </a:buClr>
            </a:pPr>
            <a:r>
              <a:rPr lang="nb-NO" sz="1400" dirty="0"/>
              <a:t>Noen steder er det mest naturlig å lage en egen plan for hver skole i kommunen og derfor snakke med rektor på den enkelte skole.</a:t>
            </a:r>
          </a:p>
          <a:p>
            <a:pPr>
              <a:lnSpc>
                <a:spcPct val="90000"/>
              </a:lnSpc>
            </a:pPr>
            <a:r>
              <a:rPr lang="nb-NO" sz="1400" dirty="0"/>
              <a:t>Ta initiativ! Lag et forslag til en samarbeidsplan- en slags læreplan som forankres i læreplanen.</a:t>
            </a:r>
          </a:p>
          <a:p>
            <a:pPr>
              <a:lnSpc>
                <a:spcPct val="90000"/>
              </a:lnSpc>
            </a:pPr>
            <a:r>
              <a:rPr lang="nb-NO" sz="1400" dirty="0"/>
              <a:t>Vær tydelig på hvem som er kirken sin kontaktperson i samarbeidet.</a:t>
            </a:r>
          </a:p>
          <a:p>
            <a:pPr>
              <a:lnSpc>
                <a:spcPct val="90000"/>
              </a:lnSpc>
            </a:pPr>
            <a:r>
              <a:rPr lang="nb-NO" sz="1400" dirty="0"/>
              <a:t>Vær forberedt på at det kan komme forslag til endringer.</a:t>
            </a:r>
          </a:p>
          <a:p>
            <a:pPr>
              <a:lnSpc>
                <a:spcPct val="90000"/>
              </a:lnSpc>
            </a:pPr>
            <a:r>
              <a:rPr lang="nb-NO" sz="1400" dirty="0"/>
              <a:t>Der samarbeidet er nytt, ikke lag for omfattende planer.</a:t>
            </a:r>
          </a:p>
          <a:p>
            <a:pPr>
              <a:lnSpc>
                <a:spcPct val="90000"/>
              </a:lnSpc>
            </a:pPr>
            <a:r>
              <a:rPr lang="nb-NO" sz="1400" dirty="0"/>
              <a:t>Bruk gjerne et «ufarlig tema» som dere kanskje vet at skolen vil sette pris på å få hjelp til.</a:t>
            </a:r>
          </a:p>
        </p:txBody>
      </p:sp>
      <p:pic>
        <p:nvPicPr>
          <p:cNvPr id="4100" name="Picture 4">
            <a:extLst>
              <a:ext uri="{FF2B5EF4-FFF2-40B4-BE49-F238E27FC236}">
                <a16:creationId xmlns:a16="http://schemas.microsoft.com/office/drawing/2014/main" id="{D2125D81-8E3C-4685-9BFC-EB013801D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8" r="20941" b="1"/>
          <a:stretch/>
        </p:blipFill>
        <p:spPr bwMode="auto">
          <a:xfrm>
            <a:off x="6275387" y="1385889"/>
            <a:ext cx="5292725" cy="4672011"/>
          </a:xfrm>
          <a:prstGeom prst="rect">
            <a:avLst/>
          </a:prstGeom>
          <a:solidFill>
            <a:srgbClr val="FFFFFF"/>
          </a:solidFill>
        </p:spPr>
      </p:pic>
    </p:spTree>
    <p:extLst>
      <p:ext uri="{BB962C8B-B14F-4D97-AF65-F5344CB8AC3E}">
        <p14:creationId xmlns:p14="http://schemas.microsoft.com/office/powerpoint/2010/main" val="89138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651A21-6672-7BBA-DD42-CCA7F94522E2}"/>
              </a:ext>
            </a:extLst>
          </p:cNvPr>
          <p:cNvSpPr>
            <a:spLocks noGrp="1"/>
          </p:cNvSpPr>
          <p:nvPr>
            <p:ph type="title"/>
          </p:nvPr>
        </p:nvSpPr>
        <p:spPr>
          <a:xfrm>
            <a:off x="623887" y="225425"/>
            <a:ext cx="10944226" cy="863600"/>
          </a:xfrm>
        </p:spPr>
        <p:txBody>
          <a:bodyPr/>
          <a:lstStyle/>
          <a:p>
            <a:endParaRPr lang="en-US"/>
          </a:p>
        </p:txBody>
      </p:sp>
      <p:sp>
        <p:nvSpPr>
          <p:cNvPr id="3" name="Plassholder for innhold 2">
            <a:extLst>
              <a:ext uri="{FF2B5EF4-FFF2-40B4-BE49-F238E27FC236}">
                <a16:creationId xmlns:a16="http://schemas.microsoft.com/office/drawing/2014/main" id="{59C2ADC0-67D0-44D4-9764-2378C598A4A9}"/>
              </a:ext>
            </a:extLst>
          </p:cNvPr>
          <p:cNvSpPr>
            <a:spLocks noGrp="1"/>
          </p:cNvSpPr>
          <p:nvPr>
            <p:ph idx="1"/>
          </p:nvPr>
        </p:nvSpPr>
        <p:spPr>
          <a:xfrm>
            <a:off x="623887" y="1385888"/>
            <a:ext cx="10944226" cy="4672713"/>
          </a:xfrm>
        </p:spPr>
        <p:txBody>
          <a:bodyPr vert="horz" lIns="0" tIns="0" rIns="0" bIns="0" rtlCol="0" anchor="t">
            <a:normAutofit/>
          </a:bodyPr>
          <a:lstStyle/>
          <a:p>
            <a:pPr>
              <a:lnSpc>
                <a:spcPct val="90000"/>
              </a:lnSpc>
            </a:pPr>
            <a:endParaRPr lang="nb-NO" sz="2600" dirty="0"/>
          </a:p>
          <a:p>
            <a:pPr>
              <a:lnSpc>
                <a:spcPct val="90000"/>
              </a:lnSpc>
            </a:pPr>
            <a:endParaRPr lang="nb-NO" sz="2600" dirty="0"/>
          </a:p>
          <a:p>
            <a:pPr>
              <a:lnSpc>
                <a:spcPct val="90000"/>
              </a:lnSpc>
            </a:pPr>
            <a:endParaRPr lang="nb-NO" sz="2600" dirty="0"/>
          </a:p>
          <a:p>
            <a:pPr>
              <a:lnSpc>
                <a:spcPct val="90000"/>
              </a:lnSpc>
            </a:pPr>
            <a:endParaRPr lang="nb-NO" sz="2600" dirty="0"/>
          </a:p>
          <a:p>
            <a:pPr>
              <a:lnSpc>
                <a:spcPct val="90000"/>
              </a:lnSpc>
            </a:pPr>
            <a:endParaRPr lang="nb-NO" sz="2600" dirty="0"/>
          </a:p>
          <a:p>
            <a:pPr marL="0" indent="0">
              <a:lnSpc>
                <a:spcPct val="90000"/>
              </a:lnSpc>
              <a:buNone/>
            </a:pPr>
            <a:r>
              <a:rPr lang="nb-NO" sz="2000"/>
              <a:t>For mer informasjon:</a:t>
            </a:r>
          </a:p>
          <a:p>
            <a:pPr marL="0" indent="0">
              <a:lnSpc>
                <a:spcPct val="90000"/>
              </a:lnSpc>
              <a:buNone/>
            </a:pPr>
            <a:r>
              <a:rPr lang="nb-NO" sz="2000"/>
              <a:t>Ressursbanken.no - lenke</a:t>
            </a:r>
            <a:endParaRPr lang="nb-NO" sz="2000" dirty="0">
              <a:cs typeface="Arial"/>
            </a:endParaRPr>
          </a:p>
        </p:txBody>
      </p:sp>
    </p:spTree>
    <p:extLst>
      <p:ext uri="{BB962C8B-B14F-4D97-AF65-F5344CB8AC3E}">
        <p14:creationId xmlns:p14="http://schemas.microsoft.com/office/powerpoint/2010/main" val="8019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95E5A3-B5F9-4DC3-92C9-443383ED33B8}"/>
              </a:ext>
            </a:extLst>
          </p:cNvPr>
          <p:cNvSpPr>
            <a:spLocks noGrp="1"/>
          </p:cNvSpPr>
          <p:nvPr>
            <p:ph type="title"/>
          </p:nvPr>
        </p:nvSpPr>
        <p:spPr>
          <a:xfrm>
            <a:off x="623887" y="225425"/>
            <a:ext cx="10944226" cy="863600"/>
          </a:xfrm>
        </p:spPr>
        <p:txBody>
          <a:bodyPr vert="horz" lIns="91440" tIns="45720" rIns="91440" bIns="45720" rtlCol="0" anchor="ctr">
            <a:normAutofit/>
          </a:bodyPr>
          <a:lstStyle/>
          <a:p>
            <a:r>
              <a:rPr lang="nb-NO" dirty="0"/>
              <a:t>Prinsipper for læring:</a:t>
            </a:r>
          </a:p>
        </p:txBody>
      </p:sp>
      <p:pic>
        <p:nvPicPr>
          <p:cNvPr id="5" name="Plassholder for innhold 5" descr="Et bilde som inneholder himmel, gress, utendørs, person&#10;&#10;Automatisk generert beskrivelse">
            <a:extLst>
              <a:ext uri="{FF2B5EF4-FFF2-40B4-BE49-F238E27FC236}">
                <a16:creationId xmlns:a16="http://schemas.microsoft.com/office/drawing/2014/main" id="{E7BEFE2A-9C09-4FC8-8966-3E497DF751B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6955" r="-1" b="-1"/>
          <a:stretch/>
        </p:blipFill>
        <p:spPr>
          <a:xfrm>
            <a:off x="623888" y="1385889"/>
            <a:ext cx="5292726" cy="4672012"/>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p:spPr>
      </p:pic>
      <p:sp>
        <p:nvSpPr>
          <p:cNvPr id="4" name="Plassholder for tekst 3">
            <a:extLst>
              <a:ext uri="{FF2B5EF4-FFF2-40B4-BE49-F238E27FC236}">
                <a16:creationId xmlns:a16="http://schemas.microsoft.com/office/drawing/2014/main" id="{706C33F4-231B-4359-BE03-12D5223BBABC}"/>
              </a:ext>
            </a:extLst>
          </p:cNvPr>
          <p:cNvSpPr>
            <a:spLocks noGrp="1"/>
          </p:cNvSpPr>
          <p:nvPr>
            <p:ph sz="half" idx="2"/>
          </p:nvPr>
        </p:nvSpPr>
        <p:spPr>
          <a:xfrm>
            <a:off x="6275387" y="1385889"/>
            <a:ext cx="5292725" cy="4672011"/>
          </a:xfrm>
        </p:spPr>
        <p:txBody>
          <a:bodyPr vert="horz" lIns="91440" tIns="45720" rIns="91440" bIns="45720" rtlCol="0">
            <a:normAutofit/>
          </a:bodyPr>
          <a:lstStyle/>
          <a:p>
            <a:pPr>
              <a:lnSpc>
                <a:spcPct val="90000"/>
              </a:lnSpc>
              <a:buFont typeface="Wingdings 3" charset="2"/>
              <a:buChar char=""/>
            </a:pPr>
            <a:endParaRPr lang="nb-NO" sz="1600" dirty="0"/>
          </a:p>
          <a:p>
            <a:pPr marL="0" indent="0">
              <a:lnSpc>
                <a:spcPct val="90000"/>
              </a:lnSpc>
              <a:buNone/>
            </a:pPr>
            <a:r>
              <a:rPr lang="nb-NO" sz="1600" b="1" dirty="0"/>
              <a:t>Under prinsipper for læring i overordnet del finner vi ett av mulighetsrommene for kirkens samarbeid med skolen:</a:t>
            </a:r>
          </a:p>
          <a:p>
            <a:pPr>
              <a:lnSpc>
                <a:spcPct val="90000"/>
              </a:lnSpc>
            </a:pPr>
            <a:r>
              <a:rPr lang="nb-NO" sz="1600" dirty="0"/>
              <a:t>“Ved å bruke varierte læringsarenaer kan skolen gi elevene praktiske og livsnære erfaringer som fremmer motivasjon og innsikt. Lokalmiljøet og samfunns-engasjement kan bidra positivt til skolen og elevens utvikling.” </a:t>
            </a:r>
          </a:p>
          <a:p>
            <a:pPr marL="0" indent="0">
              <a:lnSpc>
                <a:spcPct val="90000"/>
              </a:lnSpc>
              <a:buNone/>
            </a:pPr>
            <a:r>
              <a:rPr lang="nb-NO" sz="1600" dirty="0"/>
              <a:t>Her vil du finne litt om skolens språk, tips for hvordan formidle og ikke forkynne og tips om hvordan opprette samarbeid.</a:t>
            </a:r>
          </a:p>
          <a:p>
            <a:pPr>
              <a:lnSpc>
                <a:spcPct val="90000"/>
              </a:lnSpc>
              <a:buFont typeface="Wingdings 3" charset="2"/>
              <a:buChar char=""/>
            </a:pPr>
            <a:endParaRPr lang="nb-NO" sz="1600" dirty="0"/>
          </a:p>
        </p:txBody>
      </p:sp>
    </p:spTree>
    <p:extLst>
      <p:ext uri="{BB962C8B-B14F-4D97-AF65-F5344CB8AC3E}">
        <p14:creationId xmlns:p14="http://schemas.microsoft.com/office/powerpoint/2010/main" val="247596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DD6B1B-543D-4F24-BAFC-64DEF4FDA120}"/>
              </a:ext>
            </a:extLst>
          </p:cNvPr>
          <p:cNvSpPr>
            <a:spLocks noGrp="1"/>
          </p:cNvSpPr>
          <p:nvPr>
            <p:ph type="title"/>
          </p:nvPr>
        </p:nvSpPr>
        <p:spPr>
          <a:xfrm>
            <a:off x="690255" y="402406"/>
            <a:ext cx="5292725" cy="868363"/>
          </a:xfrm>
        </p:spPr>
        <p:txBody>
          <a:bodyPr anchor="ctr">
            <a:noAutofit/>
          </a:bodyPr>
          <a:lstStyle/>
          <a:p>
            <a:r>
              <a:rPr lang="nb-NO" dirty="0"/>
              <a:t>Kunnskapsformidling - ikke trosopplæring i møte med skolen.</a:t>
            </a:r>
          </a:p>
        </p:txBody>
      </p:sp>
      <p:pic>
        <p:nvPicPr>
          <p:cNvPr id="13" name="Picture 2">
            <a:extLst>
              <a:ext uri="{FF2B5EF4-FFF2-40B4-BE49-F238E27FC236}">
                <a16:creationId xmlns:a16="http://schemas.microsoft.com/office/drawing/2014/main" id="{8420D27C-C79A-4FE1-B4CF-E5DF105C9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14" r="21798" b="-1"/>
          <a:stretch/>
        </p:blipFill>
        <p:spPr bwMode="auto">
          <a:xfrm>
            <a:off x="6275388" y="10"/>
            <a:ext cx="5916612" cy="6857990"/>
          </a:xfrm>
          <a:prstGeom prst="rect">
            <a:avLst/>
          </a:prstGeom>
          <a:solidFill>
            <a:srgbClr val="FFFFFF"/>
          </a:solidFill>
        </p:spPr>
      </p:pic>
      <p:sp>
        <p:nvSpPr>
          <p:cNvPr id="3" name="Plassholder for innhold 2">
            <a:extLst>
              <a:ext uri="{FF2B5EF4-FFF2-40B4-BE49-F238E27FC236}">
                <a16:creationId xmlns:a16="http://schemas.microsoft.com/office/drawing/2014/main" id="{A1FE58D5-253C-4480-AB1E-F6C5333C0A8A}"/>
              </a:ext>
            </a:extLst>
          </p:cNvPr>
          <p:cNvSpPr>
            <a:spLocks noGrp="1"/>
          </p:cNvSpPr>
          <p:nvPr>
            <p:ph type="body" sz="half" idx="2"/>
          </p:nvPr>
        </p:nvSpPr>
        <p:spPr>
          <a:xfrm>
            <a:off x="623887" y="1673481"/>
            <a:ext cx="5292725" cy="4851399"/>
          </a:xfrm>
        </p:spPr>
        <p:txBody>
          <a:bodyPr vert="horz" lIns="91440" tIns="45720" rIns="91440" bIns="45720" rtlCol="0">
            <a:normAutofit/>
          </a:bodyPr>
          <a:lstStyle/>
          <a:p>
            <a:r>
              <a:rPr lang="nb-NO" dirty="0"/>
              <a:t>Religion presenteres på en objektiv, kritisk og pluralistisk måte.</a:t>
            </a:r>
          </a:p>
          <a:p>
            <a:pPr>
              <a:buClr>
                <a:srgbClr val="8AD0D6"/>
              </a:buClr>
            </a:pPr>
            <a:r>
              <a:rPr lang="nb-NO" dirty="0"/>
              <a:t>Kirken (vi) kan undervise, vi skal vite forskjell på når </a:t>
            </a:r>
            <a:r>
              <a:rPr lang="nb-NO" i="1" dirty="0"/>
              <a:t>forkynning</a:t>
            </a:r>
            <a:r>
              <a:rPr lang="nb-NO" dirty="0"/>
              <a:t> skal skje og når </a:t>
            </a:r>
            <a:r>
              <a:rPr lang="nb-NO" i="1" dirty="0"/>
              <a:t>undervisning</a:t>
            </a:r>
            <a:r>
              <a:rPr lang="nb-NO" dirty="0"/>
              <a:t> skal skje. Når kirken møter skolen skal vi ikke forkynne. </a:t>
            </a:r>
          </a:p>
          <a:p>
            <a:pPr>
              <a:buClr>
                <a:srgbClr val="8AD0D6"/>
              </a:buClr>
            </a:pPr>
            <a:endParaRPr lang="nb-NO" dirty="0"/>
          </a:p>
          <a:p>
            <a:r>
              <a:rPr lang="nb-NO" dirty="0"/>
              <a:t>Skole-kirke samarbeid er ikke trosopplæring! Det er viktig at vi ikke blander dette når vi samarbeider med skolene.</a:t>
            </a:r>
          </a:p>
          <a:p>
            <a:endParaRPr lang="nb-NO" dirty="0"/>
          </a:p>
        </p:txBody>
      </p:sp>
    </p:spTree>
    <p:extLst>
      <p:ext uri="{BB962C8B-B14F-4D97-AF65-F5344CB8AC3E}">
        <p14:creationId xmlns:p14="http://schemas.microsoft.com/office/powerpoint/2010/main" val="344726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B45E9C-E1F0-A37C-028C-AA644A7A7D4E}"/>
              </a:ext>
            </a:extLst>
          </p:cNvPr>
          <p:cNvSpPr>
            <a:spLocks noGrp="1"/>
          </p:cNvSpPr>
          <p:nvPr>
            <p:ph type="title"/>
          </p:nvPr>
        </p:nvSpPr>
        <p:spPr>
          <a:xfrm>
            <a:off x="623888" y="225425"/>
            <a:ext cx="5292725" cy="868363"/>
          </a:xfrm>
        </p:spPr>
        <p:txBody>
          <a:bodyPr vert="horz" lIns="0" tIns="0" rIns="0" bIns="0" rtlCol="0" anchor="ctr">
            <a:noAutofit/>
          </a:bodyPr>
          <a:lstStyle/>
          <a:p>
            <a:r>
              <a:rPr lang="nb-NO" b="1" kern="1200" dirty="0">
                <a:latin typeface="+mj-lt"/>
                <a:ea typeface="+mj-ea"/>
                <a:cs typeface="+mj-cs"/>
              </a:rPr>
              <a:t>Ekskursjoner som møter i kontekst</a:t>
            </a:r>
          </a:p>
        </p:txBody>
      </p:sp>
      <p:pic>
        <p:nvPicPr>
          <p:cNvPr id="7" name="Picture 2">
            <a:extLst>
              <a:ext uri="{FF2B5EF4-FFF2-40B4-BE49-F238E27FC236}">
                <a16:creationId xmlns:a16="http://schemas.microsoft.com/office/drawing/2014/main" id="{C3C61939-D53E-A42D-71F9-91A6D5EB3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7" b="12333"/>
          <a:stretch/>
        </p:blipFill>
        <p:spPr bwMode="auto">
          <a:xfrm>
            <a:off x="6275388" y="10"/>
            <a:ext cx="5916612" cy="6857990"/>
          </a:xfrm>
          <a:prstGeom prst="rect">
            <a:avLst/>
          </a:prstGeom>
          <a:solidFill>
            <a:srgbClr val="FFFFFF"/>
          </a:solidFill>
        </p:spPr>
      </p:pic>
      <p:sp>
        <p:nvSpPr>
          <p:cNvPr id="6" name="Plassholder for innhold 5">
            <a:extLst>
              <a:ext uri="{FF2B5EF4-FFF2-40B4-BE49-F238E27FC236}">
                <a16:creationId xmlns:a16="http://schemas.microsoft.com/office/drawing/2014/main" id="{4BEC6117-05D0-DC2B-C9B9-62B2691BB9E9}"/>
              </a:ext>
            </a:extLst>
          </p:cNvPr>
          <p:cNvSpPr txBox="1">
            <a:spLocks/>
          </p:cNvSpPr>
          <p:nvPr/>
        </p:nvSpPr>
        <p:spPr>
          <a:xfrm>
            <a:off x="623888" y="1385887"/>
            <a:ext cx="5292725" cy="485139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300"/>
              </a:spcAft>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l">
              <a:lnSpc>
                <a:spcPct val="90000"/>
              </a:lnSpc>
            </a:pPr>
            <a:r>
              <a:rPr lang="nb-NO" sz="1200" kern="1200" dirty="0">
                <a:latin typeface="+mn-lt"/>
                <a:ea typeface="+mn-ea"/>
                <a:cs typeface="+mn-cs"/>
              </a:rPr>
              <a:t>Når vi møter skolen tenker skolen på oss som en samarbeidspartner der de kan ta med elevene på ekskursjon.</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Elever kan få snakke med mennesker som deltar i ulike religiøse eller livssynsbaserte grupper.</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Elevene får innblikk i </a:t>
            </a:r>
            <a:r>
              <a:rPr lang="nb-NO" sz="1200" dirty="0"/>
              <a:t>levd</a:t>
            </a:r>
            <a:r>
              <a:rPr lang="nb-NO" sz="1200" kern="1200" dirty="0">
                <a:latin typeface="+mn-lt"/>
                <a:ea typeface="+mn-ea"/>
                <a:cs typeface="+mn-cs"/>
              </a:rPr>
              <a:t> religion-perspektiv fra disse tradisjonene.</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Det er også mulig å få en representant fra en slik gruppe til skolen.</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Dette kan være både fysiske og digitale møtepunkt.</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Fysiske besøk til ekskursjonsmål har den fordelen at det faktisk øker elevens kunnskap om stedet de bor på og går på skole.</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Fysiske møter er også bedre egnet til å øve på å vise gjensidig respekt og toleranse. </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Hvis ekskursjonen oppleves som utøvelse eller tilslutning til en annen religion kan elever over 15 år og foresatte be om fritak.</a:t>
            </a:r>
            <a:endParaRPr lang="nb-NO" sz="1200" kern="1200" dirty="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Å delta på en skolegudstjeneste inngår ikke i </a:t>
            </a:r>
            <a:r>
              <a:rPr lang="nb-NO" sz="1200" dirty="0"/>
              <a:t>KRLE-faget</a:t>
            </a:r>
            <a:r>
              <a:rPr lang="nb-NO" sz="1200" kern="1200" dirty="0">
                <a:latin typeface="+mn-lt"/>
                <a:ea typeface="+mn-ea"/>
                <a:cs typeface="+mn-cs"/>
              </a:rPr>
              <a:t> og er ikke en ekskursjon.</a:t>
            </a:r>
            <a:endParaRPr lang="nb-NO" sz="1200" kern="1200">
              <a:latin typeface="+mn-lt"/>
              <a:cs typeface="Arial"/>
            </a:endParaRPr>
          </a:p>
          <a:p>
            <a:pPr marL="228600" indent="-228600" algn="l">
              <a:lnSpc>
                <a:spcPct val="90000"/>
              </a:lnSpc>
              <a:buFont typeface="Arial" panose="020B0604020202020204" pitchFamily="34" charset="0"/>
              <a:buChar char="•"/>
            </a:pPr>
            <a:r>
              <a:rPr lang="nb-NO" sz="1200" kern="1200" dirty="0">
                <a:latin typeface="+mn-lt"/>
                <a:ea typeface="+mn-ea"/>
                <a:cs typeface="+mn-cs"/>
              </a:rPr>
              <a:t>Det er viktig at kirken tilrettelegger for at læreren kan sørge for gode rutiner for elevene ved en ekskursjon. Blant annet vite hvor elevene er hele tiden, tilgang på spisepauser og toalett.</a:t>
            </a:r>
            <a:endParaRPr lang="nb-NO" sz="1200" kern="1200" dirty="0">
              <a:latin typeface="+mn-lt"/>
              <a:cs typeface="Arial"/>
            </a:endParaRPr>
          </a:p>
          <a:p>
            <a:pPr algn="l">
              <a:lnSpc>
                <a:spcPct val="90000"/>
              </a:lnSpc>
            </a:pPr>
            <a:r>
              <a:rPr lang="nb-NO" sz="1100" dirty="0"/>
              <a:t>	              </a:t>
            </a:r>
            <a:r>
              <a:rPr lang="nb-NO" sz="1100" kern="1200" dirty="0">
                <a:latin typeface="+mn-lt"/>
                <a:ea typeface="+mn-ea"/>
                <a:cs typeface="+mn-cs"/>
              </a:rPr>
              <a:t>(Camilla Stabel Jørgensen, innføring i KRLE- didaktikk 2021)</a:t>
            </a:r>
          </a:p>
        </p:txBody>
      </p:sp>
    </p:spTree>
    <p:extLst>
      <p:ext uri="{BB962C8B-B14F-4D97-AF65-F5344CB8AC3E}">
        <p14:creationId xmlns:p14="http://schemas.microsoft.com/office/powerpoint/2010/main" val="21984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3932A3-9694-486E-A7A9-F3186C6F8636}"/>
              </a:ext>
            </a:extLst>
          </p:cNvPr>
          <p:cNvSpPr>
            <a:spLocks noGrp="1"/>
          </p:cNvSpPr>
          <p:nvPr>
            <p:ph type="title"/>
          </p:nvPr>
        </p:nvSpPr>
        <p:spPr>
          <a:xfrm>
            <a:off x="412904" y="254922"/>
            <a:ext cx="5292726" cy="863600"/>
          </a:xfrm>
        </p:spPr>
        <p:txBody>
          <a:bodyPr vert="horz" lIns="91440" tIns="45720" rIns="91440" bIns="45720" rtlCol="0" anchor="ctr">
            <a:normAutofit/>
          </a:bodyPr>
          <a:lstStyle/>
          <a:p>
            <a:r>
              <a:rPr lang="nb-NO" sz="2700" dirty="0">
                <a:solidFill>
                  <a:schemeClr val="bg1"/>
                </a:solidFill>
              </a:rPr>
              <a:t>Hvordan snakke</a:t>
            </a:r>
            <a:r>
              <a:rPr lang="nb-NO" sz="2700" b="0" i="0" kern="1200" dirty="0">
                <a:solidFill>
                  <a:schemeClr val="bg1"/>
                </a:solidFill>
              </a:rPr>
              <a:t> når vi ikke skal forkynne?</a:t>
            </a:r>
          </a:p>
        </p:txBody>
      </p:sp>
      <p:pic>
        <p:nvPicPr>
          <p:cNvPr id="6" name="Plassholder for innhold 5" descr="Et bilde som inneholder person&#10;&#10;Automatisk generert beskrivelse">
            <a:extLst>
              <a:ext uri="{FF2B5EF4-FFF2-40B4-BE49-F238E27FC236}">
                <a16:creationId xmlns:a16="http://schemas.microsoft.com/office/drawing/2014/main" id="{629499EA-DE8E-4599-9558-B6797442CDD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rot="5400000">
            <a:off x="6585746" y="1969890"/>
            <a:ext cx="4672012" cy="3504009"/>
          </a:xfrm>
          <a:prstGeom prst="rect">
            <a:avLst/>
          </a:prstGeom>
          <a:noFill/>
          <a:effectLst>
            <a:outerShdw blurRad="50800" dist="38100" dir="5400000" algn="t" rotWithShape="0">
              <a:prstClr val="black">
                <a:alpha val="43000"/>
              </a:prstClr>
            </a:outerShdw>
          </a:effectLst>
        </p:spPr>
      </p:pic>
      <p:sp>
        <p:nvSpPr>
          <p:cNvPr id="62" name="Plassholder for tekst 3">
            <a:extLst>
              <a:ext uri="{FF2B5EF4-FFF2-40B4-BE49-F238E27FC236}">
                <a16:creationId xmlns:a16="http://schemas.microsoft.com/office/drawing/2014/main" id="{B413E6DB-5DD8-48AF-8207-C8188AFEBD0E}"/>
              </a:ext>
            </a:extLst>
          </p:cNvPr>
          <p:cNvSpPr>
            <a:spLocks noGrp="1"/>
          </p:cNvSpPr>
          <p:nvPr>
            <p:ph sz="half" idx="13"/>
          </p:nvPr>
        </p:nvSpPr>
        <p:spPr>
          <a:xfrm>
            <a:off x="623888" y="1385889"/>
            <a:ext cx="5292726" cy="4672012"/>
          </a:xfrm>
        </p:spPr>
        <p:txBody>
          <a:bodyPr vert="horz" lIns="91440" tIns="45720" rIns="91440" bIns="45720" rtlCol="0" anchor="t">
            <a:normAutofit/>
          </a:bodyPr>
          <a:lstStyle/>
          <a:p>
            <a:pPr>
              <a:lnSpc>
                <a:spcPct val="90000"/>
              </a:lnSpc>
            </a:pPr>
            <a:r>
              <a:rPr lang="nb-NO" sz="1600" dirty="0"/>
              <a:t>Skap</a:t>
            </a:r>
            <a:r>
              <a:rPr lang="en-US" sz="1600" dirty="0"/>
              <a:t> </a:t>
            </a:r>
            <a:r>
              <a:rPr lang="nb-NO" sz="1600" dirty="0"/>
              <a:t>trygghet</a:t>
            </a:r>
            <a:r>
              <a:rPr lang="en-US" sz="1600" dirty="0"/>
              <a:t> (</a:t>
            </a:r>
            <a:r>
              <a:rPr lang="en-US" sz="1600" dirty="0" err="1"/>
              <a:t>være</a:t>
            </a:r>
            <a:r>
              <a:rPr lang="en-US" sz="1600" dirty="0"/>
              <a:t> </a:t>
            </a:r>
            <a:r>
              <a:rPr lang="en-US" sz="1600" dirty="0" err="1"/>
              <a:t>forberedt</a:t>
            </a:r>
            <a:r>
              <a:rPr lang="en-US" sz="1600" dirty="0"/>
              <a:t>, </a:t>
            </a:r>
            <a:r>
              <a:rPr lang="en-US" sz="1600" dirty="0" err="1"/>
              <a:t>vær</a:t>
            </a:r>
            <a:r>
              <a:rPr lang="en-US" sz="1600" dirty="0"/>
              <a:t> </a:t>
            </a:r>
            <a:r>
              <a:rPr lang="en-US" sz="1600" dirty="0" err="1"/>
              <a:t>bevisst</a:t>
            </a:r>
            <a:r>
              <a:rPr lang="en-US" sz="1600" dirty="0"/>
              <a:t> </a:t>
            </a:r>
            <a:r>
              <a:rPr lang="en-US" sz="1600" dirty="0" err="1"/>
              <a:t>i</a:t>
            </a:r>
            <a:r>
              <a:rPr lang="en-US" sz="1600" dirty="0"/>
              <a:t> </a:t>
            </a:r>
            <a:r>
              <a:rPr lang="en-US" sz="1600" dirty="0" err="1"/>
              <a:t>ord</a:t>
            </a:r>
            <a:r>
              <a:rPr lang="en-US" sz="1600" dirty="0"/>
              <a:t> </a:t>
            </a:r>
            <a:r>
              <a:rPr lang="en-US" sz="1600" dirty="0" err="1"/>
              <a:t>og</a:t>
            </a:r>
            <a:r>
              <a:rPr lang="en-US" sz="1600" dirty="0"/>
              <a:t> </a:t>
            </a:r>
            <a:r>
              <a:rPr lang="en-US" sz="1600" dirty="0" err="1"/>
              <a:t>uttrykk</a:t>
            </a:r>
            <a:r>
              <a:rPr lang="en-US" sz="1600" dirty="0"/>
              <a:t>, se alle, </a:t>
            </a:r>
            <a:r>
              <a:rPr lang="en-US" sz="1600" dirty="0" err="1"/>
              <a:t>vær</a:t>
            </a:r>
            <a:r>
              <a:rPr lang="en-US" sz="1600" dirty="0"/>
              <a:t> </a:t>
            </a:r>
            <a:r>
              <a:rPr lang="en-US" sz="1600" dirty="0" err="1"/>
              <a:t>opptatt</a:t>
            </a:r>
            <a:r>
              <a:rPr lang="en-US" sz="1600" dirty="0"/>
              <a:t> av </a:t>
            </a:r>
            <a:r>
              <a:rPr lang="en-US" sz="1600" dirty="0" err="1"/>
              <a:t>mangfoldet</a:t>
            </a:r>
            <a:r>
              <a:rPr lang="en-US" sz="1600" dirty="0"/>
              <a:t>)</a:t>
            </a:r>
          </a:p>
          <a:p>
            <a:pPr lvl="0">
              <a:lnSpc>
                <a:spcPct val="90000"/>
              </a:lnSpc>
            </a:pPr>
            <a:r>
              <a:rPr lang="en-US" sz="1600" dirty="0" err="1"/>
              <a:t>Vær</a:t>
            </a:r>
            <a:r>
              <a:rPr lang="en-US" sz="1600" dirty="0"/>
              <a:t> </a:t>
            </a:r>
            <a:r>
              <a:rPr lang="en-US" sz="1600" dirty="0" err="1"/>
              <a:t>forsiktig</a:t>
            </a:r>
            <a:r>
              <a:rPr lang="en-US" sz="1600" dirty="0"/>
              <a:t> med å be </a:t>
            </a:r>
            <a:r>
              <a:rPr lang="en-US" sz="1600" dirty="0" err="1"/>
              <a:t>elevene</a:t>
            </a:r>
            <a:r>
              <a:rPr lang="en-US" sz="1600" dirty="0"/>
              <a:t> delta </a:t>
            </a:r>
            <a:r>
              <a:rPr lang="en-US" sz="1600" dirty="0" err="1"/>
              <a:t>aktivt</a:t>
            </a:r>
            <a:r>
              <a:rPr lang="en-US" sz="1600" dirty="0"/>
              <a:t> </a:t>
            </a:r>
            <a:r>
              <a:rPr lang="en-US" sz="1600" dirty="0" err="1"/>
              <a:t>gjennom</a:t>
            </a:r>
            <a:r>
              <a:rPr lang="en-US" sz="1600" dirty="0"/>
              <a:t> bruk av </a:t>
            </a:r>
            <a:r>
              <a:rPr lang="en-US" sz="1600" dirty="0" err="1"/>
              <a:t>ord</a:t>
            </a:r>
            <a:r>
              <a:rPr lang="en-US" sz="1600" dirty="0"/>
              <a:t>/handling/, men bruk </a:t>
            </a:r>
            <a:r>
              <a:rPr lang="en-US" sz="1600" dirty="0" err="1"/>
              <a:t>gjerne</a:t>
            </a:r>
            <a:r>
              <a:rPr lang="en-US" sz="1600" dirty="0"/>
              <a:t> </a:t>
            </a:r>
            <a:r>
              <a:rPr lang="en-US" sz="1600" dirty="0" err="1"/>
              <a:t>almene</a:t>
            </a:r>
            <a:r>
              <a:rPr lang="en-US" sz="1600" dirty="0"/>
              <a:t> </a:t>
            </a:r>
            <a:r>
              <a:rPr lang="en-US" sz="1600" dirty="0" err="1"/>
              <a:t>kreative</a:t>
            </a:r>
            <a:r>
              <a:rPr lang="en-US" sz="1600" dirty="0"/>
              <a:t> </a:t>
            </a:r>
            <a:r>
              <a:rPr lang="nb-NO" sz="1600" dirty="0"/>
              <a:t>metoder</a:t>
            </a:r>
            <a:r>
              <a:rPr lang="en-US" sz="1600" dirty="0"/>
              <a:t> </a:t>
            </a:r>
            <a:r>
              <a:rPr lang="en-US" sz="1600" dirty="0" err="1"/>
              <a:t>som</a:t>
            </a:r>
            <a:r>
              <a:rPr lang="en-US" sz="1600" dirty="0"/>
              <a:t> </a:t>
            </a:r>
            <a:r>
              <a:rPr lang="en-US" sz="1600" dirty="0" err="1"/>
              <a:t>på</a:t>
            </a:r>
            <a:r>
              <a:rPr lang="en-US" sz="1600" dirty="0"/>
              <a:t> </a:t>
            </a:r>
            <a:r>
              <a:rPr lang="en-US" sz="1600" dirty="0" err="1"/>
              <a:t>dette</a:t>
            </a:r>
            <a:r>
              <a:rPr lang="en-US" sz="1600" dirty="0"/>
              <a:t> </a:t>
            </a:r>
            <a:r>
              <a:rPr lang="en-US" sz="1600" dirty="0" err="1"/>
              <a:t>bildet</a:t>
            </a:r>
            <a:r>
              <a:rPr lang="en-US" sz="1600" dirty="0"/>
              <a:t> for å </a:t>
            </a:r>
            <a:r>
              <a:rPr lang="en-US" sz="1600" dirty="0" err="1"/>
              <a:t>legge</a:t>
            </a:r>
            <a:r>
              <a:rPr lang="en-US" sz="1600" dirty="0"/>
              <a:t> </a:t>
            </a:r>
            <a:r>
              <a:rPr lang="en-US" sz="1600" dirty="0" err="1"/>
              <a:t>tilrette</a:t>
            </a:r>
            <a:r>
              <a:rPr lang="en-US" sz="1600" dirty="0"/>
              <a:t> for </a:t>
            </a:r>
            <a:r>
              <a:rPr lang="en-US" sz="1600" dirty="0" err="1"/>
              <a:t>skaperglede</a:t>
            </a:r>
            <a:r>
              <a:rPr lang="en-US" sz="1600" dirty="0"/>
              <a:t>, </a:t>
            </a:r>
            <a:r>
              <a:rPr lang="en-US" sz="1600" dirty="0" err="1"/>
              <a:t>engasjement</a:t>
            </a:r>
            <a:r>
              <a:rPr lang="en-US" sz="1600" dirty="0"/>
              <a:t> </a:t>
            </a:r>
            <a:r>
              <a:rPr lang="en-US" sz="1600" dirty="0" err="1"/>
              <a:t>og</a:t>
            </a:r>
            <a:r>
              <a:rPr lang="en-US" sz="1600" dirty="0"/>
              <a:t> </a:t>
            </a:r>
            <a:r>
              <a:rPr lang="en-US" sz="1600" dirty="0" err="1"/>
              <a:t>utforskertrang</a:t>
            </a:r>
            <a:r>
              <a:rPr lang="en-US" sz="1600" dirty="0"/>
              <a:t>.</a:t>
            </a:r>
            <a:br>
              <a:rPr lang="en-US" sz="1600" dirty="0"/>
            </a:br>
            <a:endParaRPr lang="en-US" sz="1600" dirty="0"/>
          </a:p>
          <a:p>
            <a:pPr lvl="0">
              <a:lnSpc>
                <a:spcPct val="90000"/>
              </a:lnSpc>
            </a:pPr>
            <a:r>
              <a:rPr lang="nb-NO" sz="1600" b="1" dirty="0"/>
              <a:t>Ikke si:</a:t>
            </a:r>
          </a:p>
          <a:p>
            <a:pPr>
              <a:lnSpc>
                <a:spcPct val="90000"/>
              </a:lnSpc>
            </a:pPr>
            <a:r>
              <a:rPr lang="nb-NO" sz="1600" dirty="0"/>
              <a:t>Nå skal vi sammen be Fadervår – med bevegelser. Vi begynner med å løfte hendene slik….</a:t>
            </a:r>
          </a:p>
          <a:p>
            <a:pPr>
              <a:lnSpc>
                <a:spcPct val="90000"/>
              </a:lnSpc>
            </a:pPr>
            <a:r>
              <a:rPr lang="en-US" sz="1600" dirty="0"/>
              <a:t>Eller, </a:t>
            </a:r>
          </a:p>
          <a:p>
            <a:pPr>
              <a:lnSpc>
                <a:spcPct val="90000"/>
              </a:lnSpc>
            </a:pPr>
            <a:r>
              <a:rPr lang="nb-NO" sz="1600" dirty="0"/>
              <a:t>Jesus døde og stod opp igjen for oss . Derfor er vi tilgitt av Gud.</a:t>
            </a:r>
            <a:endParaRPr lang="nb-NO" sz="1600" dirty="0">
              <a:cs typeface="Arial"/>
            </a:endParaRPr>
          </a:p>
          <a:p>
            <a:pPr>
              <a:lnSpc>
                <a:spcPct val="90000"/>
              </a:lnSpc>
            </a:pPr>
            <a:r>
              <a:rPr lang="nb-NO" sz="1600" b="1" dirty="0"/>
              <a:t>Tenk</a:t>
            </a:r>
            <a:r>
              <a:rPr lang="nb-NO" sz="1600" dirty="0"/>
              <a:t> på hvordan du ordlegger deg: </a:t>
            </a:r>
          </a:p>
          <a:p>
            <a:pPr lvl="0">
              <a:lnSpc>
                <a:spcPct val="90000"/>
              </a:lnSpc>
              <a:buFont typeface="Wingdings 3" charset="2"/>
              <a:buChar char=""/>
            </a:pPr>
            <a:endParaRPr lang="en-US" sz="1600" dirty="0"/>
          </a:p>
          <a:p>
            <a:pPr lvl="0">
              <a:lnSpc>
                <a:spcPct val="90000"/>
              </a:lnSpc>
              <a:buFont typeface="Wingdings 3" charset="2"/>
              <a:buChar char=""/>
            </a:pPr>
            <a:endParaRPr lang="en-US" sz="1600" dirty="0"/>
          </a:p>
          <a:p>
            <a:pPr>
              <a:lnSpc>
                <a:spcPct val="90000"/>
              </a:lnSpc>
              <a:buFont typeface="Wingdings 3" charset="2"/>
              <a:buChar char=""/>
            </a:pPr>
            <a:endParaRPr lang="en-US" sz="1600" dirty="0"/>
          </a:p>
        </p:txBody>
      </p:sp>
    </p:spTree>
    <p:extLst>
      <p:ext uri="{BB962C8B-B14F-4D97-AF65-F5344CB8AC3E}">
        <p14:creationId xmlns:p14="http://schemas.microsoft.com/office/powerpoint/2010/main" val="12551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BC3E6D6-82B0-49D0-BD09-633A4DB45686}"/>
              </a:ext>
            </a:extLst>
          </p:cNvPr>
          <p:cNvSpPr>
            <a:spLocks noGrp="1"/>
          </p:cNvSpPr>
          <p:nvPr>
            <p:ph type="title"/>
          </p:nvPr>
        </p:nvSpPr>
        <p:spPr>
          <a:xfrm>
            <a:off x="623887" y="225425"/>
            <a:ext cx="10944226" cy="863600"/>
          </a:xfrm>
        </p:spPr>
        <p:txBody>
          <a:bodyPr vert="horz" lIns="91440" tIns="45720" rIns="91440" bIns="45720" rtlCol="0" anchor="ctr">
            <a:noAutofit/>
          </a:bodyPr>
          <a:lstStyle/>
          <a:p>
            <a:r>
              <a:rPr lang="en-US" dirty="0" err="1"/>
              <a:t>Hvordan</a:t>
            </a:r>
            <a:r>
              <a:rPr lang="en-US" dirty="0"/>
              <a:t> </a:t>
            </a:r>
            <a:r>
              <a:rPr lang="en-US" dirty="0" err="1"/>
              <a:t>formidle</a:t>
            </a:r>
            <a:r>
              <a:rPr lang="en-US" dirty="0"/>
              <a:t>?</a:t>
            </a:r>
            <a:br>
              <a:rPr lang="en-US" dirty="0"/>
            </a:br>
            <a:r>
              <a:rPr lang="en-US" dirty="0"/>
              <a:t>Si:</a:t>
            </a:r>
          </a:p>
        </p:txBody>
      </p:sp>
      <p:pic>
        <p:nvPicPr>
          <p:cNvPr id="2052" name="Picture 4" descr="Et bilde som inneholder vegg, person, innendørs&#10;&#10;Automatisk generert beskrivelse">
            <a:extLst>
              <a:ext uri="{FF2B5EF4-FFF2-40B4-BE49-F238E27FC236}">
                <a16:creationId xmlns:a16="http://schemas.microsoft.com/office/drawing/2014/main" id="{95ED1B92-3735-4C9A-982D-CB6581FAF921}"/>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24099" b="1"/>
          <a:stretch/>
        </p:blipFill>
        <p:spPr bwMode="auto">
          <a:xfrm>
            <a:off x="623888" y="1385889"/>
            <a:ext cx="5292726" cy="4672012"/>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solidFill>
            <a:srgbClr val="FFFFFF"/>
          </a:solidFill>
        </p:spPr>
      </p:pic>
      <p:sp>
        <p:nvSpPr>
          <p:cNvPr id="6" name="Plassholder for innhold 5">
            <a:extLst>
              <a:ext uri="{FF2B5EF4-FFF2-40B4-BE49-F238E27FC236}">
                <a16:creationId xmlns:a16="http://schemas.microsoft.com/office/drawing/2014/main" id="{22901F04-F96B-47CA-A40A-2544A47ABE1F}"/>
              </a:ext>
            </a:extLst>
          </p:cNvPr>
          <p:cNvSpPr>
            <a:spLocks noGrp="1"/>
          </p:cNvSpPr>
          <p:nvPr>
            <p:ph sz="half" idx="2"/>
          </p:nvPr>
        </p:nvSpPr>
        <p:spPr>
          <a:xfrm>
            <a:off x="6275387" y="1385889"/>
            <a:ext cx="5292725" cy="4672011"/>
          </a:xfrm>
        </p:spPr>
        <p:txBody>
          <a:bodyPr vert="horz" lIns="91440" tIns="45720" rIns="91440" bIns="45720" rtlCol="0" anchor="t">
            <a:normAutofit/>
          </a:bodyPr>
          <a:lstStyle/>
          <a:p>
            <a:pPr>
              <a:lnSpc>
                <a:spcPct val="90000"/>
              </a:lnSpc>
            </a:pPr>
            <a:r>
              <a:rPr lang="nb-NO" sz="1200" dirty="0"/>
              <a:t>I kirken snakker man om, eller mange kristne eller noen mennesker tror på, eller i bibelen kan vi lese fortellingen fra NT som beskriver hva som skjedde da Jesus ble født. </a:t>
            </a:r>
          </a:p>
          <a:p>
            <a:pPr>
              <a:lnSpc>
                <a:spcPct val="90000"/>
              </a:lnSpc>
            </a:pPr>
            <a:r>
              <a:rPr lang="nb-NO" sz="1200"/>
              <a:t>Vi skal nå få høre en fortelling fra kristendommen…</a:t>
            </a:r>
            <a:endParaRPr lang="nb-NO" sz="1200">
              <a:cs typeface="Arial"/>
            </a:endParaRPr>
          </a:p>
          <a:p>
            <a:pPr>
              <a:lnSpc>
                <a:spcPct val="90000"/>
              </a:lnSpc>
            </a:pPr>
            <a:r>
              <a:rPr lang="nb-NO" sz="1200"/>
              <a:t>Eller: Kristne tror at …</a:t>
            </a:r>
            <a:endParaRPr lang="nb-NO" sz="1200">
              <a:cs typeface="Arial" panose="020B0604020202020204"/>
            </a:endParaRPr>
          </a:p>
          <a:p>
            <a:pPr>
              <a:lnSpc>
                <a:spcPct val="90000"/>
              </a:lnSpc>
            </a:pPr>
            <a:r>
              <a:rPr lang="nb-NO" sz="1200" dirty="0"/>
              <a:t>Nå skal jeg be en bønn som bes hver søndag på gudstjeneste i kirken </a:t>
            </a:r>
            <a:r>
              <a:rPr lang="nb-NO" sz="1200"/>
              <a:t>og som vi også finner i Bibelen. Den heter Vår Far.</a:t>
            </a:r>
            <a:endParaRPr lang="nb-NO" sz="1200">
              <a:cs typeface="Arial"/>
            </a:endParaRPr>
          </a:p>
          <a:p>
            <a:pPr>
              <a:lnSpc>
                <a:spcPct val="90000"/>
              </a:lnSpc>
            </a:pPr>
            <a:r>
              <a:rPr lang="nb-NO" sz="1200"/>
              <a:t>Eleven som observatør: Vær forsiktig med å la elevene være deltakere </a:t>
            </a:r>
            <a:r>
              <a:rPr lang="nb-NO" sz="1200" dirty="0"/>
              <a:t>for eksempel I en julevandring. </a:t>
            </a:r>
          </a:p>
          <a:p>
            <a:pPr>
              <a:lnSpc>
                <a:spcPct val="90000"/>
              </a:lnSpc>
            </a:pPr>
            <a:r>
              <a:rPr lang="nb-NO" sz="1200"/>
              <a:t>Elevene kan få innblikk i ulike religiøse praksiser hvis vertskap ønsker </a:t>
            </a:r>
            <a:r>
              <a:rPr lang="nb-NO" sz="1200" dirty="0"/>
              <a:t>det, så lenge elevene er observatører. </a:t>
            </a:r>
          </a:p>
          <a:p>
            <a:pPr>
              <a:lnSpc>
                <a:spcPct val="90000"/>
              </a:lnSpc>
            </a:pPr>
            <a:r>
              <a:rPr lang="nb-NO" sz="1200" dirty="0"/>
              <a:t>Møt elevene med objektiv formidling, men vær gjerne ærlig på egen tro hvis du blir spurt. De fleste elever regner med at presten eller kateketen tror på Gud, men de spør ofte. Du kan være en autentisk kristen. (Avklar dette gjerne med faglærer)</a:t>
            </a:r>
          </a:p>
          <a:p>
            <a:pPr>
              <a:lnSpc>
                <a:spcPct val="90000"/>
              </a:lnSpc>
            </a:pPr>
            <a:r>
              <a:rPr lang="nb-NO" sz="1200" dirty="0"/>
              <a:t>Det viktigste er at vi avklarer med faglærer før ekskursjonen hva han/ </a:t>
            </a:r>
            <a:r>
              <a:rPr lang="nb-NO" sz="1200"/>
              <a:t>hun ønsker. Faglærer er ansvarlig for faget.</a:t>
            </a:r>
            <a:endParaRPr lang="nb-NO" sz="1200">
              <a:cs typeface="Arial"/>
            </a:endParaRPr>
          </a:p>
          <a:p>
            <a:pPr>
              <a:lnSpc>
                <a:spcPct val="90000"/>
              </a:lnSpc>
            </a:pPr>
            <a:endParaRPr lang="nb-NO" sz="1200" dirty="0"/>
          </a:p>
        </p:txBody>
      </p:sp>
    </p:spTree>
    <p:extLst>
      <p:ext uri="{BB962C8B-B14F-4D97-AF65-F5344CB8AC3E}">
        <p14:creationId xmlns:p14="http://schemas.microsoft.com/office/powerpoint/2010/main" val="200398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9A024F-10C1-4725-9777-56FFA1AC68D9}"/>
              </a:ext>
            </a:extLst>
          </p:cNvPr>
          <p:cNvSpPr>
            <a:spLocks noGrp="1"/>
          </p:cNvSpPr>
          <p:nvPr>
            <p:ph type="title"/>
          </p:nvPr>
        </p:nvSpPr>
        <p:spPr>
          <a:xfrm>
            <a:off x="179388" y="350786"/>
            <a:ext cx="5916612" cy="868363"/>
          </a:xfrm>
        </p:spPr>
        <p:txBody>
          <a:bodyPr vert="horz" lIns="91440" tIns="45720" rIns="91440" bIns="45720" rtlCol="0" anchor="ctr">
            <a:noAutofit/>
          </a:bodyPr>
          <a:lstStyle/>
          <a:p>
            <a:r>
              <a:rPr lang="en-US" dirty="0"/>
              <a:t>Eksempel </a:t>
            </a:r>
            <a:r>
              <a:rPr lang="en-US" dirty="0" err="1"/>
              <a:t>på</a:t>
            </a:r>
            <a:r>
              <a:rPr lang="en-US" dirty="0"/>
              <a:t> </a:t>
            </a:r>
            <a:r>
              <a:rPr lang="en-US" dirty="0" err="1"/>
              <a:t>hvordan</a:t>
            </a:r>
            <a:r>
              <a:rPr lang="en-US" dirty="0"/>
              <a:t> </a:t>
            </a:r>
            <a:r>
              <a:rPr lang="en-US" dirty="0" err="1"/>
              <a:t>snakke</a:t>
            </a:r>
            <a:r>
              <a:rPr lang="en-US" dirty="0"/>
              <a:t> om </a:t>
            </a:r>
            <a:r>
              <a:rPr lang="en-US" dirty="0" err="1"/>
              <a:t>fortellingen</a:t>
            </a:r>
            <a:r>
              <a:rPr lang="en-US" dirty="0"/>
              <a:t> om Jesu </a:t>
            </a:r>
            <a:r>
              <a:rPr lang="en-US" dirty="0" err="1"/>
              <a:t>fødsel</a:t>
            </a:r>
            <a:r>
              <a:rPr lang="en-US" dirty="0"/>
              <a:t>:</a:t>
            </a:r>
          </a:p>
        </p:txBody>
      </p:sp>
      <p:pic>
        <p:nvPicPr>
          <p:cNvPr id="3074" name="Picture 2" descr="Et bilde som inneholder flere&#10;&#10;Automatisk generert beskrivelse">
            <a:extLst>
              <a:ext uri="{FF2B5EF4-FFF2-40B4-BE49-F238E27FC236}">
                <a16:creationId xmlns:a16="http://schemas.microsoft.com/office/drawing/2014/main" id="{0A97EE58-139E-4EBF-A8F3-181774FCDD16}"/>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6354" r="15844" b="2"/>
          <a:stretch/>
        </p:blipFill>
        <p:spPr bwMode="auto">
          <a:xfrm>
            <a:off x="6275388" y="10"/>
            <a:ext cx="5916612" cy="6857990"/>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solidFill>
            <a:srgbClr val="FFFFFF"/>
          </a:solidFill>
        </p:spPr>
      </p:pic>
      <p:sp>
        <p:nvSpPr>
          <p:cNvPr id="3" name="Plassholder for innhold 2">
            <a:extLst>
              <a:ext uri="{FF2B5EF4-FFF2-40B4-BE49-F238E27FC236}">
                <a16:creationId xmlns:a16="http://schemas.microsoft.com/office/drawing/2014/main" id="{56B13A92-203A-4D32-B131-89F77B3D9DC0}"/>
              </a:ext>
            </a:extLst>
          </p:cNvPr>
          <p:cNvSpPr>
            <a:spLocks noGrp="1"/>
          </p:cNvSpPr>
          <p:nvPr>
            <p:ph type="body" sz="half" idx="2"/>
          </p:nvPr>
        </p:nvSpPr>
        <p:spPr>
          <a:xfrm>
            <a:off x="623888" y="1540745"/>
            <a:ext cx="5292725" cy="4851399"/>
          </a:xfrm>
        </p:spPr>
        <p:txBody>
          <a:bodyPr vert="horz" lIns="91440" tIns="45720" rIns="91440" bIns="45720" rtlCol="0">
            <a:normAutofit/>
          </a:bodyPr>
          <a:lstStyle/>
          <a:p>
            <a:r>
              <a:rPr lang="nb-NO" dirty="0"/>
              <a:t>I NT i Bibelen finner vi kristendommens fortelling om Jesu fødsel. Fortellingen er fortalt fra ulike perspektiver, men er samstemt om dette: Gud sendte sin sønn til jorden, født som et lite menneskebarn. Han skulle bli folkets frelse. Både Lukasevangeliet og Matteusevangeliet forteller om Jesu fødsel i Betlehem. Lukas forteller om englene på marken og </a:t>
            </a:r>
            <a:r>
              <a:rPr lang="nb-NO" dirty="0" err="1"/>
              <a:t>gjterne</a:t>
            </a:r>
            <a:r>
              <a:rPr lang="nb-NO" dirty="0"/>
              <a:t> som kom og besøkte det hellige barnet som var født….</a:t>
            </a:r>
          </a:p>
          <a:p>
            <a:r>
              <a:rPr lang="nb-NO" dirty="0"/>
              <a:t>Islam har også fortellinger om Jesu fødsel og barndom……..</a:t>
            </a:r>
          </a:p>
        </p:txBody>
      </p:sp>
    </p:spTree>
    <p:extLst>
      <p:ext uri="{BB962C8B-B14F-4D97-AF65-F5344CB8AC3E}">
        <p14:creationId xmlns:p14="http://schemas.microsoft.com/office/powerpoint/2010/main" val="22266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627C60CD-72AB-66D0-7F99-9AB0167C7B55}"/>
              </a:ext>
            </a:extLst>
          </p:cNvPr>
          <p:cNvSpPr txBox="1">
            <a:spLocks/>
          </p:cNvSpPr>
          <p:nvPr/>
        </p:nvSpPr>
        <p:spPr>
          <a:xfrm>
            <a:off x="294968" y="446882"/>
            <a:ext cx="5479026" cy="6445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r>
              <a:rPr lang="en-US" dirty="0"/>
              <a:t>Tips </a:t>
            </a:r>
            <a:r>
              <a:rPr lang="en-US" dirty="0" err="1"/>
              <a:t>til</a:t>
            </a:r>
            <a:r>
              <a:rPr lang="en-US" dirty="0"/>
              <a:t> et </a:t>
            </a:r>
            <a:r>
              <a:rPr lang="en-US" dirty="0" err="1"/>
              <a:t>godt</a:t>
            </a:r>
            <a:r>
              <a:rPr lang="en-US" dirty="0"/>
              <a:t> </a:t>
            </a:r>
            <a:r>
              <a:rPr lang="en-US" dirty="0" err="1"/>
              <a:t>samarbeid</a:t>
            </a:r>
            <a:r>
              <a:rPr lang="en-US" dirty="0"/>
              <a:t>:</a:t>
            </a:r>
          </a:p>
        </p:txBody>
      </p:sp>
      <p:pic>
        <p:nvPicPr>
          <p:cNvPr id="6" name="Picture 4">
            <a:extLst>
              <a:ext uri="{FF2B5EF4-FFF2-40B4-BE49-F238E27FC236}">
                <a16:creationId xmlns:a16="http://schemas.microsoft.com/office/drawing/2014/main" id="{E294D232-C439-F5C7-47F8-DA77D13D89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32" r="3" b="3"/>
          <a:stretch/>
        </p:blipFill>
        <p:spPr bwMode="auto">
          <a:xfrm>
            <a:off x="6490960" y="698215"/>
            <a:ext cx="4763991" cy="2683330"/>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Plassholder for tekst 3">
            <a:extLst>
              <a:ext uri="{FF2B5EF4-FFF2-40B4-BE49-F238E27FC236}">
                <a16:creationId xmlns:a16="http://schemas.microsoft.com/office/drawing/2014/main" id="{714E2FF0-D5FC-9FB7-57E9-2E0A63E01668}"/>
              </a:ext>
            </a:extLst>
          </p:cNvPr>
          <p:cNvSpPr txBox="1">
            <a:spLocks/>
          </p:cNvSpPr>
          <p:nvPr/>
        </p:nvSpPr>
        <p:spPr>
          <a:xfrm>
            <a:off x="808345" y="1165825"/>
            <a:ext cx="4567442" cy="4726156"/>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en-US" sz="2300" dirty="0" err="1"/>
              <a:t>Sørg</a:t>
            </a:r>
            <a:r>
              <a:rPr lang="en-US" sz="2300" dirty="0"/>
              <a:t> for </a:t>
            </a:r>
            <a:r>
              <a:rPr lang="en-US" sz="2300" dirty="0" err="1"/>
              <a:t>kunnskap</a:t>
            </a:r>
            <a:r>
              <a:rPr lang="en-US" sz="2300" dirty="0"/>
              <a:t> om </a:t>
            </a:r>
            <a:r>
              <a:rPr lang="en-US" sz="2300" dirty="0" err="1"/>
              <a:t>skolens</a:t>
            </a:r>
            <a:r>
              <a:rPr lang="en-US" sz="2300" dirty="0"/>
              <a:t> planer </a:t>
            </a:r>
            <a:r>
              <a:rPr lang="en-US" sz="2300" dirty="0" err="1"/>
              <a:t>og</a:t>
            </a:r>
            <a:r>
              <a:rPr lang="en-US" sz="2300" dirty="0"/>
              <a:t> ha </a:t>
            </a:r>
            <a:r>
              <a:rPr lang="en-US" sz="2300" dirty="0" err="1"/>
              <a:t>respekt</a:t>
            </a:r>
            <a:r>
              <a:rPr lang="en-US" sz="2300" dirty="0"/>
              <a:t> for </a:t>
            </a:r>
            <a:r>
              <a:rPr lang="en-US" sz="2300" dirty="0" err="1"/>
              <a:t>hvordan</a:t>
            </a:r>
            <a:r>
              <a:rPr lang="en-US" sz="2300" dirty="0"/>
              <a:t> </a:t>
            </a:r>
            <a:r>
              <a:rPr lang="en-US" sz="2300" dirty="0" err="1"/>
              <a:t>skolen</a:t>
            </a:r>
            <a:r>
              <a:rPr lang="en-US" sz="2300" dirty="0"/>
              <a:t> </a:t>
            </a:r>
            <a:r>
              <a:rPr lang="en-US" sz="2300" dirty="0" err="1"/>
              <a:t>arbeider</a:t>
            </a:r>
            <a:r>
              <a:rPr lang="en-US" sz="2300" dirty="0"/>
              <a:t>.</a:t>
            </a:r>
          </a:p>
          <a:p>
            <a:pPr marL="342900" indent="-342900">
              <a:buFont typeface="Arial" panose="020B0604020202020204" pitchFamily="34" charset="0"/>
              <a:buChar char="•"/>
            </a:pPr>
            <a:r>
              <a:rPr lang="en-US" sz="2300" dirty="0" err="1"/>
              <a:t>Anerkjenn</a:t>
            </a:r>
            <a:r>
              <a:rPr lang="en-US" sz="2300" dirty="0"/>
              <a:t> </a:t>
            </a:r>
            <a:r>
              <a:rPr lang="en-US" sz="2300" dirty="0" err="1"/>
              <a:t>skolens</a:t>
            </a:r>
            <a:r>
              <a:rPr lang="en-US" sz="2300" dirty="0"/>
              <a:t> </a:t>
            </a:r>
            <a:r>
              <a:rPr lang="en-US" sz="2300" dirty="0" err="1"/>
              <a:t>kompetanse</a:t>
            </a:r>
            <a:r>
              <a:rPr lang="en-US" sz="2300" dirty="0"/>
              <a:t> </a:t>
            </a:r>
            <a:r>
              <a:rPr lang="en-US" sz="2300" dirty="0" err="1"/>
              <a:t>også</a:t>
            </a:r>
            <a:r>
              <a:rPr lang="en-US" sz="2300" dirty="0"/>
              <a:t> </a:t>
            </a:r>
            <a:r>
              <a:rPr lang="en-US" sz="2300" dirty="0" err="1"/>
              <a:t>innen</a:t>
            </a:r>
            <a:r>
              <a:rPr lang="en-US" sz="2300" dirty="0"/>
              <a:t> </a:t>
            </a:r>
            <a:r>
              <a:rPr lang="en-US" sz="2300" dirty="0" err="1"/>
              <a:t>vårt</a:t>
            </a:r>
            <a:r>
              <a:rPr lang="en-US" sz="2300" dirty="0"/>
              <a:t> </a:t>
            </a:r>
            <a:r>
              <a:rPr lang="en-US" sz="2300" dirty="0" err="1"/>
              <a:t>fagfelt</a:t>
            </a:r>
            <a:r>
              <a:rPr lang="en-US" sz="2300" dirty="0"/>
              <a:t>, men </a:t>
            </a:r>
            <a:r>
              <a:rPr lang="en-US" sz="2300" dirty="0" err="1"/>
              <a:t>vær</a:t>
            </a:r>
            <a:r>
              <a:rPr lang="en-US" sz="2300" dirty="0"/>
              <a:t> </a:t>
            </a:r>
            <a:r>
              <a:rPr lang="en-US" sz="2300" dirty="0" err="1"/>
              <a:t>også</a:t>
            </a:r>
            <a:r>
              <a:rPr lang="en-US" sz="2300" dirty="0"/>
              <a:t> </a:t>
            </a:r>
            <a:r>
              <a:rPr lang="en-US" sz="2300" dirty="0" err="1"/>
              <a:t>tydelig</a:t>
            </a:r>
            <a:r>
              <a:rPr lang="en-US" sz="2300" dirty="0"/>
              <a:t> </a:t>
            </a:r>
            <a:r>
              <a:rPr lang="en-US" sz="2300" dirty="0" err="1"/>
              <a:t>på</a:t>
            </a:r>
            <a:r>
              <a:rPr lang="en-US" sz="2300" dirty="0"/>
              <a:t> </a:t>
            </a:r>
            <a:r>
              <a:rPr lang="en-US" sz="2300" dirty="0" err="1"/>
              <a:t>vår</a:t>
            </a:r>
            <a:r>
              <a:rPr lang="en-US" sz="2300" dirty="0"/>
              <a:t> </a:t>
            </a:r>
            <a:r>
              <a:rPr lang="en-US" sz="2300" dirty="0" err="1"/>
              <a:t>egen</a:t>
            </a:r>
            <a:r>
              <a:rPr lang="en-US" sz="2300" dirty="0"/>
              <a:t> </a:t>
            </a:r>
            <a:r>
              <a:rPr lang="en-US" sz="2300" dirty="0" err="1"/>
              <a:t>kompetanse</a:t>
            </a:r>
            <a:r>
              <a:rPr lang="en-US" sz="2300" dirty="0"/>
              <a:t>.</a:t>
            </a:r>
          </a:p>
          <a:p>
            <a:pPr marL="342900" indent="-342900">
              <a:buFont typeface="Arial" panose="020B0604020202020204" pitchFamily="34" charset="0"/>
              <a:buChar char="•"/>
            </a:pPr>
            <a:r>
              <a:rPr lang="en-US" sz="2300" dirty="0" err="1"/>
              <a:t>Ikke</a:t>
            </a:r>
            <a:r>
              <a:rPr lang="en-US" sz="2300" dirty="0"/>
              <a:t> </a:t>
            </a:r>
            <a:r>
              <a:rPr lang="en-US" sz="2300" dirty="0" err="1"/>
              <a:t>tro</a:t>
            </a:r>
            <a:r>
              <a:rPr lang="en-US" sz="2300" dirty="0"/>
              <a:t> at </a:t>
            </a:r>
            <a:r>
              <a:rPr lang="en-US" sz="2300" dirty="0" err="1"/>
              <a:t>dere</a:t>
            </a:r>
            <a:r>
              <a:rPr lang="en-US" sz="2300" dirty="0"/>
              <a:t> </a:t>
            </a:r>
            <a:r>
              <a:rPr lang="en-US" sz="2300" dirty="0" err="1"/>
              <a:t>skal</a:t>
            </a:r>
            <a:r>
              <a:rPr lang="en-US" sz="2300" dirty="0"/>
              <a:t> «</a:t>
            </a:r>
            <a:r>
              <a:rPr lang="en-US" sz="2300" dirty="0" err="1"/>
              <a:t>redde</a:t>
            </a:r>
            <a:r>
              <a:rPr lang="en-US" sz="2300" dirty="0"/>
              <a:t> </a:t>
            </a:r>
            <a:r>
              <a:rPr lang="en-US" sz="2300" dirty="0" err="1"/>
              <a:t>skolen</a:t>
            </a:r>
            <a:r>
              <a:rPr lang="en-US" sz="2300" dirty="0"/>
              <a:t>», men </a:t>
            </a:r>
            <a:r>
              <a:rPr lang="en-US" sz="2300" dirty="0" err="1"/>
              <a:t>synliggjør</a:t>
            </a:r>
            <a:r>
              <a:rPr lang="en-US" sz="2300" dirty="0"/>
              <a:t> at vi </a:t>
            </a:r>
            <a:r>
              <a:rPr lang="en-US" sz="2300" dirty="0" err="1"/>
              <a:t>kan</a:t>
            </a:r>
            <a:r>
              <a:rPr lang="en-US" sz="2300" dirty="0"/>
              <a:t> </a:t>
            </a:r>
            <a:r>
              <a:rPr lang="en-US" sz="2300" dirty="0" err="1"/>
              <a:t>tilby</a:t>
            </a:r>
            <a:r>
              <a:rPr lang="en-US" sz="2300" dirty="0"/>
              <a:t> </a:t>
            </a:r>
            <a:r>
              <a:rPr lang="en-US" sz="2300" dirty="0" err="1"/>
              <a:t>en</a:t>
            </a:r>
            <a:r>
              <a:rPr lang="en-US" sz="2300" dirty="0"/>
              <a:t> </a:t>
            </a:r>
            <a:r>
              <a:rPr lang="en-US" sz="2300" dirty="0" err="1"/>
              <a:t>annen</a:t>
            </a:r>
            <a:r>
              <a:rPr lang="en-US" sz="2300" dirty="0"/>
              <a:t> </a:t>
            </a:r>
            <a:r>
              <a:rPr lang="en-US" sz="2300" dirty="0" err="1"/>
              <a:t>læringsarena</a:t>
            </a:r>
            <a:r>
              <a:rPr lang="en-US" sz="2300" dirty="0"/>
              <a:t> for </a:t>
            </a:r>
            <a:r>
              <a:rPr lang="en-US" sz="2300" dirty="0" err="1"/>
              <a:t>deres</a:t>
            </a:r>
            <a:r>
              <a:rPr lang="en-US" sz="2300" dirty="0"/>
              <a:t> </a:t>
            </a:r>
            <a:r>
              <a:rPr lang="en-US" sz="2300" dirty="0" err="1"/>
              <a:t>elever</a:t>
            </a:r>
            <a:r>
              <a:rPr lang="en-US" sz="2300" dirty="0"/>
              <a:t>.</a:t>
            </a:r>
          </a:p>
          <a:p>
            <a:pPr marL="342900" indent="-342900">
              <a:buClr>
                <a:srgbClr val="8AD0D6"/>
              </a:buClr>
              <a:buFont typeface="Arial" panose="020B0604020202020204" pitchFamily="34" charset="0"/>
              <a:buChar char="•"/>
            </a:pPr>
            <a:r>
              <a:rPr lang="en-US" sz="2300" dirty="0" err="1"/>
              <a:t>Vær</a:t>
            </a:r>
            <a:r>
              <a:rPr lang="en-US" sz="2300" dirty="0"/>
              <a:t> </a:t>
            </a:r>
            <a:r>
              <a:rPr lang="en-US" sz="2300" dirty="0" err="1"/>
              <a:t>klar</a:t>
            </a:r>
            <a:r>
              <a:rPr lang="en-US" sz="2300" dirty="0"/>
              <a:t> over at det er den </a:t>
            </a:r>
            <a:r>
              <a:rPr lang="en-US" sz="2300" dirty="0" err="1"/>
              <a:t>enkelte</a:t>
            </a:r>
            <a:r>
              <a:rPr lang="en-US" sz="2300" dirty="0"/>
              <a:t> </a:t>
            </a:r>
            <a:r>
              <a:rPr lang="en-US" sz="2300" dirty="0" err="1"/>
              <a:t>faglærer</a:t>
            </a:r>
            <a:r>
              <a:rPr lang="en-US" sz="2300" dirty="0"/>
              <a:t> </a:t>
            </a:r>
            <a:r>
              <a:rPr lang="en-US" sz="2300" dirty="0" err="1"/>
              <a:t>som</a:t>
            </a:r>
            <a:r>
              <a:rPr lang="en-US" sz="2300" dirty="0"/>
              <a:t> </a:t>
            </a:r>
            <a:r>
              <a:rPr lang="en-US" sz="2300" dirty="0" err="1"/>
              <a:t>har</a:t>
            </a:r>
            <a:r>
              <a:rPr lang="en-US" sz="2300" dirty="0"/>
              <a:t> </a:t>
            </a:r>
            <a:r>
              <a:rPr lang="en-US" sz="2300" dirty="0" err="1"/>
              <a:t>ansvaret</a:t>
            </a:r>
            <a:r>
              <a:rPr lang="en-US" sz="2300" dirty="0"/>
              <a:t> for </a:t>
            </a:r>
            <a:r>
              <a:rPr lang="en-US" sz="2300" dirty="0" err="1"/>
              <a:t>undervisningen</a:t>
            </a:r>
            <a:r>
              <a:rPr lang="en-US" sz="2300" dirty="0"/>
              <a:t> I </a:t>
            </a:r>
            <a:r>
              <a:rPr lang="en-US" sz="2300" dirty="0" err="1"/>
              <a:t>sitt</a:t>
            </a:r>
            <a:r>
              <a:rPr lang="en-US" sz="2300" dirty="0"/>
              <a:t> fag. Vi </a:t>
            </a:r>
            <a:r>
              <a:rPr lang="en-US" sz="2300" dirty="0" err="1"/>
              <a:t>skal</a:t>
            </a:r>
            <a:r>
              <a:rPr lang="en-US" sz="2300" dirty="0"/>
              <a:t> </a:t>
            </a:r>
            <a:r>
              <a:rPr lang="en-US" sz="2300" dirty="0" err="1"/>
              <a:t>ikke</a:t>
            </a:r>
            <a:r>
              <a:rPr lang="en-US" sz="2300" dirty="0"/>
              <a:t> </a:t>
            </a:r>
            <a:r>
              <a:rPr lang="en-US" sz="2300" dirty="0" err="1"/>
              <a:t>overprøve</a:t>
            </a:r>
            <a:r>
              <a:rPr lang="en-US" sz="2300" dirty="0"/>
              <a:t> det.</a:t>
            </a:r>
          </a:p>
          <a:p>
            <a:pPr marL="342900" indent="-342900">
              <a:buClr>
                <a:srgbClr val="8AD0D6"/>
              </a:buClr>
              <a:buFont typeface="Arial" panose="020B0604020202020204" pitchFamily="34" charset="0"/>
              <a:buChar char="•"/>
            </a:pPr>
            <a:r>
              <a:rPr lang="en-US" sz="2300" dirty="0" err="1"/>
              <a:t>Vår</a:t>
            </a:r>
            <a:r>
              <a:rPr lang="en-US" sz="2300" dirty="0"/>
              <a:t> </a:t>
            </a:r>
            <a:r>
              <a:rPr lang="en-US" sz="2300" dirty="0" err="1"/>
              <a:t>jobb</a:t>
            </a:r>
            <a:r>
              <a:rPr lang="en-US" sz="2300" dirty="0"/>
              <a:t> er å </a:t>
            </a:r>
            <a:r>
              <a:rPr lang="en-US" sz="2300" dirty="0" err="1"/>
              <a:t>tilby</a:t>
            </a:r>
            <a:r>
              <a:rPr lang="en-US" sz="2300" dirty="0"/>
              <a:t> </a:t>
            </a:r>
            <a:r>
              <a:rPr lang="en-US" sz="2300" dirty="0" err="1"/>
              <a:t>klassene</a:t>
            </a:r>
            <a:r>
              <a:rPr lang="en-US" sz="2300" dirty="0"/>
              <a:t> å </a:t>
            </a:r>
            <a:r>
              <a:rPr lang="en-US" sz="2300" dirty="0" err="1"/>
              <a:t>komme</a:t>
            </a:r>
            <a:r>
              <a:rPr lang="en-US" sz="2300" dirty="0"/>
              <a:t> </a:t>
            </a:r>
            <a:r>
              <a:rPr lang="en-US" sz="2300" dirty="0" err="1"/>
              <a:t>på</a:t>
            </a:r>
            <a:r>
              <a:rPr lang="en-US" sz="2300" dirty="0"/>
              <a:t> </a:t>
            </a:r>
            <a:r>
              <a:rPr lang="en-US" sz="2300" dirty="0" err="1"/>
              <a:t>ekskursjon</a:t>
            </a:r>
            <a:r>
              <a:rPr lang="en-US" sz="2300" dirty="0"/>
              <a:t> </a:t>
            </a:r>
            <a:r>
              <a:rPr lang="en-US" sz="2300" dirty="0" err="1"/>
              <a:t>til</a:t>
            </a:r>
            <a:r>
              <a:rPr lang="en-US" sz="2300" dirty="0"/>
              <a:t> </a:t>
            </a:r>
            <a:r>
              <a:rPr lang="en-US" sz="2300" dirty="0" err="1"/>
              <a:t>kirka</a:t>
            </a:r>
            <a:r>
              <a:rPr lang="en-US" sz="2300" dirty="0"/>
              <a:t> der </a:t>
            </a:r>
            <a:r>
              <a:rPr lang="en-US" sz="2300" dirty="0" err="1"/>
              <a:t>elevene</a:t>
            </a:r>
            <a:r>
              <a:rPr lang="en-US" sz="2300" dirty="0"/>
              <a:t> </a:t>
            </a:r>
            <a:r>
              <a:rPr lang="en-US" sz="2300" dirty="0" err="1"/>
              <a:t>får</a:t>
            </a:r>
            <a:r>
              <a:rPr lang="en-US" sz="2300" dirty="0"/>
              <a:t> </a:t>
            </a:r>
            <a:r>
              <a:rPr lang="en-US" sz="2300" dirty="0" err="1"/>
              <a:t>møte</a:t>
            </a:r>
            <a:r>
              <a:rPr lang="en-US" sz="2300" dirty="0"/>
              <a:t> </a:t>
            </a:r>
            <a:r>
              <a:rPr lang="en-US" sz="2300" dirty="0" err="1"/>
              <a:t>ansatte</a:t>
            </a:r>
            <a:r>
              <a:rPr lang="en-US" sz="2300" dirty="0"/>
              <a:t>. I </a:t>
            </a:r>
            <a:r>
              <a:rPr lang="en-US" sz="2300" dirty="0" err="1"/>
              <a:t>kirken</a:t>
            </a:r>
            <a:r>
              <a:rPr lang="en-US" sz="2300" dirty="0"/>
              <a:t> </a:t>
            </a:r>
            <a:r>
              <a:rPr lang="en-US" sz="2300" dirty="0" err="1"/>
              <a:t>formidles</a:t>
            </a:r>
            <a:r>
              <a:rPr lang="en-US" sz="2300" dirty="0"/>
              <a:t> </a:t>
            </a:r>
            <a:r>
              <a:rPr lang="en-US" sz="2300" dirty="0" err="1"/>
              <a:t>kunnskap</a:t>
            </a:r>
            <a:r>
              <a:rPr lang="en-US" sz="2300" dirty="0"/>
              <a:t> </a:t>
            </a:r>
            <a:r>
              <a:rPr lang="en-US" sz="2300" dirty="0" err="1"/>
              <a:t>til</a:t>
            </a:r>
            <a:r>
              <a:rPr lang="en-US" sz="2300" dirty="0"/>
              <a:t> </a:t>
            </a:r>
            <a:r>
              <a:rPr lang="en-US" sz="2300" dirty="0" err="1"/>
              <a:t>elevene</a:t>
            </a:r>
            <a:r>
              <a:rPr lang="en-US" sz="2300" dirty="0"/>
              <a:t>. </a:t>
            </a:r>
            <a:r>
              <a:rPr lang="en-US" sz="2300" dirty="0" err="1"/>
              <a:t>Alternativt</a:t>
            </a:r>
            <a:r>
              <a:rPr lang="en-US" sz="2300" dirty="0"/>
              <a:t> </a:t>
            </a:r>
            <a:r>
              <a:rPr lang="en-US" sz="2300" dirty="0" err="1"/>
              <a:t>tilby</a:t>
            </a:r>
            <a:r>
              <a:rPr lang="en-US" sz="2300" dirty="0"/>
              <a:t> å </a:t>
            </a:r>
            <a:r>
              <a:rPr lang="en-US" sz="2300" dirty="0" err="1"/>
              <a:t>komme</a:t>
            </a:r>
            <a:r>
              <a:rPr lang="en-US" sz="2300" dirty="0"/>
              <a:t> </a:t>
            </a:r>
            <a:r>
              <a:rPr lang="en-US" sz="2300" dirty="0" err="1"/>
              <a:t>på</a:t>
            </a:r>
            <a:r>
              <a:rPr lang="en-US" sz="2300" dirty="0"/>
              <a:t> </a:t>
            </a:r>
            <a:r>
              <a:rPr lang="en-US" sz="2300" dirty="0" err="1"/>
              <a:t>besøk</a:t>
            </a:r>
            <a:r>
              <a:rPr lang="en-US" sz="2300" dirty="0"/>
              <a:t> </a:t>
            </a:r>
            <a:r>
              <a:rPr lang="en-US" sz="2300" dirty="0" err="1"/>
              <a:t>på</a:t>
            </a:r>
            <a:r>
              <a:rPr lang="en-US" sz="2300" dirty="0"/>
              <a:t> </a:t>
            </a:r>
            <a:r>
              <a:rPr lang="en-US" sz="2300" dirty="0" err="1"/>
              <a:t>skolen</a:t>
            </a:r>
            <a:r>
              <a:rPr lang="en-US" sz="2300" dirty="0"/>
              <a:t>, </a:t>
            </a:r>
            <a:r>
              <a:rPr lang="en-US" sz="2300" dirty="0" err="1"/>
              <a:t>eller</a:t>
            </a:r>
            <a:r>
              <a:rPr lang="en-US" sz="2300" dirty="0"/>
              <a:t> delta </a:t>
            </a:r>
            <a:r>
              <a:rPr lang="en-US" sz="2300" dirty="0" err="1"/>
              <a:t>som</a:t>
            </a:r>
            <a:r>
              <a:rPr lang="en-US" sz="2300" dirty="0"/>
              <a:t> </a:t>
            </a:r>
            <a:r>
              <a:rPr lang="en-US" sz="2300" dirty="0" err="1"/>
              <a:t>en</a:t>
            </a:r>
            <a:r>
              <a:rPr lang="en-US" sz="2300" dirty="0"/>
              <a:t> </a:t>
            </a:r>
            <a:r>
              <a:rPr lang="en-US" sz="2300" dirty="0" err="1"/>
              <a:t>ekstra</a:t>
            </a:r>
            <a:r>
              <a:rPr lang="en-US" sz="2300" dirty="0"/>
              <a:t> </a:t>
            </a:r>
            <a:r>
              <a:rPr lang="en-US" sz="2300" dirty="0" err="1"/>
              <a:t>ressurs</a:t>
            </a:r>
            <a:r>
              <a:rPr lang="en-US" sz="2300" dirty="0"/>
              <a:t> med </a:t>
            </a:r>
            <a:r>
              <a:rPr lang="en-US" sz="2300" dirty="0" err="1"/>
              <a:t>faglig</a:t>
            </a:r>
            <a:r>
              <a:rPr lang="en-US" sz="2300" dirty="0"/>
              <a:t> </a:t>
            </a:r>
            <a:r>
              <a:rPr lang="en-US" sz="2300" dirty="0" err="1"/>
              <a:t>tynge</a:t>
            </a:r>
            <a:r>
              <a:rPr lang="en-US" sz="2300" dirty="0"/>
              <a:t> </a:t>
            </a:r>
            <a:r>
              <a:rPr lang="en-US" sz="2300" dirty="0" err="1"/>
              <a:t>og</a:t>
            </a:r>
            <a:r>
              <a:rPr lang="en-US" sz="2300" dirty="0"/>
              <a:t> </a:t>
            </a:r>
            <a:r>
              <a:rPr lang="en-US" sz="2300" dirty="0" err="1"/>
              <a:t>opplegg</a:t>
            </a:r>
            <a:r>
              <a:rPr lang="en-US" sz="2300" dirty="0"/>
              <a:t> inn mot </a:t>
            </a:r>
            <a:r>
              <a:rPr lang="en-US" sz="2300" dirty="0" err="1"/>
              <a:t>aktuelle</a:t>
            </a:r>
            <a:r>
              <a:rPr lang="en-US" sz="2300" dirty="0"/>
              <a:t> </a:t>
            </a:r>
            <a:r>
              <a:rPr lang="en-US" sz="2300" dirty="0" err="1"/>
              <a:t>emner</a:t>
            </a:r>
            <a:r>
              <a:rPr lang="en-US" sz="2300" dirty="0"/>
              <a:t> </a:t>
            </a:r>
            <a:r>
              <a:rPr lang="en-US" sz="2300" dirty="0" err="1"/>
              <a:t>som</a:t>
            </a:r>
            <a:r>
              <a:rPr lang="en-US" sz="2300" dirty="0"/>
              <a:t> </a:t>
            </a:r>
            <a:r>
              <a:rPr lang="en-US" sz="2300" dirty="0" err="1"/>
              <a:t>faglærer</a:t>
            </a:r>
            <a:r>
              <a:rPr lang="en-US" sz="2300" dirty="0"/>
              <a:t> ser </a:t>
            </a:r>
            <a:r>
              <a:rPr lang="en-US" sz="2300" dirty="0" err="1"/>
              <a:t>nytten</a:t>
            </a:r>
            <a:r>
              <a:rPr lang="en-US" sz="2300" dirty="0"/>
              <a:t> av for å </a:t>
            </a:r>
            <a:r>
              <a:rPr lang="en-US" sz="2300" dirty="0" err="1"/>
              <a:t>nå</a:t>
            </a:r>
            <a:r>
              <a:rPr lang="en-US" sz="2300" dirty="0"/>
              <a:t> </a:t>
            </a:r>
            <a:r>
              <a:rPr lang="en-US" sz="2300" dirty="0" err="1"/>
              <a:t>målene</a:t>
            </a:r>
            <a:r>
              <a:rPr lang="en-US" sz="2300" dirty="0"/>
              <a:t> I </a:t>
            </a:r>
            <a:r>
              <a:rPr lang="en-US" sz="2300" dirty="0" err="1"/>
              <a:t>lærerplanen</a:t>
            </a:r>
            <a:r>
              <a:rPr lang="en-US" sz="2300" dirty="0"/>
              <a:t>.</a:t>
            </a:r>
          </a:p>
          <a:p>
            <a:pPr marL="342900" indent="-342900">
              <a:buFont typeface="Arial" panose="020B0604020202020204" pitchFamily="34" charset="0"/>
              <a:buChar char="•"/>
            </a:pPr>
            <a:r>
              <a:rPr lang="en-US" sz="2300" dirty="0" err="1"/>
              <a:t>Jobb</a:t>
            </a:r>
            <a:r>
              <a:rPr lang="en-US" sz="2300" dirty="0"/>
              <a:t> med å </a:t>
            </a:r>
            <a:r>
              <a:rPr lang="en-US" sz="2300" dirty="0" err="1"/>
              <a:t>opparbeide</a:t>
            </a:r>
            <a:r>
              <a:rPr lang="en-US" sz="2300" dirty="0"/>
              <a:t> </a:t>
            </a:r>
            <a:r>
              <a:rPr lang="en-US" sz="2300" dirty="0" err="1"/>
              <a:t>tillit</a:t>
            </a:r>
            <a:r>
              <a:rPr lang="en-US" sz="2300" dirty="0"/>
              <a:t>. Ta </a:t>
            </a:r>
            <a:r>
              <a:rPr lang="en-US" sz="2300" dirty="0" err="1"/>
              <a:t>en</a:t>
            </a:r>
            <a:r>
              <a:rPr lang="en-US" sz="2300" dirty="0"/>
              <a:t> </a:t>
            </a:r>
            <a:r>
              <a:rPr lang="en-US" sz="2300" dirty="0" err="1"/>
              <a:t>kaffekopp</a:t>
            </a:r>
            <a:r>
              <a:rPr lang="en-US" sz="2300" dirty="0"/>
              <a:t> </a:t>
            </a:r>
            <a:r>
              <a:rPr lang="en-US" sz="2300" dirty="0" err="1"/>
              <a:t>på</a:t>
            </a:r>
            <a:r>
              <a:rPr lang="en-US" sz="2300" dirty="0"/>
              <a:t> </a:t>
            </a:r>
            <a:r>
              <a:rPr lang="en-US" sz="2300" dirty="0" err="1"/>
              <a:t>læreerværelset</a:t>
            </a:r>
            <a:r>
              <a:rPr lang="en-US" sz="2300" dirty="0"/>
              <a:t> </a:t>
            </a:r>
            <a:r>
              <a:rPr lang="en-US" sz="2300" dirty="0" err="1"/>
              <a:t>og</a:t>
            </a:r>
            <a:r>
              <a:rPr lang="en-US" sz="2300" dirty="0"/>
              <a:t> vis </a:t>
            </a:r>
            <a:r>
              <a:rPr lang="en-US" sz="2300" dirty="0" err="1"/>
              <a:t>engasjement</a:t>
            </a:r>
            <a:r>
              <a:rPr lang="en-US" sz="2300" dirty="0"/>
              <a:t> for </a:t>
            </a:r>
            <a:r>
              <a:rPr lang="en-US" sz="2300" dirty="0" err="1"/>
              <a:t>skolens</a:t>
            </a:r>
            <a:r>
              <a:rPr lang="en-US" sz="2300" dirty="0"/>
              <a:t> </a:t>
            </a:r>
            <a:r>
              <a:rPr lang="en-US" sz="2300" dirty="0" err="1"/>
              <a:t>arbeid</a:t>
            </a:r>
            <a:r>
              <a:rPr lang="en-US" dirty="0"/>
              <a:t>.</a:t>
            </a:r>
          </a:p>
        </p:txBody>
      </p:sp>
      <p:pic>
        <p:nvPicPr>
          <p:cNvPr id="8" name="Picture 2">
            <a:extLst>
              <a:ext uri="{FF2B5EF4-FFF2-40B4-BE49-F238E27FC236}">
                <a16:creationId xmlns:a16="http://schemas.microsoft.com/office/drawing/2014/main" id="{911985D4-C6D5-C4FE-5AF2-AD818794C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09" r="3" b="3"/>
          <a:stretch/>
        </p:blipFill>
        <p:spPr bwMode="auto">
          <a:xfrm>
            <a:off x="6385951" y="3709641"/>
            <a:ext cx="4830308" cy="272142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2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t bilde som inneholder person&#10;&#10;Automatisk generert beskrivelse">
            <a:extLst>
              <a:ext uri="{FF2B5EF4-FFF2-40B4-BE49-F238E27FC236}">
                <a16:creationId xmlns:a16="http://schemas.microsoft.com/office/drawing/2014/main" id="{A7115E43-9C23-44D9-B211-CF09A5855951}"/>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940" r="16441" b="-1"/>
          <a:stretch/>
        </p:blipFill>
        <p:spPr bwMode="auto">
          <a:xfrm>
            <a:off x="6275387" y="1385889"/>
            <a:ext cx="5292725" cy="4672011"/>
          </a:xfrm>
          <a:prstGeom prst="rect">
            <a:avLst/>
          </a:prstGeom>
          <a:solidFill>
            <a:srgbClr val="FFFFFF"/>
          </a:solidFill>
          <a:effectLst/>
        </p:spPr>
      </p:pic>
      <p:sp>
        <p:nvSpPr>
          <p:cNvPr id="2" name="Tittel 1">
            <a:extLst>
              <a:ext uri="{FF2B5EF4-FFF2-40B4-BE49-F238E27FC236}">
                <a16:creationId xmlns:a16="http://schemas.microsoft.com/office/drawing/2014/main" id="{CBE2A076-287D-4208-8C4A-A9E5089E7351}"/>
              </a:ext>
            </a:extLst>
          </p:cNvPr>
          <p:cNvSpPr>
            <a:spLocks noGrp="1"/>
          </p:cNvSpPr>
          <p:nvPr>
            <p:ph type="title"/>
          </p:nvPr>
        </p:nvSpPr>
        <p:spPr>
          <a:xfrm>
            <a:off x="623887" y="225425"/>
            <a:ext cx="5292726" cy="863600"/>
          </a:xfrm>
        </p:spPr>
        <p:txBody>
          <a:bodyPr vert="horz" lIns="91440" tIns="45720" rIns="91440" bIns="45720" rtlCol="0" anchor="ctr">
            <a:noAutofit/>
          </a:bodyPr>
          <a:lstStyle/>
          <a:p>
            <a:r>
              <a:rPr lang="en-US" i="0" kern="1200" dirty="0" err="1"/>
              <a:t>Formaliser</a:t>
            </a:r>
            <a:r>
              <a:rPr lang="en-US" i="0" kern="1200" dirty="0"/>
              <a:t> </a:t>
            </a:r>
            <a:r>
              <a:rPr lang="en-US" i="0" kern="1200" dirty="0" err="1"/>
              <a:t>samarbeidet</a:t>
            </a:r>
            <a:r>
              <a:rPr lang="en-US" i="0" kern="1200" dirty="0"/>
              <a:t> med </a:t>
            </a:r>
            <a:r>
              <a:rPr lang="en-US" i="0" kern="1200" dirty="0" err="1"/>
              <a:t>skolen</a:t>
            </a:r>
            <a:r>
              <a:rPr lang="en-US" i="0" kern="1200" dirty="0"/>
              <a:t>.</a:t>
            </a:r>
          </a:p>
        </p:txBody>
      </p:sp>
      <p:sp>
        <p:nvSpPr>
          <p:cNvPr id="4" name="Plassholder for tekst 3">
            <a:extLst>
              <a:ext uri="{FF2B5EF4-FFF2-40B4-BE49-F238E27FC236}">
                <a16:creationId xmlns:a16="http://schemas.microsoft.com/office/drawing/2014/main" id="{0105E17B-B9B7-418D-A297-7F41F73AA0AB}"/>
              </a:ext>
            </a:extLst>
          </p:cNvPr>
          <p:cNvSpPr>
            <a:spLocks noGrp="1"/>
          </p:cNvSpPr>
          <p:nvPr>
            <p:ph sz="half" idx="13"/>
          </p:nvPr>
        </p:nvSpPr>
        <p:spPr>
          <a:xfrm>
            <a:off x="623888" y="1385889"/>
            <a:ext cx="5292726" cy="4672012"/>
          </a:xfrm>
        </p:spPr>
        <p:txBody>
          <a:bodyPr vert="horz" lIns="91440" tIns="45720" rIns="91440" bIns="45720" rtlCol="0">
            <a:normAutofit/>
          </a:bodyPr>
          <a:lstStyle/>
          <a:p>
            <a:pPr>
              <a:lnSpc>
                <a:spcPct val="90000"/>
              </a:lnSpc>
            </a:pPr>
            <a:r>
              <a:rPr lang="nb-NO" sz="1600" dirty="0"/>
              <a:t>Erfaringen er at mange steder skjer samarbeidet tilfeldig og ofte ved at skolen tar kontakt fordi de ønsker å komme en tur på ekskursjon til kirka.</a:t>
            </a:r>
          </a:p>
          <a:p>
            <a:pPr>
              <a:lnSpc>
                <a:spcPct val="90000"/>
              </a:lnSpc>
            </a:pPr>
            <a:r>
              <a:rPr lang="nb-NO" sz="1600" dirty="0"/>
              <a:t>Dette er et svært godt utgangspunkt for å formalisere et samarbeid og nedfelle det i felles planer som forankres i læreplanen.</a:t>
            </a:r>
          </a:p>
          <a:p>
            <a:pPr>
              <a:lnSpc>
                <a:spcPct val="90000"/>
              </a:lnSpc>
              <a:buClr>
                <a:srgbClr val="F7F7F7"/>
              </a:buClr>
              <a:buFont typeface="Wingdings 3" charset="2"/>
              <a:buChar char=""/>
            </a:pPr>
            <a:r>
              <a:rPr lang="nb-NO" sz="1600" dirty="0"/>
              <a:t>Hvem I staben skal gjøre jobben? For å få til et samarbeid med skolene i en allerede travel hverdag er det viktig at hele staben eier dette og at alle er forberedt på å gjennomføre opplegg. Planene bør lages i felleskap og forankres i menighetsrådet. Det bør avklares hvem i staben som er kontaktperson. Kateketen har den rollen der denne stillingen finnes. Ellers er det sokneprestens oppgave hvis han/henne ikke delegerer den.</a:t>
            </a:r>
          </a:p>
        </p:txBody>
      </p:sp>
    </p:spTree>
    <p:extLst>
      <p:ext uri="{BB962C8B-B14F-4D97-AF65-F5344CB8AC3E}">
        <p14:creationId xmlns:p14="http://schemas.microsoft.com/office/powerpoint/2010/main" val="308120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2">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a2" id="{AE6BA5D7-57B6-4110-B29E-892EB5CDA51C}" vid="{5F4E24F3-DA1E-45C6-8712-0CBD53246D7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D95D0CB26613A46B51AF23A0D4C3D4D" ma:contentTypeVersion="15" ma:contentTypeDescription="Opprett et nytt dokument." ma:contentTypeScope="" ma:versionID="f38d1ab376e87d455f274c21ef90c9a9">
  <xsd:schema xmlns:xsd="http://www.w3.org/2001/XMLSchema" xmlns:xs="http://www.w3.org/2001/XMLSchema" xmlns:p="http://schemas.microsoft.com/office/2006/metadata/properties" xmlns:ns2="846b8afc-5754-498a-b15e-99438221f600" xmlns:ns3="f59fcd25-b6bb-4c78-bb2d-5bbacaa9f59c" targetNamespace="http://schemas.microsoft.com/office/2006/metadata/properties" ma:root="true" ma:fieldsID="68c251b7262fd786d4c825d6d4de76c0" ns2:_="" ns3:_="">
    <xsd:import namespace="846b8afc-5754-498a-b15e-99438221f600"/>
    <xsd:import namespace="f59fcd25-b6bb-4c78-bb2d-5bbacaa9f5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6b8afc-5754-498a-b15e-99438221f6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92c3bd9a-26a3-4ee9-bdab-dea02880390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9fcd25-b6bb-4c78-bb2d-5bbacaa9f59c"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198d5ff1-067f-489b-96a4-6fdb858d2c2e}" ma:internalName="TaxCatchAll" ma:showField="CatchAllData" ma:web="f59fcd25-b6bb-4c78-bb2d-5bbacaa9f5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59fcd25-b6bb-4c78-bb2d-5bbacaa9f59c">
      <UserInfo>
        <DisplayName>Gunnhild Hauge Bjørdal</DisplayName>
        <AccountId>28</AccountId>
        <AccountType/>
      </UserInfo>
      <UserInfo>
        <DisplayName>Elise Slettebø Melhus</DisplayName>
        <AccountId>36</AccountId>
        <AccountType/>
      </UserInfo>
    </SharedWithUsers>
    <TaxCatchAll xmlns="f59fcd25-b6bb-4c78-bb2d-5bbacaa9f59c" xsi:nil="true"/>
    <lcf76f155ced4ddcb4097134ff3c332f xmlns="846b8afc-5754-498a-b15e-99438221f6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CC27782-6971-42A8-AC86-4CA89E0093FD}"/>
</file>

<file path=customXml/itemProps2.xml><?xml version="1.0" encoding="utf-8"?>
<ds:datastoreItem xmlns:ds="http://schemas.openxmlformats.org/officeDocument/2006/customXml" ds:itemID="{9EA6F81B-9B3E-42C5-878A-1D33DDF51DC7}">
  <ds:schemaRefs>
    <ds:schemaRef ds:uri="http://schemas.microsoft.com/sharepoint/v3/contenttype/forms"/>
  </ds:schemaRefs>
</ds:datastoreItem>
</file>

<file path=customXml/itemProps3.xml><?xml version="1.0" encoding="utf-8"?>
<ds:datastoreItem xmlns:ds="http://schemas.openxmlformats.org/officeDocument/2006/customXml" ds:itemID="{37C885B7-A0CD-4E1C-8D93-D0075F09E25B}">
  <ds:schemaRefs>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f59fcd25-b6bb-4c78-bb2d-5bbacaa9f59c"/>
    <ds:schemaRef ds:uri="846b8afc-5754-498a-b15e-99438221f60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Tema2</Template>
  <TotalTime>205</TotalTime>
  <Words>1220</Words>
  <Application>Microsoft Office PowerPoint</Application>
  <PresentationFormat>Widescreen</PresentationFormat>
  <Paragraphs>75</Paragraphs>
  <Slides>11</Slides>
  <Notes>0</Notes>
  <HiddenSlides>0</HiddenSlides>
  <MMClips>0</MMClips>
  <ScaleCrop>false</ScaleCrop>
  <HeadingPairs>
    <vt:vector size="4" baseType="variant">
      <vt:variant>
        <vt:lpstr>Tema</vt:lpstr>
      </vt:variant>
      <vt:variant>
        <vt:i4>1</vt:i4>
      </vt:variant>
      <vt:variant>
        <vt:lpstr>Lysbildetitler</vt:lpstr>
      </vt:variant>
      <vt:variant>
        <vt:i4>11</vt:i4>
      </vt:variant>
    </vt:vector>
  </HeadingPairs>
  <TitlesOfParts>
    <vt:vector size="12" baseType="lpstr">
      <vt:lpstr>Tema2</vt:lpstr>
      <vt:lpstr>Samarbeid skole- kirke Hvordan møte skolen og formalisere samarbeidet?</vt:lpstr>
      <vt:lpstr>Prinsipper for læring:</vt:lpstr>
      <vt:lpstr>Kunnskapsformidling - ikke trosopplæring i møte med skolen.</vt:lpstr>
      <vt:lpstr>Ekskursjoner som møter i kontekst</vt:lpstr>
      <vt:lpstr>Hvordan snakke når vi ikke skal forkynne?</vt:lpstr>
      <vt:lpstr>Hvordan formidle? Si:</vt:lpstr>
      <vt:lpstr>Eksempel på hvordan snakke om fortellingen om Jesu fødsel:</vt:lpstr>
      <vt:lpstr>PowerPoint-presentasjon</vt:lpstr>
      <vt:lpstr>Formaliser samarbeidet med skolen.</vt:lpstr>
      <vt:lpstr>Tips til å formalisere samarbeidet</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Samarbeid skole- kirke Hvordan gjorde vi det i Hamar bispedømme.</dc:title>
  <dc:creator>Gunnhild Hauge Bjørdal</dc:creator>
  <cp:lastModifiedBy>Kjetil Bondevik</cp:lastModifiedBy>
  <cp:revision>248</cp:revision>
  <dcterms:created xsi:type="dcterms:W3CDTF">2021-11-08T14:52:25Z</dcterms:created>
  <dcterms:modified xsi:type="dcterms:W3CDTF">2023-03-29T15:58:33Z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0x010100CD95D0CB26613A46B51AF23A0D4C3D4D</vt:lpwstr>
  </property>
  <property fmtid="{D5CDD505-2E9C-101B-9397-08002B2CF9AE}" pid="3" name="MediaServiceImageTags">
    <vt:lpwstr/>
  </property>
</Properties>
</file>